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5" r:id="rId10"/>
    <p:sldId id="266" r:id="rId11"/>
    <p:sldId id="267" r:id="rId12"/>
    <p:sldId id="268" r:id="rId13"/>
    <p:sldId id="269"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hal Kumar" userId="94bc78606ebea026" providerId="LiveId" clId="{CE98468D-FA26-43A5-B995-DF71BCF4F635}"/>
    <pc:docChg chg="custSel modSld">
      <pc:chgData name="Vishal Kumar" userId="94bc78606ebea026" providerId="LiveId" clId="{CE98468D-FA26-43A5-B995-DF71BCF4F635}" dt="2023-03-29T04:29:27.159" v="46" actId="1076"/>
      <pc:docMkLst>
        <pc:docMk/>
      </pc:docMkLst>
      <pc:sldChg chg="modSp mod">
        <pc:chgData name="Vishal Kumar" userId="94bc78606ebea026" providerId="LiveId" clId="{CE98468D-FA26-43A5-B995-DF71BCF4F635}" dt="2023-03-29T04:29:27.159" v="46" actId="1076"/>
        <pc:sldMkLst>
          <pc:docMk/>
          <pc:sldMk cId="2737134942" sldId="268"/>
        </pc:sldMkLst>
        <pc:spChg chg="mod">
          <ac:chgData name="Vishal Kumar" userId="94bc78606ebea026" providerId="LiveId" clId="{CE98468D-FA26-43A5-B995-DF71BCF4F635}" dt="2023-03-29T04:29:27.159" v="46" actId="1076"/>
          <ac:spMkLst>
            <pc:docMk/>
            <pc:sldMk cId="2737134942" sldId="268"/>
            <ac:spMk id="2" creationId="{6BA81E97-BAF4-4B48-80A7-44BE368B9C90}"/>
          </ac:spMkLst>
        </pc:spChg>
        <pc:spChg chg="mod">
          <ac:chgData name="Vishal Kumar" userId="94bc78606ebea026" providerId="LiveId" clId="{CE98468D-FA26-43A5-B995-DF71BCF4F635}" dt="2023-03-29T04:29:20.640" v="45" actId="207"/>
          <ac:spMkLst>
            <pc:docMk/>
            <pc:sldMk cId="2737134942" sldId="268"/>
            <ac:spMk id="3" creationId="{BFFF438F-53C1-43C5-BA69-2318F78CE77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BDC4-0AE7-4813-BFA3-6005FCA966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94BB55-80DC-4D0F-B394-D918629AD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C653C14-4582-4282-B4F6-4E0B67A710AC}"/>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D3B15153-1B7C-40E6-9269-16F4453B94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62745A-D5BA-4499-B37B-1D0B6AD39484}"/>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3165066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B919-2E59-4418-AC7F-5C077DBF9DF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A04C4CC-3CC8-4ECA-873A-C006E268E4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77A096-8F4B-4B71-9CB5-33F42AF9FB1C}"/>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71C9A3A4-7DBF-4E0E-91DA-CD961DD9AB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BE4AAD7-7964-433C-857D-BB965B347F6A}"/>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177319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FB3708-4C01-4457-BD7B-AB39AC4EDD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BB09E45-4B3C-4BC0-A5F6-5630147E32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B7D159-A328-43D6-A978-0B1DCFC944E4}"/>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56FCE734-AF38-403D-B86A-F656EE49A7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392214-79FC-4231-B655-6ED29E51CB31}"/>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228029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03C-7154-459F-9E4F-1FBA4AA0D47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E20D6FD-4325-47F6-A5DF-977D44AEBF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93C4A0-BCB4-42C3-9EBE-0EE494AF35E1}"/>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849CDDDD-8325-4F60-9349-D6B71A16E6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BEB8750-5AC8-46C6-923A-9DCBF9E27C5E}"/>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183787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70A8-911B-4AE6-86A5-D5FA98205E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5DEB75B-DB8E-490D-AC47-D192759E00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EE53F-B604-42AD-9B08-91640AC3941A}"/>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2C6225F6-1392-40E3-B405-ACF3881227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A22163-D543-42EA-8ABC-FC90DEB573FC}"/>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253004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374C-E828-455C-8289-D67B1347B51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BE09FAF-6839-4586-837B-DC0EC8A383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1D8BCBC-5F3C-45EE-B5EF-FFBA1A5420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E2F3CCA-8D91-409C-8075-6E35845DE479}"/>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6" name="Footer Placeholder 5">
            <a:extLst>
              <a:ext uri="{FF2B5EF4-FFF2-40B4-BE49-F238E27FC236}">
                <a16:creationId xmlns:a16="http://schemas.microsoft.com/office/drawing/2014/main" id="{C801171C-584E-49F4-B866-ADF22B5B3CC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74AF574-EB9F-4296-ABE3-A7B5F02E0833}"/>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157818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4762-F36C-4FF7-9AF8-FBEB2196266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343E4C9-BBC6-4454-82A0-F8C78A902E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7B2FA0-EAA7-4C7B-949A-EF01A808DD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5378C87-34FF-48C1-9FB0-07FC72BB6B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B24730-638E-4767-9F92-FBF8083867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8B5A29A-0186-4BE2-B0B3-1305817C02F9}"/>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8" name="Footer Placeholder 7">
            <a:extLst>
              <a:ext uri="{FF2B5EF4-FFF2-40B4-BE49-F238E27FC236}">
                <a16:creationId xmlns:a16="http://schemas.microsoft.com/office/drawing/2014/main" id="{26EB1ED7-3163-47A7-807F-1517D249205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B46772F-A722-485E-84FE-FFE71AB76152}"/>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113255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DEC45-321B-425D-BFB4-1D2A9D5B11B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4A7ACEB-CDD1-4C6E-8633-AAD42AACA094}"/>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4" name="Footer Placeholder 3">
            <a:extLst>
              <a:ext uri="{FF2B5EF4-FFF2-40B4-BE49-F238E27FC236}">
                <a16:creationId xmlns:a16="http://schemas.microsoft.com/office/drawing/2014/main" id="{46C5CAA3-2346-472E-A2FE-DB2A7EB9BEF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57C85B5-06D7-4B0F-A5ED-F839F9B54072}"/>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312970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4CE37-5E0D-498D-BEED-1CD27B6213F5}"/>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3" name="Footer Placeholder 2">
            <a:extLst>
              <a:ext uri="{FF2B5EF4-FFF2-40B4-BE49-F238E27FC236}">
                <a16:creationId xmlns:a16="http://schemas.microsoft.com/office/drawing/2014/main" id="{0C578A5D-6083-4AAB-93AF-E037F18EFD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06CE252-E969-4A82-81E6-43F81969E6BC}"/>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284980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9FDA-535E-4FC2-B59E-04024CD468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D61B1C2-4A62-4135-BBC2-C3276E1CC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1D2FD5-D988-4A8C-B333-3B8082DDA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47758-50C6-470E-8ECC-650090B23D54}"/>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6" name="Footer Placeholder 5">
            <a:extLst>
              <a:ext uri="{FF2B5EF4-FFF2-40B4-BE49-F238E27FC236}">
                <a16:creationId xmlns:a16="http://schemas.microsoft.com/office/drawing/2014/main" id="{FFF59E2D-C079-455E-89BD-942C2DF234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9F5EA4-2BCF-4F2F-9A92-19633B6BD54C}"/>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252314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B2A4-EF88-4927-A4D4-F0260AF3E3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6BFFE5D-CC55-4A86-8C6C-FEF65D361E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CD639A7-C960-4FE7-B9BB-6172F1B372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FB180-54D6-4FA2-938D-25F0AB95C0AD}"/>
              </a:ext>
            </a:extLst>
          </p:cNvPr>
          <p:cNvSpPr>
            <a:spLocks noGrp="1"/>
          </p:cNvSpPr>
          <p:nvPr>
            <p:ph type="dt" sz="half" idx="10"/>
          </p:nvPr>
        </p:nvSpPr>
        <p:spPr/>
        <p:txBody>
          <a:bodyPr/>
          <a:lstStyle/>
          <a:p>
            <a:fld id="{D9B26F34-5104-4352-B7A9-94AAB6C77570}" type="datetimeFigureOut">
              <a:rPr lang="en-IN" smtClean="0"/>
              <a:t>02-04-23</a:t>
            </a:fld>
            <a:endParaRPr lang="en-IN"/>
          </a:p>
        </p:txBody>
      </p:sp>
      <p:sp>
        <p:nvSpPr>
          <p:cNvPr id="6" name="Footer Placeholder 5">
            <a:extLst>
              <a:ext uri="{FF2B5EF4-FFF2-40B4-BE49-F238E27FC236}">
                <a16:creationId xmlns:a16="http://schemas.microsoft.com/office/drawing/2014/main" id="{C58638BE-D84E-462E-A60F-28994FDF79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1DAAB7-869C-4BAB-948B-15BB3E7CBE16}"/>
              </a:ext>
            </a:extLst>
          </p:cNvPr>
          <p:cNvSpPr>
            <a:spLocks noGrp="1"/>
          </p:cNvSpPr>
          <p:nvPr>
            <p:ph type="sldNum" sz="quarter" idx="12"/>
          </p:nvPr>
        </p:nvSpPr>
        <p:spPr/>
        <p:txBody>
          <a:bodyPr/>
          <a:lstStyle/>
          <a:p>
            <a:fld id="{E726F2E9-7FC4-4455-A522-3FA7BA6EE9A5}" type="slidenum">
              <a:rPr lang="en-IN" smtClean="0"/>
              <a:t>‹#›</a:t>
            </a:fld>
            <a:endParaRPr lang="en-IN"/>
          </a:p>
        </p:txBody>
      </p:sp>
    </p:spTree>
    <p:extLst>
      <p:ext uri="{BB962C8B-B14F-4D97-AF65-F5344CB8AC3E}">
        <p14:creationId xmlns:p14="http://schemas.microsoft.com/office/powerpoint/2010/main" val="280603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79C196-CB71-4CAD-832C-A03C5EE814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114E06D-4E9E-4203-8121-4D33E6CE7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B21325-04AB-417B-8A67-8982D03620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26F34-5104-4352-B7A9-94AAB6C77570}" type="datetimeFigureOut">
              <a:rPr lang="en-IN" smtClean="0"/>
              <a:t>02-04-23</a:t>
            </a:fld>
            <a:endParaRPr lang="en-IN"/>
          </a:p>
        </p:txBody>
      </p:sp>
      <p:sp>
        <p:nvSpPr>
          <p:cNvPr id="5" name="Footer Placeholder 4">
            <a:extLst>
              <a:ext uri="{FF2B5EF4-FFF2-40B4-BE49-F238E27FC236}">
                <a16:creationId xmlns:a16="http://schemas.microsoft.com/office/drawing/2014/main" id="{2CD60F2F-485B-4F5C-A3E0-931EAD3D18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21C36D3-DD7B-421D-8DD2-305AFAE260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6F2E9-7FC4-4455-A522-3FA7BA6EE9A5}" type="slidenum">
              <a:rPr lang="en-IN" smtClean="0"/>
              <a:t>‹#›</a:t>
            </a:fld>
            <a:endParaRPr lang="en-IN"/>
          </a:p>
        </p:txBody>
      </p:sp>
    </p:spTree>
    <p:extLst>
      <p:ext uri="{BB962C8B-B14F-4D97-AF65-F5344CB8AC3E}">
        <p14:creationId xmlns:p14="http://schemas.microsoft.com/office/powerpoint/2010/main" val="2960968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hebridge.in/hockey/no-bronze-medal-match-hockey-finalist-covid-2288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lympics.com/en/news/how-to-qualify-paris-2024-athletics-qualification-system-explaine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opendsports.com/events/summer/hosts/athens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gpicture.one/project-derail-antigui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hebridge.in/tokyo-2020/indian-athletes-most-olympics-appearances-227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F2FC-F205-41A3-A7D7-9804DF7D5F7B}"/>
              </a:ext>
            </a:extLst>
          </p:cNvPr>
          <p:cNvSpPr>
            <a:spLocks noGrp="1"/>
          </p:cNvSpPr>
          <p:nvPr>
            <p:ph type="ctrTitle"/>
          </p:nvPr>
        </p:nvSpPr>
        <p:spPr/>
        <p:txBody>
          <a:bodyPr/>
          <a:lstStyle/>
          <a:p>
            <a:r>
              <a:rPr lang="en-US" dirty="0"/>
              <a:t>UNIT -3 </a:t>
            </a:r>
            <a:endParaRPr lang="en-IN" dirty="0"/>
          </a:p>
        </p:txBody>
      </p:sp>
      <p:sp>
        <p:nvSpPr>
          <p:cNvPr id="3" name="Subtitle 2">
            <a:extLst>
              <a:ext uri="{FF2B5EF4-FFF2-40B4-BE49-F238E27FC236}">
                <a16:creationId xmlns:a16="http://schemas.microsoft.com/office/drawing/2014/main" id="{7CEEF45D-D867-428E-89A9-EF400D5A44FB}"/>
              </a:ext>
            </a:extLst>
          </p:cNvPr>
          <p:cNvSpPr>
            <a:spLocks noGrp="1"/>
          </p:cNvSpPr>
          <p:nvPr>
            <p:ph type="subTitle" idx="1"/>
          </p:nvPr>
        </p:nvSpPr>
        <p:spPr/>
        <p:txBody>
          <a:bodyPr/>
          <a:lstStyle/>
          <a:p>
            <a:r>
              <a:rPr lang="en-US" dirty="0"/>
              <a:t>THE OLYMPIC GAMES </a:t>
            </a:r>
            <a:endParaRPr lang="en-IN" dirty="0"/>
          </a:p>
        </p:txBody>
      </p:sp>
    </p:spTree>
    <p:extLst>
      <p:ext uri="{BB962C8B-B14F-4D97-AF65-F5344CB8AC3E}">
        <p14:creationId xmlns:p14="http://schemas.microsoft.com/office/powerpoint/2010/main" val="1412169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D94C-9D8C-4CF1-9B94-78309D49E5B6}"/>
              </a:ext>
            </a:extLst>
          </p:cNvPr>
          <p:cNvSpPr>
            <a:spLocks noGrp="1"/>
          </p:cNvSpPr>
          <p:nvPr>
            <p:ph type="title"/>
          </p:nvPr>
        </p:nvSpPr>
        <p:spPr>
          <a:xfrm>
            <a:off x="838200" y="113456"/>
            <a:ext cx="10515600" cy="633164"/>
          </a:xfrm>
        </p:spPr>
        <p:txBody>
          <a:bodyPr>
            <a:normAutofit fontScale="90000"/>
          </a:bodyPr>
          <a:lstStyle/>
          <a:p>
            <a:pPr algn="ctr"/>
            <a:r>
              <a:rPr lang="en-IN" dirty="0">
                <a:solidFill>
                  <a:srgbClr val="2A3744"/>
                </a:solidFill>
                <a:latin typeface="Poppins-SemiBold"/>
              </a:rPr>
              <a:t>The Final Vote</a:t>
            </a:r>
            <a:endParaRPr lang="en-IN" dirty="0"/>
          </a:p>
        </p:txBody>
      </p:sp>
      <p:sp>
        <p:nvSpPr>
          <p:cNvPr id="3" name="Content Placeholder 2">
            <a:extLst>
              <a:ext uri="{FF2B5EF4-FFF2-40B4-BE49-F238E27FC236}">
                <a16:creationId xmlns:a16="http://schemas.microsoft.com/office/drawing/2014/main" id="{B52688CA-1E2F-4AC7-B0FC-2C390C493AF9}"/>
              </a:ext>
            </a:extLst>
          </p:cNvPr>
          <p:cNvSpPr>
            <a:spLocks noGrp="1"/>
          </p:cNvSpPr>
          <p:nvPr>
            <p:ph idx="1"/>
          </p:nvPr>
        </p:nvSpPr>
        <p:spPr>
          <a:xfrm>
            <a:off x="838200" y="629174"/>
            <a:ext cx="10515600" cy="6228826"/>
          </a:xfrm>
        </p:spPr>
        <p:txBody>
          <a:bodyPr>
            <a:normAutofit lnSpcReduction="10000"/>
          </a:bodyPr>
          <a:lstStyle/>
          <a:p>
            <a:pPr algn="just"/>
            <a:r>
              <a:rPr lang="en-US" dirty="0">
                <a:solidFill>
                  <a:srgbClr val="121212"/>
                </a:solidFill>
                <a:latin typeface="WorkSans-Regular"/>
              </a:rPr>
              <a:t>Now all the IOC members vote for the candidate cities to elect the host in a democratic way. The voting is a part of the IOC session celebrating the international meet of all the IOC members.</a:t>
            </a:r>
          </a:p>
          <a:p>
            <a:pPr algn="just"/>
            <a:r>
              <a:rPr lang="en-US" dirty="0">
                <a:solidFill>
                  <a:srgbClr val="121212"/>
                </a:solidFill>
                <a:latin typeface="WorkSans-Regular"/>
              </a:rPr>
              <a:t>During the session, each city is generally provided with an opportunity to give a 45 minutes presentation to the members, which is then followed by 15 minutes of Q&amp;A. Then opened for the voting process. As per IOC voting regulations, in each round, each participating IOC member can vote for only one city and only those IOC members who are not nationals of the countries of the candidature cities are permitted to vote.</a:t>
            </a:r>
          </a:p>
          <a:p>
            <a:pPr algn="just"/>
            <a:r>
              <a:rPr lang="en-US" dirty="0">
                <a:solidFill>
                  <a:srgbClr val="121212"/>
                </a:solidFill>
                <a:latin typeface="WorkSans-Regular"/>
              </a:rPr>
              <a:t>After the first round of voting, if none of the candidature cities are able to obtain the majority, the city which has received the least votes leaves the competition and the voting continues till the majority of the votes are received by any of the candidates. The winning city thus guaranteed to host the games, then officially announced by the IOC president and the NOC &amp; city then signs the Host City Contract.</a:t>
            </a:r>
          </a:p>
          <a:p>
            <a:endParaRPr lang="en-IN" dirty="0"/>
          </a:p>
        </p:txBody>
      </p:sp>
    </p:spTree>
    <p:extLst>
      <p:ext uri="{BB962C8B-B14F-4D97-AF65-F5344CB8AC3E}">
        <p14:creationId xmlns:p14="http://schemas.microsoft.com/office/powerpoint/2010/main" val="2922039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C9E593-5F95-4DFF-9B11-915047A77E7D}"/>
              </a:ext>
            </a:extLst>
          </p:cNvPr>
          <p:cNvSpPr>
            <a:spLocks noGrp="1"/>
          </p:cNvSpPr>
          <p:nvPr>
            <p:ph idx="1"/>
          </p:nvPr>
        </p:nvSpPr>
        <p:spPr>
          <a:xfrm>
            <a:off x="838200" y="424664"/>
            <a:ext cx="10515600" cy="4351338"/>
          </a:xfrm>
        </p:spPr>
        <p:txBody>
          <a:bodyPr>
            <a:normAutofit/>
          </a:bodyPr>
          <a:lstStyle/>
          <a:p>
            <a:r>
              <a:rPr lang="en-US" dirty="0">
                <a:solidFill>
                  <a:srgbClr val="121212"/>
                </a:solidFill>
                <a:latin typeface="WorkSans-Regular"/>
              </a:rPr>
              <a:t>For the 2020 edition, IOC confirmed that it had received bids from six cities which included Istanbul (Turkey), Baku (Azerbaijan), Doha (Qatar), Madrid (Spain) and Rome (Italy), along with Tokyo (Japan). For these cities, IOC generally holds an informatory seminar explaining the IOC rules and regulations to the bidders.</a:t>
            </a:r>
          </a:p>
          <a:p>
            <a:r>
              <a:rPr lang="en-US" dirty="0">
                <a:latin typeface="WorkSans-Regular"/>
              </a:rPr>
              <a:t>The file presented by the </a:t>
            </a:r>
            <a:r>
              <a:rPr lang="en-US" dirty="0">
                <a:latin typeface="WorkSans-Regular"/>
                <a:hlinkClick r:id="rId2">
                  <a:extLst>
                    <a:ext uri="{A12FA001-AC4F-418D-AE19-62706E023703}">
                      <ahyp:hlinkClr xmlns:ahyp="http://schemas.microsoft.com/office/drawing/2018/hyperlinkcolor" val="tx"/>
                    </a:ext>
                  </a:extLst>
                </a:hlinkClick>
              </a:rPr>
              <a:t>Tokyo</a:t>
            </a:r>
            <a:r>
              <a:rPr lang="en-US" dirty="0">
                <a:latin typeface="WorkSans-Regular"/>
              </a:rPr>
              <a:t> organizing committee was a report spread across 200 pages and three volumes.</a:t>
            </a:r>
          </a:p>
          <a:p>
            <a:endParaRPr lang="en-IN" dirty="0"/>
          </a:p>
          <a:p>
            <a:endParaRPr lang="en-IN" dirty="0"/>
          </a:p>
        </p:txBody>
      </p:sp>
    </p:spTree>
    <p:extLst>
      <p:ext uri="{BB962C8B-B14F-4D97-AF65-F5344CB8AC3E}">
        <p14:creationId xmlns:p14="http://schemas.microsoft.com/office/powerpoint/2010/main" val="329159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81E97-BAF4-4B48-80A7-44BE368B9C90}"/>
              </a:ext>
            </a:extLst>
          </p:cNvPr>
          <p:cNvSpPr>
            <a:spLocks noGrp="1"/>
          </p:cNvSpPr>
          <p:nvPr>
            <p:ph type="title"/>
          </p:nvPr>
        </p:nvSpPr>
        <p:spPr>
          <a:xfrm>
            <a:off x="838200" y="340518"/>
            <a:ext cx="10515600" cy="681037"/>
          </a:xfrm>
        </p:spPr>
        <p:txBody>
          <a:bodyPr>
            <a:normAutofit fontScale="90000"/>
          </a:bodyPr>
          <a:lstStyle/>
          <a:p>
            <a:pPr algn="ctr"/>
            <a:r>
              <a:rPr lang="en-IN" dirty="0"/>
              <a:t>PARTICIPATION</a:t>
            </a:r>
          </a:p>
        </p:txBody>
      </p:sp>
      <p:sp>
        <p:nvSpPr>
          <p:cNvPr id="3" name="Content Placeholder 2">
            <a:extLst>
              <a:ext uri="{FF2B5EF4-FFF2-40B4-BE49-F238E27FC236}">
                <a16:creationId xmlns:a16="http://schemas.microsoft.com/office/drawing/2014/main" id="{BFFF438F-53C1-43C5-BA69-2318F78CE770}"/>
              </a:ext>
            </a:extLst>
          </p:cNvPr>
          <p:cNvSpPr>
            <a:spLocks noGrp="1"/>
          </p:cNvSpPr>
          <p:nvPr>
            <p:ph idx="1"/>
          </p:nvPr>
        </p:nvSpPr>
        <p:spPr/>
        <p:txBody>
          <a:bodyPr>
            <a:normAutofit/>
          </a:bodyPr>
          <a:lstStyle/>
          <a:p>
            <a:pPr algn="l"/>
            <a:r>
              <a:rPr lang="en-US" b="0" i="0" dirty="0">
                <a:effectLst/>
                <a:latin typeface="Olympic Sans"/>
              </a:rPr>
              <a:t>Athletes participating in Olympics one of three ways.</a:t>
            </a:r>
          </a:p>
          <a:p>
            <a:pPr algn="l"/>
            <a:r>
              <a:rPr lang="en-US" b="0" i="0" dirty="0">
                <a:effectLst/>
                <a:latin typeface="Olympic Sans"/>
              </a:rPr>
              <a:t>Firstly, they can earn quota places for their respective countries or attain individual qualification through performances at designated competitions during the qualification period. </a:t>
            </a:r>
          </a:p>
          <a:p>
            <a:pPr algn="l"/>
            <a:r>
              <a:rPr lang="en-US" b="0" i="0" dirty="0">
                <a:effectLst/>
                <a:latin typeface="Olympic Sans"/>
              </a:rPr>
              <a:t>The second method is through respective Olympic Rankings, which are based on cumulative performances at various authorized events throughout the qualification windows set for each sport.</a:t>
            </a:r>
          </a:p>
          <a:p>
            <a:pPr algn="l"/>
            <a:r>
              <a:rPr lang="en-US" b="0" i="0" dirty="0">
                <a:effectLst/>
                <a:latin typeface="Olympic Sans"/>
              </a:rPr>
              <a:t>The third only applies to specific sports like athletics and swimming, where meeting a pre-set </a:t>
            </a:r>
            <a:r>
              <a:rPr lang="en-US" b="0" i="0" u="sng" dirty="0">
                <a:effectLst/>
                <a:latin typeface="Olympic Sans"/>
                <a:hlinkClick r:id="rId2">
                  <a:extLst>
                    <a:ext uri="{A12FA001-AC4F-418D-AE19-62706E023703}">
                      <ahyp:hlinkClr xmlns:ahyp="http://schemas.microsoft.com/office/drawing/2018/hyperlinkcolor" val="tx"/>
                    </a:ext>
                  </a:extLst>
                </a:hlinkClick>
              </a:rPr>
              <a:t>qualifying standard</a:t>
            </a:r>
            <a:r>
              <a:rPr lang="en-US" b="0" i="0" dirty="0">
                <a:effectLst/>
                <a:latin typeface="Olympic Sans"/>
              </a:rPr>
              <a:t> in any event at an </a:t>
            </a:r>
            <a:r>
              <a:rPr lang="en-US" b="0" i="0" dirty="0" err="1">
                <a:effectLst/>
                <a:latin typeface="Olympic Sans"/>
              </a:rPr>
              <a:t>authorised</a:t>
            </a:r>
            <a:r>
              <a:rPr lang="en-US" b="0" i="0" dirty="0">
                <a:effectLst/>
                <a:latin typeface="Olympic Sans"/>
              </a:rPr>
              <a:t> competition, held during the qualification</a:t>
            </a:r>
          </a:p>
          <a:p>
            <a:endParaRPr lang="en-IN" dirty="0"/>
          </a:p>
        </p:txBody>
      </p:sp>
    </p:spTree>
    <p:extLst>
      <p:ext uri="{BB962C8B-B14F-4D97-AF65-F5344CB8AC3E}">
        <p14:creationId xmlns:p14="http://schemas.microsoft.com/office/powerpoint/2010/main" val="273713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F806-1014-4B8B-8413-7F3A4606A52F}"/>
              </a:ext>
            </a:extLst>
          </p:cNvPr>
          <p:cNvSpPr>
            <a:spLocks noGrp="1"/>
          </p:cNvSpPr>
          <p:nvPr>
            <p:ph type="title"/>
          </p:nvPr>
        </p:nvSpPr>
        <p:spPr>
          <a:xfrm>
            <a:off x="838200" y="0"/>
            <a:ext cx="10515600" cy="456996"/>
          </a:xfrm>
        </p:spPr>
        <p:txBody>
          <a:bodyPr>
            <a:normAutofit fontScale="90000"/>
          </a:bodyPr>
          <a:lstStyle/>
          <a:p>
            <a:pPr algn="ctr"/>
            <a:r>
              <a:rPr lang="en-IN" dirty="0"/>
              <a:t>WOMENS AND SPORTS </a:t>
            </a:r>
          </a:p>
        </p:txBody>
      </p:sp>
      <p:sp>
        <p:nvSpPr>
          <p:cNvPr id="3" name="Content Placeholder 2">
            <a:extLst>
              <a:ext uri="{FF2B5EF4-FFF2-40B4-BE49-F238E27FC236}">
                <a16:creationId xmlns:a16="http://schemas.microsoft.com/office/drawing/2014/main" id="{864A01B6-BF22-4C2E-9CB2-23C7852B5B4B}"/>
              </a:ext>
            </a:extLst>
          </p:cNvPr>
          <p:cNvSpPr>
            <a:spLocks noGrp="1"/>
          </p:cNvSpPr>
          <p:nvPr>
            <p:ph idx="1"/>
          </p:nvPr>
        </p:nvSpPr>
        <p:spPr>
          <a:xfrm>
            <a:off x="0" y="578840"/>
            <a:ext cx="12192000" cy="5972962"/>
          </a:xfrm>
        </p:spPr>
        <p:txBody>
          <a:bodyPr>
            <a:normAutofit fontScale="70000" lnSpcReduction="20000"/>
          </a:bodyPr>
          <a:lstStyle/>
          <a:p>
            <a:r>
              <a:rPr lang="en-US" b="0" i="0" dirty="0">
                <a:effectLst/>
                <a:latin typeface="ubuntu" panose="020B0504030602030204" pitchFamily="34" charset="0"/>
              </a:rPr>
              <a:t>At the first modern Olympic Games in </a:t>
            </a:r>
            <a:r>
              <a:rPr lang="en-US" b="0" i="0" u="none" strike="noStrike" dirty="0">
                <a:solidFill>
                  <a:srgbClr val="0563C1"/>
                </a:solidFill>
                <a:effectLst/>
                <a:latin typeface="ubuntu" panose="020B0504030602030204" pitchFamily="34" charset="0"/>
                <a:hlinkClick r:id="rId2">
                  <a:extLst>
                    <a:ext uri="{A12FA001-AC4F-418D-AE19-62706E023703}">
                      <ahyp:hlinkClr xmlns:ahyp="http://schemas.microsoft.com/office/drawing/2018/hyperlinkcolor" val="tx"/>
                    </a:ext>
                  </a:extLst>
                </a:hlinkClick>
              </a:rPr>
              <a:t>Athens </a:t>
            </a:r>
            <a:r>
              <a:rPr lang="en-US" b="1" i="0" u="none" strike="noStrike" dirty="0">
                <a:effectLst/>
                <a:latin typeface="ubuntu" panose="020B0504030602030204" pitchFamily="34" charset="0"/>
                <a:hlinkClick r:id="rId2">
                  <a:extLst>
                    <a:ext uri="{A12FA001-AC4F-418D-AE19-62706E023703}">
                      <ahyp:hlinkClr xmlns:ahyp="http://schemas.microsoft.com/office/drawing/2018/hyperlinkcolor" val="tx"/>
                    </a:ext>
                  </a:extLst>
                </a:hlinkClick>
              </a:rPr>
              <a:t>1896</a:t>
            </a:r>
            <a:r>
              <a:rPr lang="en-US" b="0" i="0" dirty="0">
                <a:effectLst/>
                <a:latin typeface="ubuntu" panose="020B0504030602030204" pitchFamily="34" charset="0"/>
              </a:rPr>
              <a:t>, no women competed, Women participated for the first time at the 1900 Paris Games with the inclusion of women's events in lawn tennis and golf. Women's athletics and gymnastics debuted at the 1928 Olympics. Over time more women's events were added. In 2012, women's boxing was introduced, resulting in no remaining sports that do not included</a:t>
            </a:r>
          </a:p>
          <a:p>
            <a:r>
              <a:rPr lang="en-US" b="0" i="0" dirty="0">
                <a:effectLst/>
                <a:latin typeface="ubuntu" panose="020B0504030602030204" pitchFamily="34" charset="0"/>
              </a:rPr>
              <a:t> It is commonly believed that first woman to win an Olympic event was England's Charlotte Cooper, who won the tennis singles title, however Swiss sailor Hélène de </a:t>
            </a:r>
            <a:r>
              <a:rPr lang="en-US" b="0" i="0" dirty="0" err="1">
                <a:effectLst/>
                <a:latin typeface="ubuntu" panose="020B0504030602030204" pitchFamily="34" charset="0"/>
              </a:rPr>
              <a:t>Pourtalès</a:t>
            </a:r>
            <a:r>
              <a:rPr lang="en-US" b="0" i="0" dirty="0">
                <a:effectLst/>
                <a:latin typeface="ubuntu" panose="020B0504030602030204" pitchFamily="34" charset="0"/>
              </a:rPr>
              <a:t> won a gold medal as part of a team in sailing earlier than this. </a:t>
            </a:r>
          </a:p>
          <a:p>
            <a:r>
              <a:rPr lang="en-US" b="0" i="0" dirty="0">
                <a:effectLst/>
                <a:latin typeface="ubuntu" panose="020B0504030602030204" pitchFamily="34" charset="0"/>
              </a:rPr>
              <a:t>In </a:t>
            </a:r>
            <a:r>
              <a:rPr lang="en-US" b="1" i="0" dirty="0">
                <a:effectLst/>
                <a:latin typeface="ubuntu" panose="020B0504030602030204" pitchFamily="34" charset="0"/>
              </a:rPr>
              <a:t>1928</a:t>
            </a:r>
            <a:r>
              <a:rPr lang="en-US" b="0" i="0" dirty="0">
                <a:effectLst/>
                <a:latin typeface="ubuntu" panose="020B0504030602030204" pitchFamily="34" charset="0"/>
              </a:rPr>
              <a:t>, women competed in track and field events for the first time. The first woman to win an Olympic gold medal in track and field was Poland's Halina </a:t>
            </a:r>
            <a:r>
              <a:rPr lang="en-US" b="0" i="0" dirty="0" err="1">
                <a:effectLst/>
                <a:latin typeface="ubuntu" panose="020B0504030602030204" pitchFamily="34" charset="0"/>
              </a:rPr>
              <a:t>Konopacka</a:t>
            </a:r>
            <a:r>
              <a:rPr lang="en-US" b="0" i="0" dirty="0">
                <a:effectLst/>
                <a:latin typeface="ubuntu" panose="020B0504030602030204" pitchFamily="34" charset="0"/>
              </a:rPr>
              <a:t> when she broke her own world record with a throw of 39.62 </a:t>
            </a:r>
            <a:r>
              <a:rPr lang="en-US" b="0" i="0" dirty="0" err="1">
                <a:effectLst/>
                <a:latin typeface="ubuntu" panose="020B0504030602030204" pitchFamily="34" charset="0"/>
              </a:rPr>
              <a:t>metres</a:t>
            </a:r>
            <a:r>
              <a:rPr lang="en-US" b="0" i="0" dirty="0">
                <a:effectLst/>
                <a:latin typeface="ubuntu" panose="020B0504030602030204" pitchFamily="34" charset="0"/>
              </a:rPr>
              <a:t> to win the discus at Amsterdam 1928. </a:t>
            </a:r>
          </a:p>
          <a:p>
            <a:r>
              <a:rPr lang="en-US" b="0" i="0" dirty="0">
                <a:effectLst/>
                <a:latin typeface="ubuntu" panose="020B0504030602030204" pitchFamily="34" charset="0"/>
              </a:rPr>
              <a:t>However, there are still several sporting </a:t>
            </a:r>
            <a:r>
              <a:rPr lang="en-US" b="0" i="1" dirty="0">
                <a:effectLst/>
                <a:latin typeface="ubuntu" panose="020B0504030602030204" pitchFamily="34" charset="0"/>
              </a:rPr>
              <a:t>disciplines</a:t>
            </a:r>
            <a:r>
              <a:rPr lang="en-US" b="0" i="0" dirty="0">
                <a:effectLst/>
                <a:latin typeface="ubuntu" panose="020B0504030602030204" pitchFamily="34" charset="0"/>
              </a:rPr>
              <a:t> that are solely for women: synchronized swimming, </a:t>
            </a:r>
            <a:r>
              <a:rPr lang="en-US" b="0" i="0" dirty="0" err="1">
                <a:effectLst/>
                <a:latin typeface="ubuntu" panose="020B0504030602030204" pitchFamily="34" charset="0"/>
              </a:rPr>
              <a:t>greco-roman</a:t>
            </a:r>
            <a:r>
              <a:rPr lang="en-US" b="0" i="0" dirty="0">
                <a:effectLst/>
                <a:latin typeface="ubuntu" panose="020B0504030602030204" pitchFamily="34" charset="0"/>
              </a:rPr>
              <a:t> wrestling and rhythmic gymnastics.</a:t>
            </a:r>
          </a:p>
          <a:p>
            <a:r>
              <a:rPr lang="en-US" b="0" i="0" dirty="0">
                <a:effectLst/>
                <a:latin typeface="ubuntu" panose="020B0504030602030204" pitchFamily="34" charset="0"/>
              </a:rPr>
              <a:t>Equality in the available sports is one thing, but in many countries, women do not have equal rights to participate in sports and the opportunity to participate in the Olympic Games. Prior to the 2012 Olympics in London, three Muslim countries have never before sent a female athlete: Qatar, Brunei, and Saudi Arabia. However, they all sent female athletes to London. Now every national Olympic committee has sent women to the Olympic Games</a:t>
            </a:r>
            <a:r>
              <a:rPr lang="en-US" dirty="0">
                <a:latin typeface="ubuntu" panose="020B0504030602030204" pitchFamily="34" charset="0"/>
              </a:rPr>
              <a:t>.</a:t>
            </a:r>
          </a:p>
          <a:p>
            <a:r>
              <a:rPr lang="en-US" b="0" i="0" dirty="0">
                <a:effectLst/>
                <a:latin typeface="ubuntu" panose="020B0504030602030204" pitchFamily="34" charset="0"/>
              </a:rPr>
              <a:t>The Tokyo Olympics in </a:t>
            </a:r>
            <a:r>
              <a:rPr lang="en-US" b="1" i="0" dirty="0">
                <a:effectLst/>
                <a:latin typeface="ubuntu" panose="020B0504030602030204" pitchFamily="34" charset="0"/>
              </a:rPr>
              <a:t>2021</a:t>
            </a:r>
            <a:r>
              <a:rPr lang="en-US" b="0" i="0" dirty="0">
                <a:effectLst/>
                <a:latin typeface="ubuntu" panose="020B0504030602030204" pitchFamily="34" charset="0"/>
              </a:rPr>
              <a:t>, almost 49 per cent of the athletes participating will be women, (according to the IOC quota allocation). For the first time ever, all 206 National Olympic Committees (NOCs) should have at least one female and one male athlete in their respective Olympic teams. All 206 NOCs and the IOC Refugee Olympic Team will be encouraged to have their flag carried by one female and one male athlete at the Opening Ceremony.</a:t>
            </a:r>
          </a:p>
          <a:p>
            <a:endParaRPr lang="en-IN" dirty="0"/>
          </a:p>
        </p:txBody>
      </p:sp>
    </p:spTree>
    <p:extLst>
      <p:ext uri="{BB962C8B-B14F-4D97-AF65-F5344CB8AC3E}">
        <p14:creationId xmlns:p14="http://schemas.microsoft.com/office/powerpoint/2010/main" val="107759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EC16-A5DC-493E-B2F2-FFBB7D21DD4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B63EA2-8B51-467E-A6AA-26A07E61FDEE}"/>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536083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99391-E44D-4CB9-8DFE-9A8734A6FFC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EEFDBD-AF76-4BBA-95E7-C0AEC99A7F8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73172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66A9-7C30-4A46-B4D4-D3F947C9B4D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63078F2-90E7-4E10-B266-01A505057EB8}"/>
              </a:ext>
            </a:extLst>
          </p:cNvPr>
          <p:cNvSpPr>
            <a:spLocks noGrp="1"/>
          </p:cNvSpPr>
          <p:nvPr>
            <p:ph idx="1"/>
          </p:nvPr>
        </p:nvSpPr>
        <p:spPr/>
        <p:txBody>
          <a:bodyPr>
            <a:normAutofit fontScale="92500"/>
          </a:bodyPr>
          <a:lstStyle/>
          <a:p>
            <a:pPr fontAlgn="base"/>
            <a:r>
              <a:rPr lang="en-US" b="1" dirty="0">
                <a:solidFill>
                  <a:srgbClr val="4B5973"/>
                </a:solidFill>
                <a:effectLst/>
                <a:latin typeface="inherit"/>
              </a:rPr>
              <a:t>Who’s responsible for the Olympics? </a:t>
            </a:r>
            <a:endParaRPr lang="en-US" b="1" dirty="0">
              <a:solidFill>
                <a:srgbClr val="4B5973"/>
              </a:solidFill>
              <a:effectLst/>
              <a:latin typeface="Nunito Sans" panose="020B0604020202020204" pitchFamily="2" charset="0"/>
            </a:endParaRPr>
          </a:p>
          <a:p>
            <a:pPr fontAlgn="base"/>
            <a:r>
              <a:rPr lang="en-US" b="0" i="0" dirty="0">
                <a:solidFill>
                  <a:srgbClr val="28303D"/>
                </a:solidFill>
                <a:effectLst/>
                <a:latin typeface="inherit"/>
              </a:rPr>
              <a:t>There are three main constituents of the Olympic Movement: the International Olympic Committee (IOC), the International Sports Federations, and the National Olympic Committees. Importantly, from the standpoint of this article, there are also the </a:t>
            </a:r>
            <a:r>
              <a:rPr lang="en-US" b="0" i="0" dirty="0" err="1">
                <a:solidFill>
                  <a:srgbClr val="28303D"/>
                </a:solidFill>
                <a:effectLst/>
                <a:latin typeface="inherit"/>
              </a:rPr>
              <a:t>Organising</a:t>
            </a:r>
            <a:r>
              <a:rPr lang="en-US" b="0" i="0" dirty="0">
                <a:solidFill>
                  <a:srgbClr val="28303D"/>
                </a:solidFill>
                <a:effectLst/>
                <a:latin typeface="inherit"/>
              </a:rPr>
              <a:t> Committees of the Olympic Games (OGOC). </a:t>
            </a:r>
          </a:p>
          <a:p>
            <a:pPr fontAlgn="base"/>
            <a:r>
              <a:rPr lang="en-US" b="0" i="0" dirty="0">
                <a:solidFill>
                  <a:srgbClr val="28303D"/>
                </a:solidFill>
                <a:effectLst/>
                <a:latin typeface="Roboto" panose="02000000000000000000" pitchFamily="2" charset="0"/>
              </a:rPr>
              <a:t>Firstly, the International Olympic Committee selects a city to stage the Games. Then, this city and the National Olympic Committee of the host country create an OCOG responsible for organizing the Games. All this happens seven years before the event. The IOC and the OCOG work together over the preparations. </a:t>
            </a:r>
          </a:p>
          <a:p>
            <a:endParaRPr lang="en-IN" dirty="0"/>
          </a:p>
        </p:txBody>
      </p:sp>
    </p:spTree>
    <p:extLst>
      <p:ext uri="{BB962C8B-B14F-4D97-AF65-F5344CB8AC3E}">
        <p14:creationId xmlns:p14="http://schemas.microsoft.com/office/powerpoint/2010/main" val="290104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5CF8-0D76-4B2C-BCC6-5D0420A88D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8AE65D-C02B-4359-91BF-D3FCA66D2754}"/>
              </a:ext>
            </a:extLst>
          </p:cNvPr>
          <p:cNvSpPr>
            <a:spLocks noGrp="1"/>
          </p:cNvSpPr>
          <p:nvPr>
            <p:ph idx="1"/>
          </p:nvPr>
        </p:nvSpPr>
        <p:spPr/>
        <p:txBody>
          <a:bodyPr/>
          <a:lstStyle/>
          <a:p>
            <a:r>
              <a:rPr lang="en-US" b="0" i="0" dirty="0">
                <a:solidFill>
                  <a:srgbClr val="28303D"/>
                </a:solidFill>
                <a:effectLst/>
                <a:latin typeface="Roboto" panose="02000000000000000000" pitchFamily="2" charset="0"/>
              </a:rPr>
              <a:t>As the authors state, the Games organizers have a challenging task: planning, organizing, and coordinating an infinite number of tasks. But they must do it in a way that the stadium and television spectators would not realize the extent of the entire organizational complexity. </a:t>
            </a:r>
            <a:endParaRPr lang="en-IN" dirty="0"/>
          </a:p>
        </p:txBody>
      </p:sp>
    </p:spTree>
    <p:extLst>
      <p:ext uri="{BB962C8B-B14F-4D97-AF65-F5344CB8AC3E}">
        <p14:creationId xmlns:p14="http://schemas.microsoft.com/office/powerpoint/2010/main" val="317080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15F3E-D3E6-499C-8441-12AE6345B47C}"/>
              </a:ext>
            </a:extLst>
          </p:cNvPr>
          <p:cNvSpPr>
            <a:spLocks noGrp="1"/>
          </p:cNvSpPr>
          <p:nvPr>
            <p:ph type="title"/>
          </p:nvPr>
        </p:nvSpPr>
        <p:spPr/>
        <p:txBody>
          <a:bodyPr>
            <a:normAutofit fontScale="90000"/>
          </a:bodyPr>
          <a:lstStyle/>
          <a:p>
            <a:r>
              <a:rPr lang="en-US" sz="3100" b="0" i="0" dirty="0">
                <a:solidFill>
                  <a:srgbClr val="28303D"/>
                </a:solidFill>
                <a:effectLst/>
                <a:latin typeface="Roboto" panose="02000000000000000000" pitchFamily="2" charset="0"/>
              </a:rPr>
              <a:t>Researchers Identified and broke down four main phases of the Olympics preparation that should make the Games organizers act effectively and efficiently:</a:t>
            </a:r>
            <a:endParaRPr lang="en-IN" dirty="0"/>
          </a:p>
        </p:txBody>
      </p:sp>
      <p:pic>
        <p:nvPicPr>
          <p:cNvPr id="5" name="Content Placeholder 4">
            <a:extLst>
              <a:ext uri="{FF2B5EF4-FFF2-40B4-BE49-F238E27FC236}">
                <a16:creationId xmlns:a16="http://schemas.microsoft.com/office/drawing/2014/main" id="{86D49E9C-1D90-44E7-91F4-E88BEFA343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7340" y="1774507"/>
            <a:ext cx="9037320" cy="5083493"/>
          </a:xfrm>
        </p:spPr>
      </p:pic>
    </p:spTree>
    <p:extLst>
      <p:ext uri="{BB962C8B-B14F-4D97-AF65-F5344CB8AC3E}">
        <p14:creationId xmlns:p14="http://schemas.microsoft.com/office/powerpoint/2010/main" val="34147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4A34D-E38E-4708-ABBE-0AE73DBB097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DB95064-AFB7-46B7-8C10-99AA52A2F953}"/>
              </a:ext>
            </a:extLst>
          </p:cNvPr>
          <p:cNvSpPr>
            <a:spLocks noGrp="1"/>
          </p:cNvSpPr>
          <p:nvPr>
            <p:ph idx="1"/>
          </p:nvPr>
        </p:nvSpPr>
        <p:spPr/>
        <p:txBody>
          <a:bodyPr>
            <a:normAutofit/>
          </a:bodyPr>
          <a:lstStyle/>
          <a:p>
            <a:r>
              <a:rPr lang="en-US" dirty="0">
                <a:latin typeface="Roboto" panose="02000000000000000000" pitchFamily="2" charset="0"/>
              </a:rPr>
              <a:t>“Approximately three months before the Games, a 1-week simulation exercise, involving all key managers of the Games at the venue level administration, was conducted. Since the entire Games can be </a:t>
            </a:r>
            <a:r>
              <a:rPr lang="en-US" dirty="0">
                <a:latin typeface="Roboto" panose="02000000000000000000" pitchFamily="2" charset="0"/>
                <a:hlinkClick r:id="rId2">
                  <a:extLst>
                    <a:ext uri="{A12FA001-AC4F-418D-AE19-62706E023703}">
                      <ahyp:hlinkClr xmlns:ahyp="http://schemas.microsoft.com/office/drawing/2018/hyperlinkcolor" val="tx"/>
                    </a:ext>
                  </a:extLst>
                </a:hlinkClick>
              </a:rPr>
              <a:t>organized only once</a:t>
            </a:r>
            <a:r>
              <a:rPr lang="en-US" dirty="0">
                <a:latin typeface="Roboto" panose="02000000000000000000" pitchFamily="2" charset="0"/>
              </a:rPr>
              <a:t>, a number of possible Games time scenarios were tested in simulated real conditions and challenges, as well a number of people involved in the decision-making process of the Games, were asked daily to resolve a number of issues, communicate their decisions, and run the Games as if they were actually happening.</a:t>
            </a:r>
            <a:endParaRPr lang="en-IN" dirty="0"/>
          </a:p>
        </p:txBody>
      </p:sp>
    </p:spTree>
    <p:extLst>
      <p:ext uri="{BB962C8B-B14F-4D97-AF65-F5344CB8AC3E}">
        <p14:creationId xmlns:p14="http://schemas.microsoft.com/office/powerpoint/2010/main" val="17182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98E0-C827-4239-A374-A969452783AE}"/>
              </a:ext>
            </a:extLst>
          </p:cNvPr>
          <p:cNvSpPr>
            <a:spLocks noGrp="1"/>
          </p:cNvSpPr>
          <p:nvPr>
            <p:ph type="title"/>
          </p:nvPr>
        </p:nvSpPr>
        <p:spPr/>
        <p:txBody>
          <a:bodyPr>
            <a:normAutofit fontScale="90000"/>
          </a:bodyPr>
          <a:lstStyle/>
          <a:p>
            <a:pPr algn="ctr"/>
            <a:r>
              <a:rPr lang="en-US" dirty="0">
                <a:solidFill>
                  <a:srgbClr val="121212"/>
                </a:solidFill>
                <a:latin typeface="Poppins-SemiBold"/>
              </a:rPr>
              <a:t>How is bidding done for hosting the Olympics</a:t>
            </a:r>
            <a:br>
              <a:rPr lang="en-US" dirty="0">
                <a:solidFill>
                  <a:srgbClr val="121212"/>
                </a:solidFill>
                <a:latin typeface="Poppins-SemiBold"/>
              </a:rPr>
            </a:br>
            <a:endParaRPr lang="en-IN" dirty="0"/>
          </a:p>
        </p:txBody>
      </p:sp>
      <p:sp>
        <p:nvSpPr>
          <p:cNvPr id="3" name="Content Placeholder 2">
            <a:extLst>
              <a:ext uri="{FF2B5EF4-FFF2-40B4-BE49-F238E27FC236}">
                <a16:creationId xmlns:a16="http://schemas.microsoft.com/office/drawing/2014/main" id="{88BC25FB-30DE-4769-AA61-C939FB68DA45}"/>
              </a:ext>
            </a:extLst>
          </p:cNvPr>
          <p:cNvSpPr>
            <a:spLocks noGrp="1"/>
          </p:cNvSpPr>
          <p:nvPr>
            <p:ph idx="1"/>
          </p:nvPr>
        </p:nvSpPr>
        <p:spPr/>
        <p:txBody>
          <a:bodyPr/>
          <a:lstStyle/>
          <a:p>
            <a:r>
              <a:rPr lang="en-US" dirty="0">
                <a:latin typeface="WorkSans-Regular"/>
              </a:rPr>
              <a:t>As per the procedure followed by International Olympic Committee (IOC), the process to elect the host city for the </a:t>
            </a:r>
            <a:r>
              <a:rPr lang="en-US" dirty="0">
                <a:latin typeface="WorkSans-Regular"/>
                <a:hlinkClick r:id="rId2">
                  <a:extLst>
                    <a:ext uri="{A12FA001-AC4F-418D-AE19-62706E023703}">
                      <ahyp:hlinkClr xmlns:ahyp="http://schemas.microsoft.com/office/drawing/2018/hyperlinkcolor" val="tx"/>
                    </a:ext>
                  </a:extLst>
                </a:hlinkClick>
              </a:rPr>
              <a:t>Olympics</a:t>
            </a:r>
            <a:r>
              <a:rPr lang="en-US" dirty="0">
                <a:latin typeface="WorkSans-Regular"/>
              </a:rPr>
              <a:t> generally begins at least 7-9 years prior to that Olympic year and the final decision is generally made by all the member nations of the IOC along with the executive board of IOC after a detailed </a:t>
            </a:r>
            <a:endParaRPr lang="en-IN" dirty="0"/>
          </a:p>
        </p:txBody>
      </p:sp>
    </p:spTree>
    <p:extLst>
      <p:ext uri="{BB962C8B-B14F-4D97-AF65-F5344CB8AC3E}">
        <p14:creationId xmlns:p14="http://schemas.microsoft.com/office/powerpoint/2010/main" val="246304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A31CD-4B07-45F1-BE55-8D025B4F97B3}"/>
              </a:ext>
            </a:extLst>
          </p:cNvPr>
          <p:cNvSpPr>
            <a:spLocks noGrp="1"/>
          </p:cNvSpPr>
          <p:nvPr>
            <p:ph type="title"/>
          </p:nvPr>
        </p:nvSpPr>
        <p:spPr>
          <a:xfrm>
            <a:off x="838200" y="365125"/>
            <a:ext cx="10515600" cy="767389"/>
          </a:xfrm>
        </p:spPr>
        <p:txBody>
          <a:bodyPr/>
          <a:lstStyle/>
          <a:p>
            <a:pPr algn="ctr"/>
            <a:r>
              <a:rPr lang="en-US" dirty="0">
                <a:solidFill>
                  <a:srgbClr val="2A3744"/>
                </a:solidFill>
                <a:latin typeface="Poppins-SemiBold"/>
              </a:rPr>
              <a:t>Initiation</a:t>
            </a:r>
            <a:endParaRPr lang="en-IN" dirty="0"/>
          </a:p>
        </p:txBody>
      </p:sp>
      <p:sp>
        <p:nvSpPr>
          <p:cNvPr id="3" name="Content Placeholder 2">
            <a:extLst>
              <a:ext uri="{FF2B5EF4-FFF2-40B4-BE49-F238E27FC236}">
                <a16:creationId xmlns:a16="http://schemas.microsoft.com/office/drawing/2014/main" id="{C28B24E4-ED8B-4B0E-AD0A-4CB4133839A4}"/>
              </a:ext>
            </a:extLst>
          </p:cNvPr>
          <p:cNvSpPr>
            <a:spLocks noGrp="1"/>
          </p:cNvSpPr>
          <p:nvPr>
            <p:ph idx="1"/>
          </p:nvPr>
        </p:nvSpPr>
        <p:spPr/>
        <p:txBody>
          <a:bodyPr>
            <a:normAutofit lnSpcReduction="10000"/>
          </a:bodyPr>
          <a:lstStyle/>
          <a:p>
            <a:pPr algn="just"/>
            <a:r>
              <a:rPr lang="en-US" dirty="0">
                <a:solidFill>
                  <a:srgbClr val="121212"/>
                </a:solidFill>
                <a:latin typeface="WorkSans-Regular"/>
              </a:rPr>
              <a:t>The bidding process generally starts with IOC sending invitational letters to all the National Olympic Committees (NOCs) to submit the bids for the Olympic games.</a:t>
            </a:r>
          </a:p>
          <a:p>
            <a:pPr algn="just"/>
            <a:r>
              <a:rPr lang="en-US" dirty="0">
                <a:solidFill>
                  <a:srgbClr val="121212"/>
                </a:solidFill>
                <a:latin typeface="WorkSans-Regular"/>
              </a:rPr>
              <a:t>After getting confirmatory letters, a time of approximately one month is given to the NOCs to submit the names of the cities interested in hosting the Olympics. There are few conditions that need to be fulfilled by the candidate city in order for NOC to consider its candidature valid such as Approval from the country's NOC is mandatory for the city to submit its bid. In case there are several potential candidatures in the same country for the same edition of the Olympic Games, NOC reserves the right to decide upon the one city that will represent that country during the bidding process</a:t>
            </a:r>
          </a:p>
          <a:p>
            <a:endParaRPr lang="en-IN" dirty="0"/>
          </a:p>
        </p:txBody>
      </p:sp>
    </p:spTree>
    <p:extLst>
      <p:ext uri="{BB962C8B-B14F-4D97-AF65-F5344CB8AC3E}">
        <p14:creationId xmlns:p14="http://schemas.microsoft.com/office/powerpoint/2010/main" val="2401009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30B5-BE3C-49D2-B160-8F98BE73AC8E}"/>
              </a:ext>
            </a:extLst>
          </p:cNvPr>
          <p:cNvSpPr>
            <a:spLocks noGrp="1"/>
          </p:cNvSpPr>
          <p:nvPr>
            <p:ph type="title"/>
          </p:nvPr>
        </p:nvSpPr>
        <p:spPr>
          <a:xfrm>
            <a:off x="838200" y="365126"/>
            <a:ext cx="10515600" cy="607998"/>
          </a:xfrm>
        </p:spPr>
        <p:txBody>
          <a:bodyPr>
            <a:noAutofit/>
          </a:bodyPr>
          <a:lstStyle/>
          <a:p>
            <a:pPr algn="ctr"/>
            <a:r>
              <a:rPr lang="en-US" sz="2800" b="1" dirty="0">
                <a:solidFill>
                  <a:srgbClr val="2A3744"/>
                </a:solidFill>
                <a:latin typeface="Poppins-SemiBold"/>
              </a:rPr>
              <a:t>Submission of application files and guarantee letters</a:t>
            </a:r>
            <a:endParaRPr lang="en-IN" sz="2800" b="1" dirty="0"/>
          </a:p>
        </p:txBody>
      </p:sp>
      <p:sp>
        <p:nvSpPr>
          <p:cNvPr id="3" name="Content Placeholder 2">
            <a:extLst>
              <a:ext uri="{FF2B5EF4-FFF2-40B4-BE49-F238E27FC236}">
                <a16:creationId xmlns:a16="http://schemas.microsoft.com/office/drawing/2014/main" id="{5623DF59-9481-4AFE-81F8-26C8E6925581}"/>
              </a:ext>
            </a:extLst>
          </p:cNvPr>
          <p:cNvSpPr>
            <a:spLocks noGrp="1"/>
          </p:cNvSpPr>
          <p:nvPr>
            <p:ph idx="1"/>
          </p:nvPr>
        </p:nvSpPr>
        <p:spPr>
          <a:xfrm>
            <a:off x="0" y="1171588"/>
            <a:ext cx="11353800" cy="5686412"/>
          </a:xfrm>
        </p:spPr>
        <p:txBody>
          <a:bodyPr>
            <a:normAutofit fontScale="92500" lnSpcReduction="10000"/>
          </a:bodyPr>
          <a:lstStyle/>
          <a:p>
            <a:pPr algn="just"/>
            <a:r>
              <a:rPr lang="en-US" dirty="0">
                <a:solidFill>
                  <a:srgbClr val="121212"/>
                </a:solidFill>
                <a:latin typeface="WorkSans-Regular"/>
              </a:rPr>
              <a:t>Cities interested in bidding for the games are then asked to submit the application file/docket to the executive board of IOC along with financial guarantees and letters of guarantees from various stakeholders.</a:t>
            </a:r>
          </a:p>
          <a:p>
            <a:pPr algn="just"/>
            <a:r>
              <a:rPr lang="en-US" dirty="0">
                <a:solidFill>
                  <a:srgbClr val="121212"/>
                </a:solidFill>
                <a:latin typeface="WorkSans-Regular"/>
              </a:rPr>
              <a:t>These guarantees include many assurances like no other event will take place during the Olympic games or one week before or after it, along with a guarantee that all the Olympic-related goods will be imported without any customs duty.</a:t>
            </a:r>
          </a:p>
          <a:p>
            <a:pPr algn="just"/>
            <a:r>
              <a:rPr lang="en-US" dirty="0">
                <a:solidFill>
                  <a:srgbClr val="121212"/>
                </a:solidFill>
                <a:latin typeface="WorkSans-Regular"/>
              </a:rPr>
              <a:t>The application files and the guarantees received from all the interesting cities are then examine thoroughly by IOC during the period of 3-4 months, and based on their assessment, the official announcement regarding the official candidate cities is made by the Executive Board of IOC. This announcement is usually based on the critical assessment of the application files.</a:t>
            </a:r>
          </a:p>
          <a:p>
            <a:pPr algn="just"/>
            <a:r>
              <a:rPr lang="en-US" dirty="0">
                <a:solidFill>
                  <a:srgbClr val="121212"/>
                </a:solidFill>
                <a:latin typeface="WorkSans-Regular"/>
              </a:rPr>
              <a:t>IOC scores all the applicants based on different parameters to assess the quality and feasibility of the applicant cities. The parameters include the basic concept of the game, Accommodation facilities, Transport facilities, safety &amp; security, telecommunication, government and public support, Finance &amp; marketing, etc.</a:t>
            </a:r>
          </a:p>
          <a:p>
            <a:pPr marL="0" indent="0">
              <a:buNone/>
            </a:pPr>
            <a:endParaRPr lang="en-IN" dirty="0"/>
          </a:p>
        </p:txBody>
      </p:sp>
    </p:spTree>
    <p:extLst>
      <p:ext uri="{BB962C8B-B14F-4D97-AF65-F5344CB8AC3E}">
        <p14:creationId xmlns:p14="http://schemas.microsoft.com/office/powerpoint/2010/main" val="423951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DC91-93EE-42DF-B34D-D757D9C6331C}"/>
              </a:ext>
            </a:extLst>
          </p:cNvPr>
          <p:cNvSpPr>
            <a:spLocks noGrp="1"/>
          </p:cNvSpPr>
          <p:nvPr>
            <p:ph type="title"/>
          </p:nvPr>
        </p:nvSpPr>
        <p:spPr>
          <a:xfrm>
            <a:off x="838200" y="121845"/>
            <a:ext cx="10515600" cy="691888"/>
          </a:xfrm>
        </p:spPr>
        <p:txBody>
          <a:bodyPr>
            <a:noAutofit/>
          </a:bodyPr>
          <a:lstStyle/>
          <a:p>
            <a:pPr algn="ctr"/>
            <a:r>
              <a:rPr lang="en-US" sz="3200" b="1" dirty="0">
                <a:solidFill>
                  <a:srgbClr val="2A3744"/>
                </a:solidFill>
                <a:latin typeface="Poppins-SemiBold"/>
              </a:rPr>
              <a:t>Submission of the candidature files &amp; IOC Visit</a:t>
            </a:r>
            <a:endParaRPr lang="en-IN" sz="3200" b="1" dirty="0"/>
          </a:p>
        </p:txBody>
      </p:sp>
      <p:sp>
        <p:nvSpPr>
          <p:cNvPr id="3" name="Content Placeholder 2">
            <a:extLst>
              <a:ext uri="{FF2B5EF4-FFF2-40B4-BE49-F238E27FC236}">
                <a16:creationId xmlns:a16="http://schemas.microsoft.com/office/drawing/2014/main" id="{D4B87803-4404-4FFE-BC18-BBC3D9690305}"/>
              </a:ext>
            </a:extLst>
          </p:cNvPr>
          <p:cNvSpPr>
            <a:spLocks noGrp="1"/>
          </p:cNvSpPr>
          <p:nvPr>
            <p:ph idx="1"/>
          </p:nvPr>
        </p:nvSpPr>
        <p:spPr>
          <a:xfrm>
            <a:off x="0" y="880844"/>
            <a:ext cx="12192000" cy="5749125"/>
          </a:xfrm>
        </p:spPr>
        <p:txBody>
          <a:bodyPr>
            <a:normAutofit/>
          </a:bodyPr>
          <a:lstStyle/>
          <a:p>
            <a:pPr algn="just"/>
            <a:r>
              <a:rPr lang="en-US" dirty="0">
                <a:latin typeface="WorkSans-Regular"/>
              </a:rPr>
              <a:t>All the official candidate cities are then required to present a detailed proposal regarding their Olympic project, which is captured in the candidature file. </a:t>
            </a:r>
          </a:p>
          <a:p>
            <a:pPr algn="just"/>
            <a:r>
              <a:rPr lang="en-US" dirty="0">
                <a:latin typeface="WorkSans-Regular"/>
              </a:rPr>
              <a:t>The files are normally presented in English as well as the French language in a specifically drafted format as specified by the IOC.</a:t>
            </a:r>
          </a:p>
          <a:p>
            <a:pPr algn="just"/>
            <a:r>
              <a:rPr lang="en-US" dirty="0">
                <a:latin typeface="WorkSans-Regular"/>
              </a:rPr>
              <a:t>The submission of these files is then followed by the visit by the IOC evaluation committee to all the candidate cities within a span of a month. Each city makes a most of this opportunity to explain why it wishes to be selected to organize the Olympic games and how it offers a unique vision and opportunity to contribute to the Olympic movement.</a:t>
            </a:r>
          </a:p>
          <a:p>
            <a:pPr algn="just"/>
            <a:r>
              <a:rPr lang="en-US" dirty="0">
                <a:latin typeface="WorkSans-Regular"/>
              </a:rPr>
              <a:t>Based on these visits, the evaluation commission of IOC then files a detailed report.</a:t>
            </a:r>
            <a:endParaRPr lang="en-IN" dirty="0"/>
          </a:p>
        </p:txBody>
      </p:sp>
    </p:spTree>
    <p:extLst>
      <p:ext uri="{BB962C8B-B14F-4D97-AF65-F5344CB8AC3E}">
        <p14:creationId xmlns:p14="http://schemas.microsoft.com/office/powerpoint/2010/main" val="62485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1569</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Calibri Light</vt:lpstr>
      <vt:lpstr>inherit</vt:lpstr>
      <vt:lpstr>Nunito Sans</vt:lpstr>
      <vt:lpstr>Olympic Sans</vt:lpstr>
      <vt:lpstr>Poppins-SemiBold</vt:lpstr>
      <vt:lpstr>Roboto</vt:lpstr>
      <vt:lpstr>ubuntu</vt:lpstr>
      <vt:lpstr>WorkSans-Regular</vt:lpstr>
      <vt:lpstr>Office Theme</vt:lpstr>
      <vt:lpstr>UNIT -3 </vt:lpstr>
      <vt:lpstr>PowerPoint Presentation</vt:lpstr>
      <vt:lpstr>PowerPoint Presentation</vt:lpstr>
      <vt:lpstr>Researchers Identified and broke down four main phases of the Olympics preparation that should make the Games organizers act effectively and efficiently:</vt:lpstr>
      <vt:lpstr>PowerPoint Presentation</vt:lpstr>
      <vt:lpstr>How is bidding done for hosting the Olympics </vt:lpstr>
      <vt:lpstr>Initiation</vt:lpstr>
      <vt:lpstr>Submission of application files and guarantee letters</vt:lpstr>
      <vt:lpstr>Submission of the candidature files &amp; IOC Visit</vt:lpstr>
      <vt:lpstr>The Final Vote</vt:lpstr>
      <vt:lpstr>PowerPoint Presentation</vt:lpstr>
      <vt:lpstr>PARTICIPATION</vt:lpstr>
      <vt:lpstr>WOMENS AND SPORTS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dc:title>
  <dc:creator>Vishal Kumar</dc:creator>
  <cp:lastModifiedBy>Vishal Kumar</cp:lastModifiedBy>
  <cp:revision>21</cp:revision>
  <dcterms:created xsi:type="dcterms:W3CDTF">2023-03-14T04:47:37Z</dcterms:created>
  <dcterms:modified xsi:type="dcterms:W3CDTF">2023-04-02T16:27:10Z</dcterms:modified>
</cp:coreProperties>
</file>