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83" r:id="rId6"/>
    <p:sldId id="282" r:id="rId7"/>
    <p:sldId id="267" r:id="rId8"/>
    <p:sldId id="285" r:id="rId9"/>
    <p:sldId id="286" r:id="rId10"/>
    <p:sldId id="287" r:id="rId11"/>
    <p:sldId id="262" r:id="rId12"/>
    <p:sldId id="263" r:id="rId13"/>
    <p:sldId id="265" r:id="rId14"/>
    <p:sldId id="266" r:id="rId15"/>
    <p:sldId id="268" r:id="rId16"/>
    <p:sldId id="269" r:id="rId17"/>
    <p:sldId id="277" r:id="rId18"/>
    <p:sldId id="278" r:id="rId19"/>
    <p:sldId id="279" r:id="rId20"/>
    <p:sldId id="280"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34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57C871-992D-4EC5-9059-80164B888F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FD831E2C-AC70-45EF-8105-1F217ADA09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8BD81B1D-B2A1-4431-B9FB-3BF9C8C77AC4}"/>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5" name="Footer Placeholder 4">
            <a:extLst>
              <a:ext uri="{FF2B5EF4-FFF2-40B4-BE49-F238E27FC236}">
                <a16:creationId xmlns="" xmlns:a16="http://schemas.microsoft.com/office/drawing/2014/main" id="{C7844A5D-163C-4BAF-B4DE-1359303B9B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74E59B98-23E3-469C-BE8F-B9CF44636FB1}"/>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259859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0ED511-E7C1-483E-8DC4-4C204C21875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D097CBE5-AE62-4AFC-A96E-72764AA7ED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DC20D7D2-FB2A-4FD8-9188-D37569BEF04D}"/>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5" name="Footer Placeholder 4">
            <a:extLst>
              <a:ext uri="{FF2B5EF4-FFF2-40B4-BE49-F238E27FC236}">
                <a16:creationId xmlns="" xmlns:a16="http://schemas.microsoft.com/office/drawing/2014/main" id="{AA714EEA-9B82-4233-AAE9-97A3EB6903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866E547A-633D-4B02-9C3E-000D895D2878}"/>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2456326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99754BD-FF4B-457F-AE6A-0B101E9066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4D75546C-FA58-48E6-ACE5-06664FE41A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7D9F383-2C55-4FAC-9AD5-E38961D1D301}"/>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5" name="Footer Placeholder 4">
            <a:extLst>
              <a:ext uri="{FF2B5EF4-FFF2-40B4-BE49-F238E27FC236}">
                <a16:creationId xmlns="" xmlns:a16="http://schemas.microsoft.com/office/drawing/2014/main" id="{4CF4042A-B762-47FA-9D44-8E1311B882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207F1A5-84E8-4014-9125-789527B7C8EA}"/>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251332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8C99AA-1CED-4BD5-B0B9-B457760389A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4266F958-33F4-49AF-921B-E73044A7DB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95F83E4-E912-43B0-8C38-C38DF1C3A3F4}"/>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5" name="Footer Placeholder 4">
            <a:extLst>
              <a:ext uri="{FF2B5EF4-FFF2-40B4-BE49-F238E27FC236}">
                <a16:creationId xmlns="" xmlns:a16="http://schemas.microsoft.com/office/drawing/2014/main" id="{756E0D26-2B58-425E-9709-F0E3F7F9D0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A0DD34DE-B0BB-4673-931F-E74D9A95CE06}"/>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3142329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441561-9341-4A49-BAEE-317F3EE294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6193FE74-F0ED-49AD-9882-D1D5B29055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4982858-4969-46F4-866F-684278E58A7B}"/>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5" name="Footer Placeholder 4">
            <a:extLst>
              <a:ext uri="{FF2B5EF4-FFF2-40B4-BE49-F238E27FC236}">
                <a16:creationId xmlns="" xmlns:a16="http://schemas.microsoft.com/office/drawing/2014/main" id="{9050E853-AB84-4908-B669-09B67B752D9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979AF64-63D3-4EEC-8994-3FFA0587CA0C}"/>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202893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7A031D-1780-4385-AF79-13FBFC3D9D0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209F7E10-98AF-4143-AEE8-6F4AE4AFE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3B499E92-5F3D-447D-AA0D-3E2AF7411E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D41C1748-739B-4961-9F40-222D01185536}"/>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6" name="Footer Placeholder 5">
            <a:extLst>
              <a:ext uri="{FF2B5EF4-FFF2-40B4-BE49-F238E27FC236}">
                <a16:creationId xmlns="" xmlns:a16="http://schemas.microsoft.com/office/drawing/2014/main" id="{B365B158-5D9B-45CA-AFBA-9F2EADA20E2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0EFA88AC-899E-4433-AB11-A6C6734A7888}"/>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106165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5B242F-FF60-49BC-BEAD-BDF045AEDC9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5BF5E683-E1F6-49E6-A235-1118602BA0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50C06C5-5A0F-47E6-8F20-0919B39DCE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F34E8B5C-FB8B-4225-9F61-A0BE15B1EE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CA41165F-37DF-487A-9471-9915E8BEAF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FD118A6F-4381-4801-B9B3-B65DB3B4BAAD}"/>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8" name="Footer Placeholder 7">
            <a:extLst>
              <a:ext uri="{FF2B5EF4-FFF2-40B4-BE49-F238E27FC236}">
                <a16:creationId xmlns="" xmlns:a16="http://schemas.microsoft.com/office/drawing/2014/main" id="{37E52AE8-5059-404F-B8D5-789EF89F6D0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E14FA028-8075-4022-873C-210D789B5FB9}"/>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2449706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ADA2F3-E17D-4E60-88B0-0537CD58C22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79D55B03-9CB8-4C2E-939B-26B3BA4B9175}"/>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4" name="Footer Placeholder 3">
            <a:extLst>
              <a:ext uri="{FF2B5EF4-FFF2-40B4-BE49-F238E27FC236}">
                <a16:creationId xmlns="" xmlns:a16="http://schemas.microsoft.com/office/drawing/2014/main" id="{9A07DFCA-B194-4B9C-8058-3BCB99700E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AE465030-12CE-4CBF-B902-DB9F6D481B82}"/>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365215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A960002-AF96-4328-9E3C-CA77EDF349E6}"/>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3" name="Footer Placeholder 2">
            <a:extLst>
              <a:ext uri="{FF2B5EF4-FFF2-40B4-BE49-F238E27FC236}">
                <a16:creationId xmlns="" xmlns:a16="http://schemas.microsoft.com/office/drawing/2014/main" id="{BF251C6A-7AC2-4834-9844-9709BA97606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C526696C-DD91-4491-8C0A-75EDD24218EA}"/>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183966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7E131F-0CF8-4ED7-8360-208E6D61EC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666C816B-CD0B-4CDD-ABE8-B5CEC1F9B6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A314F2D3-EC90-4359-AB35-F4662A1FE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BC3AB81-BB29-4278-A408-BECB09FCDF5E}"/>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6" name="Footer Placeholder 5">
            <a:extLst>
              <a:ext uri="{FF2B5EF4-FFF2-40B4-BE49-F238E27FC236}">
                <a16:creationId xmlns="" xmlns:a16="http://schemas.microsoft.com/office/drawing/2014/main" id="{1CE85B42-2E39-4400-AE32-ACCE97AB02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A9319ADE-C0D8-4387-85A3-653EA4EF3231}"/>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214633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29E964-62AF-4400-8BA8-AF4B405021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C71ADF40-4218-450B-9B1C-B9D3256586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77905784-B997-4BAD-A9C1-F1BF0D73BC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8FB991F-5BC1-4288-8E83-41DE51F2751B}"/>
              </a:ext>
            </a:extLst>
          </p:cNvPr>
          <p:cNvSpPr>
            <a:spLocks noGrp="1"/>
          </p:cNvSpPr>
          <p:nvPr>
            <p:ph type="dt" sz="half" idx="10"/>
          </p:nvPr>
        </p:nvSpPr>
        <p:spPr/>
        <p:txBody>
          <a:bodyPr/>
          <a:lstStyle/>
          <a:p>
            <a:fld id="{61DD401A-2455-4272-833B-3A16C5BAA508}" type="datetimeFigureOut">
              <a:rPr lang="en-IN" smtClean="0"/>
              <a:t>03-05-23</a:t>
            </a:fld>
            <a:endParaRPr lang="en-IN"/>
          </a:p>
        </p:txBody>
      </p:sp>
      <p:sp>
        <p:nvSpPr>
          <p:cNvPr id="6" name="Footer Placeholder 5">
            <a:extLst>
              <a:ext uri="{FF2B5EF4-FFF2-40B4-BE49-F238E27FC236}">
                <a16:creationId xmlns="" xmlns:a16="http://schemas.microsoft.com/office/drawing/2014/main" id="{0E45F24D-71FA-47B3-91AF-08A823BA21A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DED9CBD3-C3D9-47B3-9F43-66A2E9252F69}"/>
              </a:ext>
            </a:extLst>
          </p:cNvPr>
          <p:cNvSpPr>
            <a:spLocks noGrp="1"/>
          </p:cNvSpPr>
          <p:nvPr>
            <p:ph type="sldNum" sz="quarter" idx="12"/>
          </p:nvPr>
        </p:nvSpPr>
        <p:spPr/>
        <p:txBody>
          <a:bodyPr/>
          <a:lstStyle/>
          <a:p>
            <a:fld id="{00100057-4768-48F6-8AB4-46E8F20F78F2}" type="slidenum">
              <a:rPr lang="en-IN" smtClean="0"/>
              <a:t>‹#›</a:t>
            </a:fld>
            <a:endParaRPr lang="en-IN"/>
          </a:p>
        </p:txBody>
      </p:sp>
    </p:spTree>
    <p:extLst>
      <p:ext uri="{BB962C8B-B14F-4D97-AF65-F5344CB8AC3E}">
        <p14:creationId xmlns:p14="http://schemas.microsoft.com/office/powerpoint/2010/main" val="272559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318F580-A64C-4A57-9628-9BEFB156E0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BD6C4D5D-0A84-4152-A644-BD525A4601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192BA3E2-2C36-449A-9EBC-2E8E408E93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D401A-2455-4272-833B-3A16C5BAA508}" type="datetimeFigureOut">
              <a:rPr lang="en-IN" smtClean="0"/>
              <a:t>03-05-23</a:t>
            </a:fld>
            <a:endParaRPr lang="en-IN"/>
          </a:p>
        </p:txBody>
      </p:sp>
      <p:sp>
        <p:nvSpPr>
          <p:cNvPr id="5" name="Footer Placeholder 4">
            <a:extLst>
              <a:ext uri="{FF2B5EF4-FFF2-40B4-BE49-F238E27FC236}">
                <a16:creationId xmlns="" xmlns:a16="http://schemas.microsoft.com/office/drawing/2014/main" id="{2E1D9BB7-7FEA-41C0-8DF0-DEA9981D7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73D9C07D-92F7-481E-ADDD-F2CC7542A6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00057-4768-48F6-8AB4-46E8F20F78F2}" type="slidenum">
              <a:rPr lang="en-IN" smtClean="0"/>
              <a:t>‹#›</a:t>
            </a:fld>
            <a:endParaRPr lang="en-IN"/>
          </a:p>
        </p:txBody>
      </p:sp>
    </p:spTree>
    <p:extLst>
      <p:ext uri="{BB962C8B-B14F-4D97-AF65-F5344CB8AC3E}">
        <p14:creationId xmlns:p14="http://schemas.microsoft.com/office/powerpoint/2010/main" val="2939221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Winter_Paralympic_Games" TargetMode="External"/><Relationship Id="rId7" Type="http://schemas.openxmlformats.org/officeDocument/2006/relationships/hyperlink" Target="https://en.wikipedia.org/wiki/International_Paralympic_Committee" TargetMode="External"/><Relationship Id="rId2" Type="http://schemas.openxmlformats.org/officeDocument/2006/relationships/hyperlink" Target="https://en.wikipedia.org/wiki/Disability" TargetMode="External"/><Relationship Id="rId1" Type="http://schemas.openxmlformats.org/officeDocument/2006/relationships/slideLayout" Target="../slideLayouts/slideLayout2.xml"/><Relationship Id="rId6" Type="http://schemas.openxmlformats.org/officeDocument/2006/relationships/hyperlink" Target="https://en.wikipedia.org/wiki/Olympic_Games" TargetMode="External"/><Relationship Id="rId5" Type="http://schemas.openxmlformats.org/officeDocument/2006/relationships/hyperlink" Target="https://en.wikipedia.org/wiki/Seoul" TargetMode="External"/><Relationship Id="rId4" Type="http://schemas.openxmlformats.org/officeDocument/2006/relationships/hyperlink" Target="https://en.wikipedia.org/wiki/Summer_Paralympic_Game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World_Wheelchair_and_Amputee_Games" TargetMode="External"/><Relationship Id="rId13" Type="http://schemas.openxmlformats.org/officeDocument/2006/relationships/hyperlink" Target="https://en.wikipedia.org/wiki/Hypertonia" TargetMode="External"/><Relationship Id="rId3" Type="http://schemas.openxmlformats.org/officeDocument/2006/relationships/hyperlink" Target="https://en.wikipedia.org/wiki/Ludwig_Guttmann" TargetMode="External"/><Relationship Id="rId7" Type="http://schemas.openxmlformats.org/officeDocument/2006/relationships/hyperlink" Target="https://en.wikipedia.org/wiki/1988_Summer_Paralympics" TargetMode="External"/><Relationship Id="rId12" Type="http://schemas.openxmlformats.org/officeDocument/2006/relationships/hyperlink" Target="https://en.wikipedia.org/wiki/Short_stature" TargetMode="External"/><Relationship Id="rId17" Type="http://schemas.openxmlformats.org/officeDocument/2006/relationships/hyperlink" Target="https://en.wikipedia.org/wiki/Intellectual_impairment" TargetMode="External"/><Relationship Id="rId2" Type="http://schemas.openxmlformats.org/officeDocument/2006/relationships/hyperlink" Target="https://en.wikipedia.org/wiki/1948_Summer_Olympics" TargetMode="External"/><Relationship Id="rId16" Type="http://schemas.openxmlformats.org/officeDocument/2006/relationships/hyperlink" Target="https://en.wikipedia.org/wiki/Vision_impairment" TargetMode="External"/><Relationship Id="rId1" Type="http://schemas.openxmlformats.org/officeDocument/2006/relationships/slideLayout" Target="../slideLayouts/slideLayout2.xml"/><Relationship Id="rId6" Type="http://schemas.openxmlformats.org/officeDocument/2006/relationships/hyperlink" Target="https://en.wikipedia.org/wiki/Olympic_Games" TargetMode="External"/><Relationship Id="rId11" Type="http://schemas.openxmlformats.org/officeDocument/2006/relationships/hyperlink" Target="https://en.wikipedia.org/wiki/Parasports" TargetMode="External"/><Relationship Id="rId5" Type="http://schemas.openxmlformats.org/officeDocument/2006/relationships/hyperlink" Target="https://en.wikipedia.org/wiki/Stoke_Mandeville_Games" TargetMode="External"/><Relationship Id="rId15" Type="http://schemas.openxmlformats.org/officeDocument/2006/relationships/hyperlink" Target="https://en.wikipedia.org/wiki/Athetosis" TargetMode="External"/><Relationship Id="rId10" Type="http://schemas.openxmlformats.org/officeDocument/2006/relationships/hyperlink" Target="https://en.wikipedia.org/wiki/Special_Olympics_World_Games" TargetMode="External"/><Relationship Id="rId4" Type="http://schemas.openxmlformats.org/officeDocument/2006/relationships/hyperlink" Target="https://en.wikipedia.org/wiki/Stoke_Mandeville_Hospital" TargetMode="External"/><Relationship Id="rId9" Type="http://schemas.openxmlformats.org/officeDocument/2006/relationships/hyperlink" Target="https://en.wikipedia.org/wiki/IOC" TargetMode="External"/><Relationship Id="rId14" Type="http://schemas.openxmlformats.org/officeDocument/2006/relationships/hyperlink" Target="https://en.wikipedia.org/wiki/Ataxia"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Paralympic_powerlifting" TargetMode="External"/><Relationship Id="rId13" Type="http://schemas.openxmlformats.org/officeDocument/2006/relationships/hyperlink" Target="https://en.wikipedia.org/wiki/Wheelchair_DanceSport" TargetMode="External"/><Relationship Id="rId3" Type="http://schemas.openxmlformats.org/officeDocument/2006/relationships/hyperlink" Target="https://en.wikipedia.org/wiki/Andrew_Parsons_(sports_administrator)" TargetMode="External"/><Relationship Id="rId7" Type="http://schemas.openxmlformats.org/officeDocument/2006/relationships/hyperlink" Target="https://en.wikipedia.org/wiki/Paralympic_archery" TargetMode="External"/><Relationship Id="rId12" Type="http://schemas.openxmlformats.org/officeDocument/2006/relationships/hyperlink" Target="https://en.wikipedia.org/wiki/Ice_sledge_hockey" TargetMode="External"/><Relationship Id="rId2" Type="http://schemas.openxmlformats.org/officeDocument/2006/relationships/hyperlink" Target="https://en.wikipedia.org/wiki/National_Paralympic_Committee" TargetMode="External"/><Relationship Id="rId1" Type="http://schemas.openxmlformats.org/officeDocument/2006/relationships/slideLayout" Target="../slideLayouts/slideLayout2.xml"/><Relationship Id="rId6" Type="http://schemas.openxmlformats.org/officeDocument/2006/relationships/hyperlink" Target="https://en.wikipedia.org/wiki/Paralympic_swimming" TargetMode="External"/><Relationship Id="rId11" Type="http://schemas.openxmlformats.org/officeDocument/2006/relationships/hyperlink" Target="https://en.wikipedia.org/wiki/Paralympic_cross-country_skiing" TargetMode="External"/><Relationship Id="rId5" Type="http://schemas.openxmlformats.org/officeDocument/2006/relationships/hyperlink" Target="https://en.wikipedia.org/wiki/Paralympic_athletics" TargetMode="External"/><Relationship Id="rId10" Type="http://schemas.openxmlformats.org/officeDocument/2006/relationships/hyperlink" Target="https://en.wikipedia.org/wiki/Paralympic_biathlon" TargetMode="External"/><Relationship Id="rId4" Type="http://schemas.openxmlformats.org/officeDocument/2006/relationships/hyperlink" Target="https://en.wikipedia.org/wiki/Bonn" TargetMode="External"/><Relationship Id="rId9" Type="http://schemas.openxmlformats.org/officeDocument/2006/relationships/hyperlink" Target="https://en.wikipedia.org/wiki/Para-alpine_skiin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Olympic_Games" TargetMode="External"/><Relationship Id="rId2" Type="http://schemas.openxmlformats.org/officeDocument/2006/relationships/hyperlink" Target="https://en.wikipedia.org/wiki/1920_Summer_Olympics" TargetMode="External"/><Relationship Id="rId1" Type="http://schemas.openxmlformats.org/officeDocument/2006/relationships/slideLayout" Target="../slideLayouts/slideLayout2.xml"/><Relationship Id="rId4" Type="http://schemas.openxmlformats.org/officeDocument/2006/relationships/hyperlink" Target="https://en.wikipedia.org/wiki/1960_Summer_Paralympic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1988_Winter_Paralympics" TargetMode="External"/><Relationship Id="rId2" Type="http://schemas.openxmlformats.org/officeDocument/2006/relationships/hyperlink" Target="https://en.wikipedia.org/wiki/Paralympic_fla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Olympic_Games" TargetMode="External"/><Relationship Id="rId7" Type="http://schemas.openxmlformats.org/officeDocument/2006/relationships/hyperlink" Target="https://en.wikipedia.org/wiki/Vidy" TargetMode="External"/><Relationship Id="rId2" Type="http://schemas.openxmlformats.org/officeDocument/2006/relationships/hyperlink" Target="https://en.wikipedia.org/wiki/Lausanne" TargetMode="External"/><Relationship Id="rId1" Type="http://schemas.openxmlformats.org/officeDocument/2006/relationships/slideLayout" Target="../slideLayouts/slideLayout2.xml"/><Relationship Id="rId6" Type="http://schemas.openxmlformats.org/officeDocument/2006/relationships/hyperlink" Target="https://en.wikipedia.org/wiki/International_Olympic_Committee" TargetMode="External"/><Relationship Id="rId5" Type="http://schemas.openxmlformats.org/officeDocument/2006/relationships/hyperlink" Target="https://en.wikipedia.org/wiki/Ouchy" TargetMode="External"/><Relationship Id="rId4" Type="http://schemas.openxmlformats.org/officeDocument/2006/relationships/hyperlink" Target="https://en.wikipedia.org/wiki/Lake_L%C3%A9ma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lympics.com/ioc/olympic-solidarity-continental-programmes" TargetMode="External"/><Relationship Id="rId2" Type="http://schemas.openxmlformats.org/officeDocument/2006/relationships/hyperlink" Target="https://olympics.com/ioc/olympic-solidarity-world-programmes" TargetMode="External"/><Relationship Id="rId1" Type="http://schemas.openxmlformats.org/officeDocument/2006/relationships/slideLayout" Target="../slideLayouts/slideLayout2.xml"/><Relationship Id="rId4" Type="http://schemas.openxmlformats.org/officeDocument/2006/relationships/hyperlink" Target="https://olympics.com/ioc/olympic-solidarity-olympic-games-subsidi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823898-30BF-4B45-BD3D-16784584A912}"/>
              </a:ext>
            </a:extLst>
          </p:cNvPr>
          <p:cNvSpPr>
            <a:spLocks noGrp="1"/>
          </p:cNvSpPr>
          <p:nvPr>
            <p:ph type="ctrTitle"/>
          </p:nvPr>
        </p:nvSpPr>
        <p:spPr/>
        <p:txBody>
          <a:bodyPr/>
          <a:lstStyle/>
          <a:p>
            <a:r>
              <a:rPr lang="en-IN" dirty="0"/>
              <a:t>UNIT 4</a:t>
            </a:r>
            <a:br>
              <a:rPr lang="en-IN" dirty="0"/>
            </a:br>
            <a:endParaRPr lang="en-IN" dirty="0"/>
          </a:p>
        </p:txBody>
      </p:sp>
      <p:sp>
        <p:nvSpPr>
          <p:cNvPr id="3" name="Subtitle 2">
            <a:extLst>
              <a:ext uri="{FF2B5EF4-FFF2-40B4-BE49-F238E27FC236}">
                <a16:creationId xmlns="" xmlns:a16="http://schemas.microsoft.com/office/drawing/2014/main" id="{F56CAB2B-5F5E-4704-A786-0FCC791BF039}"/>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140688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0719"/>
          </a:xfrm>
        </p:spPr>
        <p:txBody>
          <a:bodyPr>
            <a:normAutofit fontScale="90000"/>
          </a:bodyPr>
          <a:lstStyle/>
          <a:p>
            <a:r>
              <a:rPr lang="en-US" b="1" dirty="0" smtClean="0"/>
              <a:t>IOC Subsidies for </a:t>
            </a:r>
            <a:r>
              <a:rPr lang="en-US" b="1" dirty="0"/>
              <a:t>NOCs’ </a:t>
            </a:r>
            <a:r>
              <a:rPr lang="en-US" dirty="0"/>
              <a:t>P</a:t>
            </a:r>
            <a:r>
              <a:rPr lang="en-US" b="1" dirty="0"/>
              <a:t>articipati</a:t>
            </a:r>
            <a:r>
              <a:rPr lang="en-US" dirty="0"/>
              <a:t>o</a:t>
            </a:r>
            <a:r>
              <a:rPr lang="en-US" b="1" dirty="0"/>
              <a:t>n in Olympic </a:t>
            </a:r>
            <a:r>
              <a:rPr lang="en-US" b="1" dirty="0" smtClean="0"/>
              <a:t>Games and Youth Olympic </a:t>
            </a:r>
            <a:r>
              <a:rPr lang="en-US" b="1" dirty="0"/>
              <a:t>Games</a:t>
            </a:r>
            <a:endParaRPr lang="en-IN" dirty="0"/>
          </a:p>
        </p:txBody>
      </p:sp>
      <p:sp>
        <p:nvSpPr>
          <p:cNvPr id="3" name="Content Placeholder 2"/>
          <p:cNvSpPr>
            <a:spLocks noGrp="1"/>
          </p:cNvSpPr>
          <p:nvPr>
            <p:ph idx="1"/>
          </p:nvPr>
        </p:nvSpPr>
        <p:spPr/>
        <p:txBody>
          <a:bodyPr>
            <a:normAutofit lnSpcReduction="10000"/>
          </a:bodyPr>
          <a:lstStyle/>
          <a:p>
            <a:r>
              <a:rPr lang="en-US" dirty="0"/>
              <a:t>The IOC Subsidies for NOCs’ Participation in Olympic Games and Youth Olympic Games provided by Olympic Solidarity aim to assist NOCs in covering part of the costs linked to their participation in the Olympic Games and the Youth Olympic Games. </a:t>
            </a:r>
            <a:endParaRPr lang="en-US" dirty="0" smtClean="0"/>
          </a:p>
          <a:p>
            <a:r>
              <a:rPr lang="en-US" dirty="0" smtClean="0"/>
              <a:t>The </a:t>
            </a:r>
            <a:r>
              <a:rPr lang="en-US" dirty="0"/>
              <a:t>World </a:t>
            </a:r>
            <a:r>
              <a:rPr lang="en-US" dirty="0" err="1"/>
              <a:t>Programmes</a:t>
            </a:r>
            <a:r>
              <a:rPr lang="en-US" dirty="0"/>
              <a:t> are split into three development areas and five </a:t>
            </a:r>
            <a:r>
              <a:rPr lang="en-US" dirty="0" err="1"/>
              <a:t>programme</a:t>
            </a:r>
            <a:r>
              <a:rPr lang="en-US" dirty="0"/>
              <a:t> clusters covering specific sports development activities. The Continental </a:t>
            </a:r>
            <a:r>
              <a:rPr lang="en-US" dirty="0" err="1"/>
              <a:t>Programmes</a:t>
            </a:r>
            <a:r>
              <a:rPr lang="en-US" dirty="0"/>
              <a:t> meet the NOCs’ specific needs, taking into account the priorities of each continent. IOC Subsidies for NOCs’ Participation in Olympic Games and Youth Olympic Games support the NOCs at three stages: before, during and after the Games. </a:t>
            </a:r>
            <a:endParaRPr lang="en-IN" dirty="0"/>
          </a:p>
          <a:p>
            <a:endParaRPr lang="en-IN" dirty="0"/>
          </a:p>
        </p:txBody>
      </p:sp>
    </p:spTree>
    <p:extLst>
      <p:ext uri="{BB962C8B-B14F-4D97-AF65-F5344CB8AC3E}">
        <p14:creationId xmlns:p14="http://schemas.microsoft.com/office/powerpoint/2010/main" val="2956000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8F66EFF-C3FF-41B4-8562-FC9B3AACB60A}"/>
              </a:ext>
            </a:extLst>
          </p:cNvPr>
          <p:cNvSpPr>
            <a:spLocks noGrp="1"/>
          </p:cNvSpPr>
          <p:nvPr>
            <p:ph idx="1"/>
          </p:nvPr>
        </p:nvSpPr>
        <p:spPr/>
        <p:txBody>
          <a:bodyPr>
            <a:normAutofit/>
          </a:bodyPr>
          <a:lstStyle/>
          <a:p>
            <a:r>
              <a:rPr lang="en-US" dirty="0">
                <a:latin typeface="Arial"/>
              </a:rPr>
              <a:t>The </a:t>
            </a:r>
            <a:r>
              <a:rPr lang="en-US" b="1" dirty="0">
                <a:latin typeface="Arial"/>
              </a:rPr>
              <a:t>Paralympic Games</a:t>
            </a:r>
            <a:r>
              <a:rPr lang="en-US" dirty="0">
                <a:latin typeface="Arial"/>
              </a:rPr>
              <a:t> or </a:t>
            </a:r>
            <a:r>
              <a:rPr lang="en-US" b="1" dirty="0">
                <a:latin typeface="Arial"/>
              </a:rPr>
              <a:t>Paralympics</a:t>
            </a:r>
            <a:r>
              <a:rPr lang="en-US" dirty="0">
                <a:latin typeface="Arial"/>
              </a:rPr>
              <a:t>, also known as the </a:t>
            </a:r>
            <a:r>
              <a:rPr lang="en-US" b="1" dirty="0">
                <a:latin typeface="Arial"/>
              </a:rPr>
              <a:t>Games of the </a:t>
            </a:r>
            <a:r>
              <a:rPr lang="en-US" b="1" dirty="0" err="1">
                <a:latin typeface="Arial"/>
              </a:rPr>
              <a:t>Paralympiad</a:t>
            </a:r>
            <a:r>
              <a:rPr lang="en-US" dirty="0">
                <a:latin typeface="Arial"/>
              </a:rPr>
              <a:t>, is a periodic series of international multisport events involving athletes with a range of physical </a:t>
            </a:r>
            <a:r>
              <a:rPr lang="en-US" dirty="0">
                <a:latin typeface="Arial"/>
                <a:hlinkClick r:id="rId2" tooltip="Disability"/>
              </a:rPr>
              <a:t>disabilities</a:t>
            </a:r>
            <a:r>
              <a:rPr lang="en-US" dirty="0">
                <a:latin typeface="Arial"/>
              </a:rPr>
              <a:t>. There are </a:t>
            </a:r>
            <a:r>
              <a:rPr lang="en-US" dirty="0">
                <a:latin typeface="Arial"/>
                <a:hlinkClick r:id="rId3" tooltip="Winter Paralympic Games"/>
              </a:rPr>
              <a:t>Winter</a:t>
            </a:r>
            <a:r>
              <a:rPr lang="en-US" dirty="0">
                <a:latin typeface="Arial"/>
              </a:rPr>
              <a:t> and </a:t>
            </a:r>
            <a:r>
              <a:rPr lang="en-US" dirty="0">
                <a:latin typeface="Arial"/>
                <a:hlinkClick r:id="rId4" tooltip="Summer Paralympic Games"/>
              </a:rPr>
              <a:t>Summer Paralympic Games</a:t>
            </a:r>
            <a:r>
              <a:rPr lang="en-US" dirty="0">
                <a:latin typeface="Arial"/>
              </a:rPr>
              <a:t>, </a:t>
            </a:r>
            <a:r>
              <a:rPr lang="en-US" dirty="0" smtClean="0">
                <a:latin typeface="Arial"/>
              </a:rPr>
              <a:t>which was </a:t>
            </a:r>
            <a:r>
              <a:rPr lang="en-US" dirty="0">
                <a:latin typeface="Arial"/>
              </a:rPr>
              <a:t>since the 1988 Summer Olympics in </a:t>
            </a:r>
            <a:r>
              <a:rPr lang="en-US" dirty="0">
                <a:latin typeface="Arial"/>
                <a:hlinkClick r:id="rId5" tooltip="Seoul"/>
              </a:rPr>
              <a:t>Seoul, South Korea</a:t>
            </a:r>
            <a:r>
              <a:rPr lang="en-US" dirty="0">
                <a:latin typeface="Arial"/>
              </a:rPr>
              <a:t>, are held almost immediately following the respective </a:t>
            </a:r>
            <a:r>
              <a:rPr lang="en-US" dirty="0">
                <a:latin typeface="Arial"/>
                <a:hlinkClick r:id="rId6" tooltip="Olympic Games"/>
              </a:rPr>
              <a:t>Olympic Games</a:t>
            </a:r>
            <a:r>
              <a:rPr lang="en-US" dirty="0">
                <a:latin typeface="Arial"/>
              </a:rPr>
              <a:t>. All Paralympic Games are governed by the </a:t>
            </a:r>
            <a:r>
              <a:rPr lang="en-US" dirty="0">
                <a:latin typeface="Arial"/>
                <a:hlinkClick r:id="rId7" tooltip="International Paralympic Committee"/>
              </a:rPr>
              <a:t>International Paralympic Committee</a:t>
            </a:r>
            <a:r>
              <a:rPr lang="en-US" dirty="0">
                <a:latin typeface="Arial"/>
              </a:rPr>
              <a:t> (IPC).</a:t>
            </a:r>
            <a:endParaRPr lang="en-IN" dirty="0"/>
          </a:p>
        </p:txBody>
      </p:sp>
    </p:spTree>
    <p:extLst>
      <p:ext uri="{BB962C8B-B14F-4D97-AF65-F5344CB8AC3E}">
        <p14:creationId xmlns:p14="http://schemas.microsoft.com/office/powerpoint/2010/main" val="3346758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fontScale="92500" lnSpcReduction="20000"/>
          </a:bodyPr>
          <a:lstStyle/>
          <a:p>
            <a:r>
              <a:rPr lang="en-US" dirty="0">
                <a:solidFill>
                  <a:srgbClr val="202122"/>
                </a:solidFill>
                <a:latin typeface="Arial"/>
              </a:rPr>
              <a:t>The first organized athletic event for disabled athletes that coincided with the Olympic Games took place on the day of the opening of the </a:t>
            </a:r>
            <a:r>
              <a:rPr lang="en-US" dirty="0">
                <a:solidFill>
                  <a:srgbClr val="3366CC"/>
                </a:solidFill>
                <a:latin typeface="Arial"/>
                <a:hlinkClick r:id="rId2" tooltip="1948 Summer Olympics"/>
              </a:rPr>
              <a:t>1948 Summer Olympics</a:t>
            </a:r>
            <a:r>
              <a:rPr lang="en-US" dirty="0">
                <a:solidFill>
                  <a:srgbClr val="202122"/>
                </a:solidFill>
                <a:latin typeface="Arial"/>
              </a:rPr>
              <a:t> in London</a:t>
            </a:r>
            <a:r>
              <a:rPr lang="en-US" dirty="0" smtClean="0">
                <a:solidFill>
                  <a:srgbClr val="202122"/>
                </a:solidFill>
                <a:latin typeface="Arial"/>
              </a:rPr>
              <a:t>.</a:t>
            </a:r>
            <a:r>
              <a:rPr lang="en-US" dirty="0">
                <a:solidFill>
                  <a:srgbClr val="202122"/>
                </a:solidFill>
                <a:latin typeface="Arial"/>
              </a:rPr>
              <a:t> </a:t>
            </a:r>
            <a:r>
              <a:rPr lang="en-US" dirty="0" err="1">
                <a:solidFill>
                  <a:srgbClr val="3366CC"/>
                </a:solidFill>
                <a:latin typeface="Arial"/>
                <a:hlinkClick r:id="rId3" tooltip="Ludwig Guttmann"/>
              </a:rPr>
              <a:t>Dr</a:t>
            </a:r>
            <a:r>
              <a:rPr lang="en-US" dirty="0">
                <a:solidFill>
                  <a:srgbClr val="3366CC"/>
                </a:solidFill>
                <a:latin typeface="Arial"/>
                <a:hlinkClick r:id="rId3" tooltip="Ludwig Guttmann"/>
              </a:rPr>
              <a:t> Ludwig Guttmann</a:t>
            </a:r>
            <a:r>
              <a:rPr lang="en-US" dirty="0">
                <a:solidFill>
                  <a:srgbClr val="202122"/>
                </a:solidFill>
                <a:latin typeface="Arial"/>
              </a:rPr>
              <a:t> of </a:t>
            </a:r>
            <a:r>
              <a:rPr lang="en-US" dirty="0">
                <a:solidFill>
                  <a:srgbClr val="3366CC"/>
                </a:solidFill>
                <a:latin typeface="Arial"/>
                <a:hlinkClick r:id="rId4" tooltip="Stoke Mandeville Hospital"/>
              </a:rPr>
              <a:t>Stoke Mandeville </a:t>
            </a:r>
            <a:r>
              <a:rPr lang="en-US" dirty="0" smtClean="0">
                <a:solidFill>
                  <a:srgbClr val="3366CC"/>
                </a:solidFill>
                <a:latin typeface="Arial"/>
                <a:hlinkClick r:id="rId4" tooltip="Stoke Mandeville Hospital"/>
              </a:rPr>
              <a:t>Hospital</a:t>
            </a:r>
            <a:r>
              <a:rPr lang="en-US" dirty="0" smtClean="0">
                <a:solidFill>
                  <a:srgbClr val="202122"/>
                </a:solidFill>
                <a:latin typeface="Arial"/>
              </a:rPr>
              <a:t>,</a:t>
            </a:r>
            <a:r>
              <a:rPr lang="en-US" dirty="0">
                <a:solidFill>
                  <a:srgbClr val="202122"/>
                </a:solidFill>
                <a:latin typeface="Arial"/>
              </a:rPr>
              <a:t> hosted a sports competition for </a:t>
            </a:r>
            <a:r>
              <a:rPr lang="en-US" dirty="0" smtClean="0">
                <a:latin typeface="Arial"/>
              </a:rPr>
              <a:t>British </a:t>
            </a:r>
            <a:r>
              <a:rPr lang="en-US" dirty="0">
                <a:latin typeface="Arial"/>
              </a:rPr>
              <a:t>World War II veterans in </a:t>
            </a:r>
            <a:r>
              <a:rPr lang="en-US" dirty="0">
                <a:latin typeface="Arial"/>
                <a:hlinkClick r:id="rId5" tooltip="Stoke Mandeville Games"/>
              </a:rPr>
              <a:t>1948</a:t>
            </a:r>
            <a:r>
              <a:rPr lang="en-US" dirty="0">
                <a:latin typeface="Arial"/>
              </a:rPr>
              <a:t> to one of the largest international sporting events by the early 21st century</a:t>
            </a:r>
            <a:r>
              <a:rPr lang="en-US" dirty="0" smtClean="0">
                <a:latin typeface="Arial"/>
              </a:rPr>
              <a:t>.</a:t>
            </a:r>
          </a:p>
          <a:p>
            <a:r>
              <a:rPr lang="en-US" dirty="0" smtClean="0">
                <a:solidFill>
                  <a:srgbClr val="202122"/>
                </a:solidFill>
                <a:latin typeface="Arial"/>
              </a:rPr>
              <a:t>The </a:t>
            </a:r>
            <a:r>
              <a:rPr lang="en-US" dirty="0">
                <a:solidFill>
                  <a:srgbClr val="202122"/>
                </a:solidFill>
                <a:latin typeface="Arial"/>
              </a:rPr>
              <a:t>present formal explanation for the name is that it derives from the Greek </a:t>
            </a:r>
            <a:r>
              <a:rPr lang="en-US" dirty="0" smtClean="0">
                <a:solidFill>
                  <a:srgbClr val="202122"/>
                </a:solidFill>
                <a:latin typeface="Arial"/>
              </a:rPr>
              <a:t>preposition </a:t>
            </a:r>
            <a:r>
              <a:rPr lang="en-US" i="1" dirty="0" err="1" smtClean="0">
                <a:solidFill>
                  <a:srgbClr val="202122"/>
                </a:solidFill>
                <a:latin typeface="Arial"/>
              </a:rPr>
              <a:t>pará</a:t>
            </a:r>
            <a:r>
              <a:rPr lang="en-US" dirty="0">
                <a:solidFill>
                  <a:srgbClr val="202122"/>
                </a:solidFill>
                <a:latin typeface="Arial"/>
              </a:rPr>
              <a:t> ('beside' or 'alongside') and thus refers to a competition held in parallel with the </a:t>
            </a:r>
            <a:r>
              <a:rPr lang="en-US" dirty="0">
                <a:solidFill>
                  <a:srgbClr val="3366CC"/>
                </a:solidFill>
                <a:latin typeface="Arial"/>
                <a:hlinkClick r:id="rId6" tooltip="Olympic Games"/>
              </a:rPr>
              <a:t>Olympic </a:t>
            </a:r>
            <a:r>
              <a:rPr lang="en-US" dirty="0" smtClean="0">
                <a:solidFill>
                  <a:srgbClr val="3366CC"/>
                </a:solidFill>
                <a:latin typeface="Arial"/>
                <a:hlinkClick r:id="rId6" tooltip="Olympic Games"/>
              </a:rPr>
              <a:t>Games</a:t>
            </a:r>
            <a:r>
              <a:rPr lang="en-US" dirty="0" smtClean="0">
                <a:solidFill>
                  <a:srgbClr val="202122"/>
                </a:solidFill>
                <a:latin typeface="Arial"/>
              </a:rPr>
              <a:t>.</a:t>
            </a:r>
            <a:r>
              <a:rPr lang="en-US" baseline="30000" dirty="0">
                <a:solidFill>
                  <a:srgbClr val="3366CC"/>
                </a:solidFill>
                <a:latin typeface="Arial"/>
              </a:rPr>
              <a:t> </a:t>
            </a:r>
            <a:r>
              <a:rPr lang="en-US" dirty="0" smtClean="0">
                <a:solidFill>
                  <a:srgbClr val="202122"/>
                </a:solidFill>
                <a:latin typeface="Arial"/>
              </a:rPr>
              <a:t>The</a:t>
            </a:r>
            <a:r>
              <a:rPr lang="en-US" dirty="0">
                <a:solidFill>
                  <a:srgbClr val="202122"/>
                </a:solidFill>
                <a:latin typeface="Arial"/>
              </a:rPr>
              <a:t> </a:t>
            </a:r>
            <a:r>
              <a:rPr lang="en-US" dirty="0">
                <a:solidFill>
                  <a:srgbClr val="3366CC"/>
                </a:solidFill>
                <a:latin typeface="Arial"/>
                <a:hlinkClick r:id="rId7" tooltip="1988 Summer Paralympics"/>
              </a:rPr>
              <a:t>Summer Games of 1988</a:t>
            </a:r>
            <a:r>
              <a:rPr lang="en-US" dirty="0">
                <a:solidFill>
                  <a:srgbClr val="202122"/>
                </a:solidFill>
                <a:latin typeface="Arial"/>
              </a:rPr>
              <a:t> held in Seoul was the first time the term </a:t>
            </a:r>
            <a:r>
              <a:rPr lang="en-US" i="1" dirty="0">
                <a:solidFill>
                  <a:srgbClr val="202122"/>
                </a:solidFill>
                <a:latin typeface="Arial"/>
              </a:rPr>
              <a:t>Paralympic</a:t>
            </a:r>
            <a:r>
              <a:rPr lang="en-US" dirty="0">
                <a:solidFill>
                  <a:srgbClr val="202122"/>
                </a:solidFill>
                <a:latin typeface="Arial"/>
              </a:rPr>
              <a:t> came into official use</a:t>
            </a:r>
            <a:r>
              <a:rPr lang="en-US" dirty="0" smtClean="0">
                <a:solidFill>
                  <a:srgbClr val="202122"/>
                </a:solidFill>
                <a:latin typeface="Arial"/>
              </a:rPr>
              <a:t>.</a:t>
            </a:r>
            <a:endParaRPr lang="en-IN" dirty="0"/>
          </a:p>
          <a:p>
            <a:r>
              <a:rPr lang="en-US" dirty="0">
                <a:solidFill>
                  <a:srgbClr val="202122"/>
                </a:solidFill>
                <a:latin typeface="Arial"/>
              </a:rPr>
              <a:t>The first games were called the </a:t>
            </a:r>
            <a:r>
              <a:rPr lang="en-US" dirty="0">
                <a:solidFill>
                  <a:srgbClr val="3366CC"/>
                </a:solidFill>
                <a:latin typeface="Arial"/>
                <a:hlinkClick r:id="rId8" tooltip="World Wheelchair and Amputee Games"/>
              </a:rPr>
              <a:t>1948 International Wheelchair </a:t>
            </a:r>
            <a:r>
              <a:rPr lang="en-US" dirty="0" smtClean="0">
                <a:solidFill>
                  <a:srgbClr val="3366CC"/>
                </a:solidFill>
                <a:latin typeface="Arial"/>
                <a:hlinkClick r:id="rId8" tooltip="World Wheelchair and Amputee Games"/>
              </a:rPr>
              <a:t>Games</a:t>
            </a:r>
            <a:endParaRPr lang="en-US" dirty="0" smtClean="0">
              <a:latin typeface="Arial"/>
            </a:endParaRPr>
          </a:p>
          <a:p>
            <a:r>
              <a:rPr lang="en-US" dirty="0" err="1" smtClean="0">
                <a:latin typeface="Arial"/>
              </a:rPr>
              <a:t>Paralympians</a:t>
            </a:r>
            <a:r>
              <a:rPr lang="en-US" dirty="0" smtClean="0">
                <a:latin typeface="Arial"/>
              </a:rPr>
              <a:t> </a:t>
            </a:r>
            <a:r>
              <a:rPr lang="en-US" dirty="0">
                <a:latin typeface="Arial"/>
              </a:rPr>
              <a:t>strive for equal treatment with non-disabled Olympic athletes, but there is a large funding gap between Olympic and Paralympic athletes</a:t>
            </a:r>
            <a:r>
              <a:rPr lang="en-US" dirty="0" smtClean="0">
                <a:latin typeface="Arial"/>
              </a:rPr>
              <a:t>.</a:t>
            </a:r>
          </a:p>
          <a:p>
            <a:r>
              <a:rPr lang="en-US" dirty="0" smtClean="0">
                <a:latin typeface="Arial"/>
              </a:rPr>
              <a:t>The</a:t>
            </a:r>
            <a:r>
              <a:rPr lang="en-US" dirty="0">
                <a:latin typeface="Arial"/>
              </a:rPr>
              <a:t> </a:t>
            </a:r>
            <a:r>
              <a:rPr lang="en-US" dirty="0">
                <a:latin typeface="Arial"/>
                <a:hlinkClick r:id="rId9"/>
              </a:rPr>
              <a:t>IOC</a:t>
            </a:r>
            <a:r>
              <a:rPr lang="en-US" dirty="0">
                <a:latin typeface="Arial"/>
              </a:rPr>
              <a:t>-recognized </a:t>
            </a:r>
            <a:r>
              <a:rPr lang="en-US" dirty="0">
                <a:latin typeface="Arial"/>
                <a:hlinkClick r:id="rId10" tooltip="Special Olympics World Games"/>
              </a:rPr>
              <a:t>Special Olympics World Games</a:t>
            </a:r>
            <a:r>
              <a:rPr lang="en-US" dirty="0">
                <a:latin typeface="Arial"/>
              </a:rPr>
              <a:t> include athletes with intellectual disabilities </a:t>
            </a:r>
            <a:endParaRPr lang="en-US" dirty="0" smtClean="0">
              <a:latin typeface="Arial"/>
            </a:endParaRPr>
          </a:p>
          <a:p>
            <a:r>
              <a:rPr lang="en-US" dirty="0" smtClean="0">
                <a:latin typeface="Arial"/>
              </a:rPr>
              <a:t>Given </a:t>
            </a:r>
            <a:r>
              <a:rPr lang="en-US" dirty="0">
                <a:latin typeface="Arial"/>
              </a:rPr>
              <a:t>the wide variety of disabilities that </a:t>
            </a:r>
            <a:r>
              <a:rPr lang="en-US" dirty="0">
                <a:latin typeface="Arial"/>
                <a:hlinkClick r:id="rId11" tooltip="Parasports"/>
              </a:rPr>
              <a:t>Para athletes</a:t>
            </a:r>
            <a:r>
              <a:rPr lang="en-US" dirty="0">
                <a:latin typeface="Arial"/>
              </a:rPr>
              <a:t> have, there are several categories in which the athletes compete. The allowable disabilities are broken down into ten eligible impairment types. These are impaired muscle power, impaired passive range of movement, limb deficiency, leg length difference, </a:t>
            </a:r>
            <a:r>
              <a:rPr lang="en-US" dirty="0" smtClean="0">
                <a:latin typeface="Arial"/>
                <a:hlinkClick r:id="rId12" tooltip="Short stature"/>
              </a:rPr>
              <a:t>short stature</a:t>
            </a:r>
            <a:r>
              <a:rPr lang="en-US" dirty="0">
                <a:latin typeface="Arial"/>
              </a:rPr>
              <a:t>, </a:t>
            </a:r>
            <a:r>
              <a:rPr lang="en-US" dirty="0">
                <a:latin typeface="Arial"/>
                <a:hlinkClick r:id="rId13" tooltip="Hypertonia"/>
              </a:rPr>
              <a:t>hypertonia</a:t>
            </a:r>
            <a:r>
              <a:rPr lang="en-US" dirty="0">
                <a:latin typeface="Arial"/>
              </a:rPr>
              <a:t>, </a:t>
            </a:r>
            <a:r>
              <a:rPr lang="en-US" dirty="0">
                <a:latin typeface="Arial"/>
                <a:hlinkClick r:id="rId14" tooltip="Ataxia"/>
              </a:rPr>
              <a:t>ataxia</a:t>
            </a:r>
            <a:r>
              <a:rPr lang="en-US" dirty="0">
                <a:latin typeface="Arial"/>
              </a:rPr>
              <a:t>, </a:t>
            </a:r>
            <a:r>
              <a:rPr lang="en-US" dirty="0" err="1">
                <a:latin typeface="Arial"/>
                <a:hlinkClick r:id="rId15" tooltip="Athetosis"/>
              </a:rPr>
              <a:t>athetosis</a:t>
            </a:r>
            <a:r>
              <a:rPr lang="en-US" dirty="0">
                <a:latin typeface="Arial"/>
              </a:rPr>
              <a:t>, </a:t>
            </a:r>
            <a:r>
              <a:rPr lang="en-US" dirty="0">
                <a:latin typeface="Arial"/>
                <a:hlinkClick r:id="rId16" tooltip="Vision impairment"/>
              </a:rPr>
              <a:t>vision impairment</a:t>
            </a:r>
            <a:r>
              <a:rPr lang="en-US" dirty="0">
                <a:latin typeface="Arial"/>
              </a:rPr>
              <a:t> and </a:t>
            </a:r>
            <a:r>
              <a:rPr lang="en-US" dirty="0">
                <a:latin typeface="Arial"/>
                <a:hlinkClick r:id="rId17" tooltip="Intellectual impairment"/>
              </a:rPr>
              <a:t>intellectual impairment</a:t>
            </a:r>
            <a:r>
              <a:rPr lang="en-US" dirty="0" smtClean="0">
                <a:latin typeface="Arial"/>
              </a:rPr>
              <a:t>.</a:t>
            </a:r>
            <a:r>
              <a:rPr lang="en-US" dirty="0">
                <a:latin typeface="Arial"/>
              </a:rPr>
              <a:t> These categories are further broken down into various classifications.</a:t>
            </a:r>
          </a:p>
          <a:p>
            <a:endParaRPr lang="en-US" dirty="0" smtClean="0"/>
          </a:p>
        </p:txBody>
      </p:sp>
    </p:spTree>
    <p:extLst>
      <p:ext uri="{BB962C8B-B14F-4D97-AF65-F5344CB8AC3E}">
        <p14:creationId xmlns:p14="http://schemas.microsoft.com/office/powerpoint/2010/main" val="1968778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7885" y="718720"/>
            <a:ext cx="10515600" cy="4351338"/>
          </a:xfrm>
        </p:spPr>
        <p:txBody>
          <a:bodyPr>
            <a:normAutofit/>
          </a:bodyPr>
          <a:lstStyle/>
          <a:p>
            <a:r>
              <a:rPr lang="en-US" dirty="0" smtClean="0">
                <a:solidFill>
                  <a:srgbClr val="202122"/>
                </a:solidFill>
                <a:latin typeface="Arial"/>
              </a:rPr>
              <a:t>It </a:t>
            </a:r>
            <a:r>
              <a:rPr lang="en-US" dirty="0">
                <a:solidFill>
                  <a:srgbClr val="202122"/>
                </a:solidFill>
                <a:latin typeface="Arial"/>
              </a:rPr>
              <a:t>comprises </a:t>
            </a:r>
            <a:r>
              <a:rPr lang="en-US" dirty="0" smtClean="0">
                <a:solidFill>
                  <a:srgbClr val="202122"/>
                </a:solidFill>
                <a:latin typeface="Arial"/>
              </a:rPr>
              <a:t>176</a:t>
            </a:r>
            <a:r>
              <a:rPr lang="en-US" dirty="0">
                <a:solidFill>
                  <a:srgbClr val="202122"/>
                </a:solidFill>
                <a:latin typeface="Arial"/>
              </a:rPr>
              <a:t> </a:t>
            </a:r>
            <a:r>
              <a:rPr lang="en-US" dirty="0">
                <a:solidFill>
                  <a:srgbClr val="3366CC"/>
                </a:solidFill>
                <a:latin typeface="Arial"/>
                <a:hlinkClick r:id="rId2" tooltip="National Paralympic Committee"/>
              </a:rPr>
              <a:t>National Paralympic Committees</a:t>
            </a:r>
            <a:r>
              <a:rPr lang="en-US" dirty="0">
                <a:solidFill>
                  <a:srgbClr val="202122"/>
                </a:solidFill>
                <a:latin typeface="Arial"/>
              </a:rPr>
              <a:t> (NPC) and four disability-specific international sports federations</a:t>
            </a:r>
            <a:r>
              <a:rPr lang="en-US" dirty="0" smtClean="0">
                <a:solidFill>
                  <a:srgbClr val="202122"/>
                </a:solidFill>
                <a:latin typeface="Arial"/>
              </a:rPr>
              <a:t>.</a:t>
            </a:r>
            <a:r>
              <a:rPr lang="en-US" dirty="0">
                <a:solidFill>
                  <a:srgbClr val="202122"/>
                </a:solidFill>
                <a:latin typeface="Arial"/>
              </a:rPr>
              <a:t> The president of the IPC is </a:t>
            </a:r>
            <a:r>
              <a:rPr lang="en-US" dirty="0">
                <a:solidFill>
                  <a:srgbClr val="3366CC"/>
                </a:solidFill>
                <a:latin typeface="Arial"/>
                <a:hlinkClick r:id="rId3" tooltip="Andrew Parsons (sports administrator)"/>
              </a:rPr>
              <a:t>Andrew Parsons</a:t>
            </a:r>
            <a:r>
              <a:rPr lang="en-US" dirty="0">
                <a:solidFill>
                  <a:srgbClr val="202122"/>
                </a:solidFill>
                <a:latin typeface="Arial"/>
              </a:rPr>
              <a:t>. The IPC's international headquarters are in </a:t>
            </a:r>
            <a:r>
              <a:rPr lang="en-US" dirty="0">
                <a:solidFill>
                  <a:srgbClr val="3366CC"/>
                </a:solidFill>
                <a:latin typeface="Arial"/>
                <a:hlinkClick r:id="rId4" tooltip="Bonn"/>
              </a:rPr>
              <a:t>Bonn</a:t>
            </a:r>
            <a:r>
              <a:rPr lang="en-US" dirty="0">
                <a:solidFill>
                  <a:srgbClr val="202122"/>
                </a:solidFill>
                <a:latin typeface="Arial"/>
              </a:rPr>
              <a:t>, Germany</a:t>
            </a:r>
            <a:r>
              <a:rPr lang="en-US" dirty="0" smtClean="0">
                <a:solidFill>
                  <a:srgbClr val="202122"/>
                </a:solidFill>
                <a:latin typeface="Arial"/>
              </a:rPr>
              <a:t>.</a:t>
            </a:r>
            <a:r>
              <a:rPr lang="en-US" dirty="0">
                <a:solidFill>
                  <a:srgbClr val="202122"/>
                </a:solidFill>
                <a:latin typeface="Arial"/>
              </a:rPr>
              <a:t> The IPC is responsible for organizing the Summer and Winter Paralympic Games. It also serves as the International Federation for nine sports (</a:t>
            </a:r>
            <a:r>
              <a:rPr lang="en-US" dirty="0">
                <a:solidFill>
                  <a:srgbClr val="3366CC"/>
                </a:solidFill>
                <a:latin typeface="Arial"/>
                <a:hlinkClick r:id="rId5" tooltip="Paralympic athletics"/>
              </a:rPr>
              <a:t>Paralympic athletics</a:t>
            </a:r>
            <a:r>
              <a:rPr lang="en-US" dirty="0">
                <a:solidFill>
                  <a:srgbClr val="202122"/>
                </a:solidFill>
                <a:latin typeface="Arial"/>
              </a:rPr>
              <a:t>, </a:t>
            </a:r>
            <a:r>
              <a:rPr lang="en-US" dirty="0">
                <a:solidFill>
                  <a:srgbClr val="3366CC"/>
                </a:solidFill>
                <a:latin typeface="Arial"/>
                <a:hlinkClick r:id="rId6" tooltip="Paralympic swimming"/>
              </a:rPr>
              <a:t>Paralympic swimming</a:t>
            </a:r>
            <a:r>
              <a:rPr lang="en-US" dirty="0">
                <a:solidFill>
                  <a:srgbClr val="202122"/>
                </a:solidFill>
                <a:latin typeface="Arial"/>
              </a:rPr>
              <a:t>, </a:t>
            </a:r>
            <a:r>
              <a:rPr lang="en-US" dirty="0">
                <a:solidFill>
                  <a:srgbClr val="3366CC"/>
                </a:solidFill>
                <a:latin typeface="Arial"/>
                <a:hlinkClick r:id="rId7" tooltip="Paralympic archery"/>
              </a:rPr>
              <a:t>Paralympic archery</a:t>
            </a:r>
            <a:r>
              <a:rPr lang="en-US" dirty="0">
                <a:solidFill>
                  <a:srgbClr val="202122"/>
                </a:solidFill>
                <a:latin typeface="Arial"/>
              </a:rPr>
              <a:t>, </a:t>
            </a:r>
            <a:r>
              <a:rPr lang="en-US" dirty="0">
                <a:solidFill>
                  <a:srgbClr val="3366CC"/>
                </a:solidFill>
                <a:latin typeface="Arial"/>
                <a:hlinkClick r:id="rId8" tooltip="Paralympic powerlifting"/>
              </a:rPr>
              <a:t>Paralympic powerlifting</a:t>
            </a:r>
            <a:r>
              <a:rPr lang="en-US" dirty="0">
                <a:solidFill>
                  <a:srgbClr val="202122"/>
                </a:solidFill>
                <a:latin typeface="Arial"/>
              </a:rPr>
              <a:t>, </a:t>
            </a:r>
            <a:r>
              <a:rPr lang="en-US" dirty="0">
                <a:solidFill>
                  <a:srgbClr val="3366CC"/>
                </a:solidFill>
                <a:latin typeface="Arial"/>
                <a:hlinkClick r:id="rId9" tooltip="Para-alpine skiing"/>
              </a:rPr>
              <a:t>Para-alpine skiing</a:t>
            </a:r>
            <a:r>
              <a:rPr lang="en-US" dirty="0">
                <a:solidFill>
                  <a:srgbClr val="202122"/>
                </a:solidFill>
                <a:latin typeface="Arial"/>
              </a:rPr>
              <a:t>, </a:t>
            </a:r>
            <a:r>
              <a:rPr lang="en-US" dirty="0">
                <a:solidFill>
                  <a:srgbClr val="3366CC"/>
                </a:solidFill>
                <a:latin typeface="Arial"/>
                <a:hlinkClick r:id="rId10" tooltip="Paralympic biathlon"/>
              </a:rPr>
              <a:t>Paralympic biathlon</a:t>
            </a:r>
            <a:r>
              <a:rPr lang="en-US" dirty="0">
                <a:solidFill>
                  <a:srgbClr val="202122"/>
                </a:solidFill>
                <a:latin typeface="Arial"/>
              </a:rPr>
              <a:t>, </a:t>
            </a:r>
            <a:r>
              <a:rPr lang="en-US" dirty="0">
                <a:solidFill>
                  <a:srgbClr val="3366CC"/>
                </a:solidFill>
                <a:latin typeface="Arial"/>
                <a:hlinkClick r:id="rId11" tooltip="Paralympic cross-country skiing"/>
              </a:rPr>
              <a:t>Paralympic cross-country skiing</a:t>
            </a:r>
            <a:r>
              <a:rPr lang="en-US" dirty="0">
                <a:solidFill>
                  <a:srgbClr val="202122"/>
                </a:solidFill>
                <a:latin typeface="Arial"/>
              </a:rPr>
              <a:t>, </a:t>
            </a:r>
            <a:r>
              <a:rPr lang="en-US" dirty="0">
                <a:solidFill>
                  <a:srgbClr val="3366CC"/>
                </a:solidFill>
                <a:latin typeface="Arial"/>
                <a:hlinkClick r:id="rId12" tooltip="Ice sledge hockey"/>
              </a:rPr>
              <a:t>ice sledge hockey</a:t>
            </a:r>
            <a:r>
              <a:rPr lang="en-US" dirty="0">
                <a:solidFill>
                  <a:srgbClr val="202122"/>
                </a:solidFill>
                <a:latin typeface="Arial"/>
              </a:rPr>
              <a:t> and </a:t>
            </a:r>
            <a:r>
              <a:rPr lang="en-US" dirty="0">
                <a:solidFill>
                  <a:srgbClr val="3366CC"/>
                </a:solidFill>
                <a:latin typeface="Arial"/>
                <a:hlinkClick r:id="rId13" tooltip="Wheelchair DanceSport"/>
              </a:rPr>
              <a:t>Wheelchair </a:t>
            </a:r>
            <a:r>
              <a:rPr lang="en-US" dirty="0" err="1">
                <a:solidFill>
                  <a:srgbClr val="3366CC"/>
                </a:solidFill>
                <a:latin typeface="Arial"/>
                <a:hlinkClick r:id="rId13" tooltip="Wheelchair DanceSport"/>
              </a:rPr>
              <a:t>DanceSport</a:t>
            </a:r>
            <a:r>
              <a:rPr lang="en-US" dirty="0">
                <a:solidFill>
                  <a:srgbClr val="202122"/>
                </a:solidFill>
                <a:latin typeface="Arial"/>
              </a:rPr>
              <a:t>).</a:t>
            </a:r>
            <a:endParaRPr lang="en-IN" dirty="0"/>
          </a:p>
        </p:txBody>
      </p:sp>
    </p:spTree>
    <p:extLst>
      <p:ext uri="{BB962C8B-B14F-4D97-AF65-F5344CB8AC3E}">
        <p14:creationId xmlns:p14="http://schemas.microsoft.com/office/powerpoint/2010/main" val="969254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8916"/>
            <a:ext cx="10896600" cy="5828047"/>
          </a:xfrm>
        </p:spPr>
        <p:txBody>
          <a:bodyPr>
            <a:normAutofit/>
          </a:bodyPr>
          <a:lstStyle/>
          <a:p>
            <a:r>
              <a:rPr lang="en-US" dirty="0" smtClean="0">
                <a:solidFill>
                  <a:srgbClr val="202122"/>
                </a:solidFill>
                <a:latin typeface="Arial"/>
              </a:rPr>
              <a:t>"</a:t>
            </a:r>
            <a:r>
              <a:rPr lang="en-US" dirty="0">
                <a:solidFill>
                  <a:srgbClr val="202122"/>
                </a:solidFill>
                <a:latin typeface="Arial"/>
              </a:rPr>
              <a:t>Spirit in Motion" is the current motto for the Paralympic movement. The current Paralympic flag is used since 2020 and contains three </a:t>
            </a:r>
            <a:r>
              <a:rPr lang="en-US" dirty="0" err="1">
                <a:solidFill>
                  <a:srgbClr val="202122"/>
                </a:solidFill>
                <a:latin typeface="Arial"/>
              </a:rPr>
              <a:t>colours</a:t>
            </a:r>
            <a:r>
              <a:rPr lang="en-US" dirty="0">
                <a:solidFill>
                  <a:srgbClr val="202122"/>
                </a:solidFill>
                <a:latin typeface="Arial"/>
              </a:rPr>
              <a:t>, red, blue, and green, which are the </a:t>
            </a:r>
            <a:r>
              <a:rPr lang="en-US" dirty="0" err="1">
                <a:solidFill>
                  <a:srgbClr val="202122"/>
                </a:solidFill>
                <a:latin typeface="Arial"/>
              </a:rPr>
              <a:t>colours</a:t>
            </a:r>
            <a:r>
              <a:rPr lang="en-US" dirty="0">
                <a:solidFill>
                  <a:srgbClr val="202122"/>
                </a:solidFill>
                <a:latin typeface="Arial"/>
              </a:rPr>
              <a:t> most widely represented in the flags of nations. The </a:t>
            </a:r>
            <a:r>
              <a:rPr lang="en-US" dirty="0" err="1">
                <a:solidFill>
                  <a:srgbClr val="202122"/>
                </a:solidFill>
                <a:latin typeface="Arial"/>
              </a:rPr>
              <a:t>colours</a:t>
            </a:r>
            <a:r>
              <a:rPr lang="en-US" dirty="0">
                <a:solidFill>
                  <a:srgbClr val="202122"/>
                </a:solidFill>
                <a:latin typeface="Arial"/>
              </a:rPr>
              <a:t> are each in the shape of an </a:t>
            </a:r>
            <a:r>
              <a:rPr lang="en-US" dirty="0" err="1">
                <a:solidFill>
                  <a:srgbClr val="202122"/>
                </a:solidFill>
                <a:latin typeface="Arial"/>
              </a:rPr>
              <a:t>Agito</a:t>
            </a:r>
            <a:r>
              <a:rPr lang="en-US" dirty="0">
                <a:solidFill>
                  <a:srgbClr val="202122"/>
                </a:solidFill>
                <a:latin typeface="Arial"/>
              </a:rPr>
              <a:t> (which is Latin for 'I move/I shake/I stir'), which is the name given to an asymmetrical crescent specially designed for the Paralympic movement. The three </a:t>
            </a:r>
            <a:r>
              <a:rPr lang="en-US" dirty="0" err="1">
                <a:solidFill>
                  <a:srgbClr val="202122"/>
                </a:solidFill>
                <a:latin typeface="Arial"/>
              </a:rPr>
              <a:t>Agitos</a:t>
            </a:r>
            <a:r>
              <a:rPr lang="en-US" dirty="0">
                <a:solidFill>
                  <a:srgbClr val="202122"/>
                </a:solidFill>
                <a:latin typeface="Arial"/>
              </a:rPr>
              <a:t> circle a central </a:t>
            </a:r>
            <a:r>
              <a:rPr lang="en-US" dirty="0" smtClean="0">
                <a:solidFill>
                  <a:srgbClr val="202122"/>
                </a:solidFill>
                <a:latin typeface="Arial"/>
              </a:rPr>
              <a:t>point.</a:t>
            </a:r>
            <a:r>
              <a:rPr lang="en-US" dirty="0">
                <a:solidFill>
                  <a:srgbClr val="202122"/>
                </a:solidFill>
                <a:latin typeface="Arial"/>
              </a:rPr>
              <a:t> The motto and symbol of the IPC were changed in 2003 to their current versions</a:t>
            </a:r>
            <a:r>
              <a:rPr lang="en-US" dirty="0" smtClean="0">
                <a:solidFill>
                  <a:srgbClr val="202122"/>
                </a:solidFill>
                <a:latin typeface="Arial"/>
              </a:rPr>
              <a:t>.</a:t>
            </a:r>
          </a:p>
          <a:p>
            <a:pPr marL="0" indent="0">
              <a:buNone/>
            </a:pPr>
            <a:endParaRPr lang="en-IN" dirty="0"/>
          </a:p>
        </p:txBody>
      </p:sp>
    </p:spTree>
    <p:extLst>
      <p:ext uri="{BB962C8B-B14F-4D97-AF65-F5344CB8AC3E}">
        <p14:creationId xmlns:p14="http://schemas.microsoft.com/office/powerpoint/2010/main" val="2181370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000000"/>
                </a:solidFill>
                <a:latin typeface="Arial"/>
              </a:rPr>
              <a:t>Opening</a:t>
            </a:r>
            <a:br>
              <a:rPr lang="en-IN" b="1" dirty="0">
                <a:solidFill>
                  <a:srgbClr val="000000"/>
                </a:solidFill>
                <a:latin typeface="Arial"/>
              </a:rPr>
            </a:br>
            <a:endParaRPr lang="en-IN" dirty="0"/>
          </a:p>
        </p:txBody>
      </p:sp>
      <p:sp>
        <p:nvSpPr>
          <p:cNvPr id="3" name="Content Placeholder 2"/>
          <p:cNvSpPr>
            <a:spLocks noGrp="1"/>
          </p:cNvSpPr>
          <p:nvPr>
            <p:ph idx="1"/>
          </p:nvPr>
        </p:nvSpPr>
        <p:spPr>
          <a:xfrm>
            <a:off x="782053" y="1395663"/>
            <a:ext cx="10571747" cy="4781300"/>
          </a:xfrm>
        </p:spPr>
        <p:txBody>
          <a:bodyPr>
            <a:normAutofit fontScale="85000" lnSpcReduction="10000"/>
          </a:bodyPr>
          <a:lstStyle/>
          <a:p>
            <a:r>
              <a:rPr lang="en-US" dirty="0">
                <a:solidFill>
                  <a:srgbClr val="202122"/>
                </a:solidFill>
                <a:latin typeface="Arial"/>
              </a:rPr>
              <a:t>V</a:t>
            </a:r>
            <a:r>
              <a:rPr lang="en-US" dirty="0" smtClean="0">
                <a:solidFill>
                  <a:srgbClr val="202122"/>
                </a:solidFill>
                <a:latin typeface="Arial"/>
              </a:rPr>
              <a:t>arious </a:t>
            </a:r>
            <a:r>
              <a:rPr lang="en-US" dirty="0">
                <a:solidFill>
                  <a:srgbClr val="202122"/>
                </a:solidFill>
                <a:latin typeface="Arial"/>
              </a:rPr>
              <a:t>elements frame the opening ceremony of the Paralympic Games. Most of these rituals were established at the </a:t>
            </a:r>
            <a:r>
              <a:rPr lang="en-US" dirty="0">
                <a:solidFill>
                  <a:srgbClr val="3366CC"/>
                </a:solidFill>
                <a:latin typeface="Arial"/>
                <a:hlinkClick r:id="rId2" tooltip="1920 Summer Olympics"/>
              </a:rPr>
              <a:t>1920 Summer Olympics</a:t>
            </a:r>
            <a:r>
              <a:rPr lang="en-US" dirty="0">
                <a:solidFill>
                  <a:srgbClr val="202122"/>
                </a:solidFill>
                <a:latin typeface="Arial"/>
              </a:rPr>
              <a:t> in Antwerp and were shared with the </a:t>
            </a:r>
            <a:r>
              <a:rPr lang="en-US" dirty="0">
                <a:solidFill>
                  <a:srgbClr val="3366CC"/>
                </a:solidFill>
                <a:latin typeface="Arial"/>
                <a:hlinkClick r:id="rId3" tooltip="Olympic Games"/>
              </a:rPr>
              <a:t>Olympic Games</a:t>
            </a:r>
            <a:r>
              <a:rPr lang="en-US" dirty="0" smtClean="0">
                <a:solidFill>
                  <a:srgbClr val="202122"/>
                </a:solidFill>
                <a:latin typeface="Arial"/>
              </a:rPr>
              <a:t>.</a:t>
            </a:r>
            <a:r>
              <a:rPr lang="en-US" dirty="0">
                <a:solidFill>
                  <a:srgbClr val="202122"/>
                </a:solidFill>
                <a:latin typeface="Arial"/>
              </a:rPr>
              <a:t> The ceremony typically starts with the hoisting of the host country's flag and a performance of its national anthem. Unlike the Olympic Games, immediately after the national anthem the athletes parade into the stadium grouped by nation. Since the </a:t>
            </a:r>
            <a:r>
              <a:rPr lang="en-US" dirty="0">
                <a:solidFill>
                  <a:srgbClr val="3366CC"/>
                </a:solidFill>
                <a:latin typeface="Arial"/>
                <a:hlinkClick r:id="rId4" tooltip="1960 Summer Paralympics"/>
              </a:rPr>
              <a:t>1960 Summer Paralympics</a:t>
            </a:r>
            <a:r>
              <a:rPr lang="en-US" dirty="0">
                <a:solidFill>
                  <a:srgbClr val="202122"/>
                </a:solidFill>
                <a:latin typeface="Arial"/>
              </a:rPr>
              <a:t>, the nations enter the stadium alphabetically according to the host country's or region official language, though with the host country's athletes being the last to enter. The host nation presents artistic displays of music, singing, dance, and theatre representative of its culture.</a:t>
            </a:r>
          </a:p>
          <a:p>
            <a:r>
              <a:rPr lang="en-US" dirty="0">
                <a:solidFill>
                  <a:srgbClr val="202122"/>
                </a:solidFill>
                <a:latin typeface="Arial"/>
              </a:rPr>
              <a:t>Speeches are given, formally opening the games. Finally, the Paralympic flame is brought into the stadium and passed on until it reaches the final torch carrier—often a Paralympic athlete from the host nation—who lights the Paralympic flame in the stadium's cauldron</a:t>
            </a:r>
          </a:p>
          <a:p>
            <a:endParaRPr lang="en-IN" dirty="0"/>
          </a:p>
        </p:txBody>
      </p:sp>
    </p:spTree>
    <p:extLst>
      <p:ext uri="{BB962C8B-B14F-4D97-AF65-F5344CB8AC3E}">
        <p14:creationId xmlns:p14="http://schemas.microsoft.com/office/powerpoint/2010/main" val="287170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000000"/>
                </a:solidFill>
                <a:latin typeface="Arial"/>
              </a:rPr>
              <a:t>Closing</a:t>
            </a:r>
            <a:br>
              <a:rPr lang="en-IN" b="1" dirty="0">
                <a:solidFill>
                  <a:srgbClr val="000000"/>
                </a:solidFill>
                <a:latin typeface="Arial"/>
              </a:rPr>
            </a:br>
            <a:endParaRPr lang="en-IN" dirty="0"/>
          </a:p>
        </p:txBody>
      </p:sp>
      <p:sp>
        <p:nvSpPr>
          <p:cNvPr id="3" name="Content Placeholder 2"/>
          <p:cNvSpPr>
            <a:spLocks noGrp="1"/>
          </p:cNvSpPr>
          <p:nvPr>
            <p:ph idx="1"/>
          </p:nvPr>
        </p:nvSpPr>
        <p:spPr/>
        <p:txBody>
          <a:bodyPr>
            <a:normAutofit/>
          </a:bodyPr>
          <a:lstStyle/>
          <a:p>
            <a:r>
              <a:rPr lang="en-US" dirty="0">
                <a:solidFill>
                  <a:srgbClr val="202122"/>
                </a:solidFill>
                <a:latin typeface="Arial"/>
              </a:rPr>
              <a:t>The closing ceremony of the Paralympic Games takes place after all sporting events have concluded. Flag-bearers from each participating country enter, followed by the athletes who enter together, without any national distinction. The </a:t>
            </a:r>
            <a:r>
              <a:rPr lang="en-US" dirty="0">
                <a:solidFill>
                  <a:srgbClr val="3366CC"/>
                </a:solidFill>
                <a:latin typeface="Arial"/>
                <a:hlinkClick r:id="rId2" tooltip="Paralympic flag"/>
              </a:rPr>
              <a:t>Paralympic flag</a:t>
            </a:r>
            <a:r>
              <a:rPr lang="en-US" dirty="0">
                <a:solidFill>
                  <a:srgbClr val="202122"/>
                </a:solidFill>
                <a:latin typeface="Arial"/>
              </a:rPr>
              <a:t> is taken down. Since the </a:t>
            </a:r>
            <a:r>
              <a:rPr lang="en-US" dirty="0">
                <a:solidFill>
                  <a:srgbClr val="3366CC"/>
                </a:solidFill>
                <a:latin typeface="Arial"/>
                <a:hlinkClick r:id="rId3" tooltip="1988 Winter Paralympics"/>
              </a:rPr>
              <a:t>1988 Winter Paralympics</a:t>
            </a:r>
            <a:r>
              <a:rPr lang="en-US" dirty="0">
                <a:solidFill>
                  <a:srgbClr val="202122"/>
                </a:solidFill>
                <a:latin typeface="Arial"/>
              </a:rPr>
              <a:t>, with some exceptions, the national flag of the country hosting the next Summer or Winter Paralympic Games is hoisted while the corresponding national anthem is played. The games are officially closed, and the Paralympic flame is </a:t>
            </a:r>
            <a:r>
              <a:rPr lang="en-US" dirty="0" smtClean="0">
                <a:solidFill>
                  <a:srgbClr val="202122"/>
                </a:solidFill>
                <a:latin typeface="Arial"/>
              </a:rPr>
              <a:t>extinguished. </a:t>
            </a:r>
            <a:endParaRPr lang="en-IN" dirty="0"/>
          </a:p>
        </p:txBody>
      </p:sp>
    </p:spTree>
    <p:extLst>
      <p:ext uri="{BB962C8B-B14F-4D97-AF65-F5344CB8AC3E}">
        <p14:creationId xmlns:p14="http://schemas.microsoft.com/office/powerpoint/2010/main" val="1052332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1563275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4102904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150331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92869B-A529-408C-834E-5A3D19580437}"/>
              </a:ext>
            </a:extLst>
          </p:cNvPr>
          <p:cNvSpPr>
            <a:spLocks noGrp="1"/>
          </p:cNvSpPr>
          <p:nvPr>
            <p:ph type="title"/>
          </p:nvPr>
        </p:nvSpPr>
        <p:spPr>
          <a:xfrm>
            <a:off x="838200" y="365125"/>
            <a:ext cx="10515600" cy="498941"/>
          </a:xfrm>
        </p:spPr>
        <p:txBody>
          <a:bodyPr>
            <a:normAutofit fontScale="90000"/>
          </a:bodyPr>
          <a:lstStyle/>
          <a:p>
            <a:pPr algn="ctr"/>
            <a:r>
              <a:rPr lang="en-IN" dirty="0"/>
              <a:t>OLYMPIC MUSEUM </a:t>
            </a:r>
          </a:p>
        </p:txBody>
      </p:sp>
      <p:sp>
        <p:nvSpPr>
          <p:cNvPr id="3" name="Content Placeholder 2">
            <a:extLst>
              <a:ext uri="{FF2B5EF4-FFF2-40B4-BE49-F238E27FC236}">
                <a16:creationId xmlns="" xmlns:a16="http://schemas.microsoft.com/office/drawing/2014/main" id="{1A299852-2F6E-4BFE-BEF8-FF29EE5644D4}"/>
              </a:ext>
            </a:extLst>
          </p:cNvPr>
          <p:cNvSpPr>
            <a:spLocks noGrp="1"/>
          </p:cNvSpPr>
          <p:nvPr>
            <p:ph idx="1"/>
          </p:nvPr>
        </p:nvSpPr>
        <p:spPr>
          <a:xfrm>
            <a:off x="838200" y="1179978"/>
            <a:ext cx="10515600" cy="5312897"/>
          </a:xfrm>
        </p:spPr>
        <p:txBody>
          <a:bodyPr>
            <a:normAutofit fontScale="77500" lnSpcReduction="20000"/>
          </a:bodyPr>
          <a:lstStyle/>
          <a:p>
            <a:r>
              <a:rPr lang="en-US" b="0" i="0" dirty="0">
                <a:solidFill>
                  <a:srgbClr val="000000"/>
                </a:solidFill>
                <a:effectLst/>
                <a:latin typeface="Arial" panose="020B0604020202020204" pitchFamily="34" charset="0"/>
                <a:cs typeface="Arial" panose="020B0604020202020204" pitchFamily="34" charset="0"/>
              </a:rPr>
              <a:t>Founded on 7 September 2006 in Lausanne under the leadership of IOC Presidents Rogge </a:t>
            </a:r>
            <a:r>
              <a:rPr lang="en-US" b="0" i="0">
                <a:solidFill>
                  <a:srgbClr val="000000"/>
                </a:solidFill>
                <a:effectLst/>
                <a:latin typeface="Arial" panose="020B0604020202020204" pitchFamily="34" charset="0"/>
                <a:cs typeface="Arial" panose="020B0604020202020204" pitchFamily="34" charset="0"/>
              </a:rPr>
              <a:t>and Samaranch.</a:t>
            </a:r>
            <a:endParaRPr lang="en-US" b="0" i="0" dirty="0">
              <a:effectLst/>
              <a:latin typeface="Arial" panose="020B0604020202020204" pitchFamily="34" charset="0"/>
              <a:cs typeface="Arial" panose="020B0604020202020204" pitchFamily="34" charset="0"/>
            </a:endParaRPr>
          </a:p>
          <a:p>
            <a:pPr algn="l"/>
            <a:r>
              <a:rPr lang="en-US" b="0" i="0" dirty="0">
                <a:effectLst/>
                <a:latin typeface="Arial" panose="020B0604020202020204" pitchFamily="34" charset="0"/>
                <a:cs typeface="Arial" panose="020B0604020202020204" pitchFamily="34" charset="0"/>
              </a:rPr>
              <a:t>The </a:t>
            </a:r>
            <a:r>
              <a:rPr lang="en-US" b="1" i="0" dirty="0">
                <a:effectLst/>
                <a:latin typeface="Arial" panose="020B0604020202020204" pitchFamily="34" charset="0"/>
                <a:cs typeface="Arial" panose="020B0604020202020204" pitchFamily="34" charset="0"/>
              </a:rPr>
              <a:t>Olympic Museum</a:t>
            </a:r>
            <a:r>
              <a:rPr lang="en-US" dirty="0">
                <a:latin typeface="Arial" panose="020B0604020202020204" pitchFamily="34" charset="0"/>
                <a:cs typeface="Arial" panose="020B0604020202020204" pitchFamily="34" charset="0"/>
              </a:rPr>
              <a:t> situated </a:t>
            </a:r>
            <a:r>
              <a:rPr lang="en-US" b="0" i="0" dirty="0">
                <a:effectLst/>
                <a:latin typeface="Arial" panose="020B0604020202020204" pitchFamily="34" charset="0"/>
                <a:cs typeface="Arial" panose="020B0604020202020204" pitchFamily="34" charset="0"/>
              </a:rPr>
              <a:t>in </a:t>
            </a:r>
            <a:r>
              <a:rPr lang="en-US" b="0" i="0" strike="noStrike" dirty="0">
                <a:effectLst/>
                <a:latin typeface="Arial" panose="020B0604020202020204" pitchFamily="34" charset="0"/>
                <a:cs typeface="Arial" panose="020B0604020202020204" pitchFamily="34" charset="0"/>
                <a:hlinkClick r:id="rId2" tooltip="Lausanne">
                  <a:extLst>
                    <a:ext uri="{A12FA001-AC4F-418D-AE19-62706E023703}">
                      <ahyp:hlinkClr xmlns="" xmlns:ahyp="http://schemas.microsoft.com/office/drawing/2018/hyperlinkcolor" val="tx"/>
                    </a:ext>
                  </a:extLst>
                </a:hlinkClick>
              </a:rPr>
              <a:t>Lausanne</a:t>
            </a:r>
            <a:r>
              <a:rPr lang="en-US" b="0" i="0" dirty="0">
                <a:effectLst/>
                <a:latin typeface="Arial" panose="020B0604020202020204" pitchFamily="34" charset="0"/>
                <a:cs typeface="Arial" panose="020B0604020202020204" pitchFamily="34" charset="0"/>
              </a:rPr>
              <a:t>, Switzerland which is relating to sport and the Olympic movement. With more than 10,000 artefacts(an object which is made by the person). </a:t>
            </a:r>
          </a:p>
          <a:p>
            <a:pPr algn="l"/>
            <a:r>
              <a:rPr lang="en-US" b="0" i="0" dirty="0">
                <a:effectLst/>
                <a:latin typeface="Arial" panose="020B0604020202020204" pitchFamily="34" charset="0"/>
                <a:cs typeface="Arial" panose="020B0604020202020204" pitchFamily="34" charset="0"/>
              </a:rPr>
              <a:t>The museum is the largest archive of </a:t>
            </a:r>
            <a:r>
              <a:rPr lang="en-US" b="0" i="0" strike="noStrike" dirty="0">
                <a:effectLst/>
                <a:latin typeface="Arial" panose="020B0604020202020204" pitchFamily="34" charset="0"/>
                <a:cs typeface="Arial" panose="020B0604020202020204" pitchFamily="34" charset="0"/>
                <a:hlinkClick r:id="rId3" tooltip="Olympic Games">
                  <a:extLst>
                    <a:ext uri="{A12FA001-AC4F-418D-AE19-62706E023703}">
                      <ahyp:hlinkClr xmlns="" xmlns:ahyp="http://schemas.microsoft.com/office/drawing/2018/hyperlinkcolor" val="tx"/>
                    </a:ext>
                  </a:extLst>
                </a:hlinkClick>
              </a:rPr>
              <a:t>Olympic Games</a:t>
            </a:r>
            <a:r>
              <a:rPr lang="en-US" b="0" i="0" dirty="0">
                <a:effectLst/>
                <a:latin typeface="Arial" panose="020B0604020202020204" pitchFamily="34" charset="0"/>
                <a:cs typeface="Arial" panose="020B0604020202020204" pitchFamily="34" charset="0"/>
              </a:rPr>
              <a:t> in the world and one of Lausanne's prime tourist site draws attracting more than 250,000 visitors each year.</a:t>
            </a:r>
          </a:p>
          <a:p>
            <a:pPr algn="l"/>
            <a:r>
              <a:rPr lang="en-US" b="0" i="0" dirty="0">
                <a:effectLst/>
                <a:latin typeface="Arial" panose="020B0604020202020204" pitchFamily="34" charset="0"/>
                <a:cs typeface="Arial" panose="020B0604020202020204" pitchFamily="34" charset="0"/>
              </a:rPr>
              <a:t>The idea is not to take the place of existing associations such as the ICOM (International Council of Museums), but rather to make a group of institutions with the same subject matter, the ultimate goal being to grow together and get united where possible in order to be stronger and more efficient, to create a unique platform for the global Olympic Movement.</a:t>
            </a:r>
          </a:p>
          <a:p>
            <a:pPr algn="l"/>
            <a:r>
              <a:rPr lang="en-US" b="0" i="0" dirty="0">
                <a:effectLst/>
                <a:latin typeface="Arial" panose="020B0604020202020204" pitchFamily="34" charset="0"/>
                <a:cs typeface="Arial" panose="020B0604020202020204" pitchFamily="34" charset="0"/>
              </a:rPr>
              <a:t>big projects for new Olympic Museums and the potential creation of a “global platform” to reach not only physical visitors but also virtual visitors.</a:t>
            </a:r>
          </a:p>
          <a:p>
            <a:pPr algn="l"/>
            <a:r>
              <a:rPr lang="en-US" b="0" i="0" dirty="0">
                <a:effectLst/>
                <a:latin typeface="Arial" panose="020B0604020202020204" pitchFamily="34" charset="0"/>
                <a:cs typeface="Arial" panose="020B0604020202020204" pitchFamily="34" charset="0"/>
              </a:rPr>
              <a:t>The Olympic Museum and the Olympic Park (sculpture garden between the museum and </a:t>
            </a:r>
            <a:r>
              <a:rPr lang="en-US" b="0" i="0" strike="noStrike" dirty="0">
                <a:effectLst/>
                <a:latin typeface="Arial" panose="020B0604020202020204" pitchFamily="34" charset="0"/>
                <a:cs typeface="Arial" panose="020B0604020202020204" pitchFamily="34" charset="0"/>
                <a:hlinkClick r:id="rId4" tooltip="Lake Léman">
                  <a:extLst>
                    <a:ext uri="{A12FA001-AC4F-418D-AE19-62706E023703}">
                      <ahyp:hlinkClr xmlns="" xmlns:ahyp="http://schemas.microsoft.com/office/drawing/2018/hyperlinkcolor" val="tx"/>
                    </a:ext>
                  </a:extLst>
                </a:hlinkClick>
              </a:rPr>
              <a:t>Lake </a:t>
            </a:r>
            <a:r>
              <a:rPr lang="en-US" b="0" i="0" strike="noStrike" dirty="0" err="1">
                <a:effectLst/>
                <a:latin typeface="Arial" panose="020B0604020202020204" pitchFamily="34" charset="0"/>
                <a:cs typeface="Arial" panose="020B0604020202020204" pitchFamily="34" charset="0"/>
                <a:hlinkClick r:id="rId4" tooltip="Lake Léman">
                  <a:extLst>
                    <a:ext uri="{A12FA001-AC4F-418D-AE19-62706E023703}">
                      <ahyp:hlinkClr xmlns="" xmlns:ahyp="http://schemas.microsoft.com/office/drawing/2018/hyperlinkcolor" val="tx"/>
                    </a:ext>
                  </a:extLst>
                </a:hlinkClick>
              </a:rPr>
              <a:t>Léman</a:t>
            </a:r>
            <a:r>
              <a:rPr lang="en-US" b="0" i="0" dirty="0">
                <a:effectLst/>
                <a:latin typeface="Arial" panose="020B0604020202020204" pitchFamily="34" charset="0"/>
                <a:cs typeface="Arial" panose="020B0604020202020204" pitchFamily="34" charset="0"/>
              </a:rPr>
              <a:t>) are located at </a:t>
            </a:r>
            <a:r>
              <a:rPr lang="en-US" b="0" i="0" strike="noStrike" dirty="0">
                <a:effectLst/>
                <a:latin typeface="Arial" panose="020B0604020202020204" pitchFamily="34" charset="0"/>
                <a:cs typeface="Arial" panose="020B0604020202020204" pitchFamily="34" charset="0"/>
                <a:hlinkClick r:id="rId5" tooltip="Ouchy">
                  <a:extLst>
                    <a:ext uri="{A12FA001-AC4F-418D-AE19-62706E023703}">
                      <ahyp:hlinkClr xmlns="" xmlns:ahyp="http://schemas.microsoft.com/office/drawing/2018/hyperlinkcolor" val="tx"/>
                    </a:ext>
                  </a:extLst>
                </a:hlinkClick>
              </a:rPr>
              <a:t>Ouchy</a:t>
            </a:r>
            <a:r>
              <a:rPr lang="en-US" b="0" i="0" dirty="0">
                <a:effectLst/>
                <a:latin typeface="Arial" panose="020B0604020202020204" pitchFamily="34" charset="0"/>
                <a:cs typeface="Arial" panose="020B0604020202020204" pitchFamily="34" charset="0"/>
              </a:rPr>
              <a:t>, south of Lausanne. The headquarters of the </a:t>
            </a:r>
            <a:r>
              <a:rPr lang="en-US" b="0" i="0" strike="noStrike" dirty="0">
                <a:effectLst/>
                <a:latin typeface="Arial" panose="020B0604020202020204" pitchFamily="34" charset="0"/>
                <a:cs typeface="Arial" panose="020B0604020202020204" pitchFamily="34" charset="0"/>
                <a:hlinkClick r:id="rId6" tooltip="International Olympic Committee">
                  <a:extLst>
                    <a:ext uri="{A12FA001-AC4F-418D-AE19-62706E023703}">
                      <ahyp:hlinkClr xmlns="" xmlns:ahyp="http://schemas.microsoft.com/office/drawing/2018/hyperlinkcolor" val="tx"/>
                    </a:ext>
                  </a:extLst>
                </a:hlinkClick>
              </a:rPr>
              <a:t>International Olympic Committee</a:t>
            </a:r>
            <a:r>
              <a:rPr lang="en-US" b="0" i="0" dirty="0">
                <a:effectLst/>
                <a:latin typeface="Arial" panose="020B0604020202020204" pitchFamily="34" charset="0"/>
                <a:cs typeface="Arial" panose="020B0604020202020204" pitchFamily="34" charset="0"/>
              </a:rPr>
              <a:t> (IOC) are located at </a:t>
            </a:r>
            <a:r>
              <a:rPr lang="en-US" b="0" i="0" strike="noStrike" dirty="0" err="1">
                <a:effectLst/>
                <a:latin typeface="Arial" panose="020B0604020202020204" pitchFamily="34" charset="0"/>
                <a:cs typeface="Arial" panose="020B0604020202020204" pitchFamily="34" charset="0"/>
                <a:hlinkClick r:id="rId7" tooltip="Vidy">
                  <a:extLst>
                    <a:ext uri="{A12FA001-AC4F-418D-AE19-62706E023703}">
                      <ahyp:hlinkClr xmlns="" xmlns:ahyp="http://schemas.microsoft.com/office/drawing/2018/hyperlinkcolor" val="tx"/>
                    </a:ext>
                  </a:extLst>
                </a:hlinkClick>
              </a:rPr>
              <a:t>Vidy</a:t>
            </a:r>
            <a:r>
              <a:rPr lang="en-US" b="0" i="0" dirty="0">
                <a:effectLst/>
                <a:latin typeface="Arial" panose="020B0604020202020204" pitchFamily="34" charset="0"/>
                <a:cs typeface="Arial" panose="020B0604020202020204" pitchFamily="34" charset="0"/>
              </a:rPr>
              <a:t>, to the west of Ouchy.</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8379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133582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16878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AA4B22-178C-48A4-85AE-5FE0501F7053}"/>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083576CB-A0B4-4860-BC36-5AC6878B9B3E}"/>
              </a:ext>
            </a:extLst>
          </p:cNvPr>
          <p:cNvSpPr>
            <a:spLocks noGrp="1"/>
          </p:cNvSpPr>
          <p:nvPr>
            <p:ph idx="1"/>
          </p:nvPr>
        </p:nvSpPr>
        <p:spPr/>
        <p:txBody>
          <a:bodyPr>
            <a:normAutofit fontScale="92500" lnSpcReduction="20000"/>
          </a:bodyPr>
          <a:lstStyle/>
          <a:p>
            <a:pPr algn="l"/>
            <a:r>
              <a:rPr lang="en-US" b="1" i="0" dirty="0">
                <a:solidFill>
                  <a:srgbClr val="000000"/>
                </a:solidFill>
                <a:effectLst/>
                <a:latin typeface="OlympicSans"/>
              </a:rPr>
              <a:t>Mission</a:t>
            </a:r>
            <a:endParaRPr lang="en-US" b="0" i="0" dirty="0">
              <a:solidFill>
                <a:srgbClr val="000000"/>
              </a:solidFill>
              <a:effectLst/>
              <a:latin typeface="OlympicSans"/>
            </a:endParaRPr>
          </a:p>
          <a:p>
            <a:pPr algn="l"/>
            <a:r>
              <a:rPr lang="en-US" b="0" i="0" dirty="0">
                <a:solidFill>
                  <a:srgbClr val="000000"/>
                </a:solidFill>
                <a:effectLst/>
                <a:latin typeface="OlympicSans"/>
              </a:rPr>
              <a:t>The Olympic Museums Network’s main objective is to increase the promotion of the values of Sport and the Olympism by:</a:t>
            </a:r>
          </a:p>
          <a:p>
            <a:pPr algn="l">
              <a:buFont typeface="+mj-lt"/>
              <a:buAutoNum type="arabicPeriod"/>
            </a:pPr>
            <a:r>
              <a:rPr lang="en-US" b="0" i="0" dirty="0">
                <a:solidFill>
                  <a:srgbClr val="000000"/>
                </a:solidFill>
                <a:effectLst/>
                <a:latin typeface="OlympicSans"/>
              </a:rPr>
              <a:t>Sharing information and best practices</a:t>
            </a:r>
          </a:p>
          <a:p>
            <a:pPr algn="l">
              <a:buFont typeface="+mj-lt"/>
              <a:buAutoNum type="arabicPeriod"/>
            </a:pPr>
            <a:r>
              <a:rPr lang="en-US" b="0" i="0" dirty="0">
                <a:solidFill>
                  <a:srgbClr val="000000"/>
                </a:solidFill>
                <a:effectLst/>
                <a:latin typeface="OlympicSans"/>
              </a:rPr>
              <a:t>Encouraging cooperation on common issues encountered by the members</a:t>
            </a:r>
          </a:p>
          <a:p>
            <a:pPr algn="l">
              <a:buFont typeface="+mj-lt"/>
              <a:buAutoNum type="arabicPeriod"/>
            </a:pPr>
            <a:r>
              <a:rPr lang="en-US" b="0" i="0" dirty="0">
                <a:solidFill>
                  <a:srgbClr val="000000"/>
                </a:solidFill>
                <a:effectLst/>
                <a:latin typeface="OlympicSans"/>
              </a:rPr>
              <a:t>Working on common projects, in particular in relation to exhibitions, educational </a:t>
            </a:r>
            <a:r>
              <a:rPr lang="en-US" b="0" i="0" dirty="0" err="1">
                <a:solidFill>
                  <a:srgbClr val="000000"/>
                </a:solidFill>
                <a:effectLst/>
                <a:latin typeface="OlympicSans"/>
              </a:rPr>
              <a:t>programmes</a:t>
            </a:r>
            <a:r>
              <a:rPr lang="en-US" b="0" i="0" dirty="0">
                <a:solidFill>
                  <a:srgbClr val="000000"/>
                </a:solidFill>
                <a:effectLst/>
                <a:latin typeface="OlympicSans"/>
              </a:rPr>
              <a:t>, events, collections management, communication and commercial development</a:t>
            </a:r>
          </a:p>
          <a:p>
            <a:pPr algn="l">
              <a:buFont typeface="+mj-lt"/>
              <a:buAutoNum type="arabicPeriod"/>
            </a:pPr>
            <a:r>
              <a:rPr lang="en-US" b="0" i="0" dirty="0">
                <a:solidFill>
                  <a:srgbClr val="000000"/>
                </a:solidFill>
                <a:effectLst/>
                <a:latin typeface="OlympicSans"/>
              </a:rPr>
              <a:t>Finding ways to work in common in order to improve the efficiency and achieve economies of scales to the benefit of the members of the network</a:t>
            </a:r>
          </a:p>
          <a:p>
            <a:endParaRPr lang="en-IN" dirty="0"/>
          </a:p>
          <a:p>
            <a:endParaRPr lang="en-IN" dirty="0"/>
          </a:p>
        </p:txBody>
      </p:sp>
    </p:spTree>
    <p:extLst>
      <p:ext uri="{BB962C8B-B14F-4D97-AF65-F5344CB8AC3E}">
        <p14:creationId xmlns:p14="http://schemas.microsoft.com/office/powerpoint/2010/main" val="422661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FCAF11-1443-458E-AF00-881B07BDE9FB}"/>
              </a:ext>
            </a:extLst>
          </p:cNvPr>
          <p:cNvSpPr>
            <a:spLocks noGrp="1"/>
          </p:cNvSpPr>
          <p:nvPr>
            <p:ph type="title"/>
          </p:nvPr>
        </p:nvSpPr>
        <p:spPr>
          <a:xfrm>
            <a:off x="1222346" y="125834"/>
            <a:ext cx="10515600" cy="295271"/>
          </a:xfrm>
        </p:spPr>
        <p:txBody>
          <a:bodyPr>
            <a:noAutofit/>
          </a:bodyPr>
          <a:lstStyle/>
          <a:p>
            <a:pPr algn="ctr"/>
            <a:r>
              <a:rPr lang="en-US" sz="2800" b="1" dirty="0">
                <a:solidFill>
                  <a:srgbClr val="000000"/>
                </a:solidFill>
                <a:latin typeface="OlympicSans"/>
              </a:rPr>
              <a:t>The International Olympic Academy</a:t>
            </a:r>
            <a:endParaRPr lang="en-IN" sz="2800" dirty="0"/>
          </a:p>
        </p:txBody>
      </p:sp>
      <p:sp>
        <p:nvSpPr>
          <p:cNvPr id="3" name="Content Placeholder 2">
            <a:extLst>
              <a:ext uri="{FF2B5EF4-FFF2-40B4-BE49-F238E27FC236}">
                <a16:creationId xmlns="" xmlns:a16="http://schemas.microsoft.com/office/drawing/2014/main" id="{046CD76D-14C9-425E-9166-8903A148985F}"/>
              </a:ext>
            </a:extLst>
          </p:cNvPr>
          <p:cNvSpPr>
            <a:spLocks noGrp="1"/>
          </p:cNvSpPr>
          <p:nvPr>
            <p:ph idx="1"/>
          </p:nvPr>
        </p:nvSpPr>
        <p:spPr>
          <a:xfrm>
            <a:off x="58723" y="360728"/>
            <a:ext cx="12063369" cy="6497272"/>
          </a:xfrm>
        </p:spPr>
        <p:txBody>
          <a:bodyPr>
            <a:normAutofit fontScale="55000" lnSpcReduction="20000"/>
          </a:bodyPr>
          <a:lstStyle/>
          <a:p>
            <a:pPr algn="l">
              <a:lnSpc>
                <a:spcPct val="120000"/>
              </a:lnSpc>
            </a:pPr>
            <a:r>
              <a:rPr lang="en-US" b="0" i="0" dirty="0">
                <a:effectLst/>
                <a:latin typeface="OlympicSans"/>
              </a:rPr>
              <a:t>Located in ancient Olympia and supported by the IOC, the International Olympic Academy is devoted to </a:t>
            </a:r>
            <a:r>
              <a:rPr lang="en-US" b="0" i="0" dirty="0">
                <a:effectLst/>
                <a:latin typeface="Open Sans" panose="020B0606030504020204" pitchFamily="34" charset="0"/>
              </a:rPr>
              <a:t>create an international cultural </a:t>
            </a:r>
            <a:r>
              <a:rPr lang="en-US" b="0" i="0" dirty="0" err="1">
                <a:effectLst/>
                <a:latin typeface="Open Sans" panose="020B0606030504020204" pitchFamily="34" charset="0"/>
              </a:rPr>
              <a:t>centre</a:t>
            </a:r>
            <a:r>
              <a:rPr lang="en-US" b="0" i="0" dirty="0">
                <a:effectLst/>
                <a:latin typeface="Open Sans" panose="020B0606030504020204" pitchFamily="34" charset="0"/>
              </a:rPr>
              <a:t> in Olympia, to preserve and spread the Olympic Spirit, study and implement the educational and social principles of Olympism and consolidate the scientific basis of the Olympic Ideal</a:t>
            </a:r>
            <a:r>
              <a:rPr lang="en-US" dirty="0">
                <a:latin typeface="Open Sans" panose="020B0606030504020204" pitchFamily="34" charset="0"/>
              </a:rPr>
              <a:t>.</a:t>
            </a:r>
            <a:endParaRPr lang="en-US" b="0" i="0" dirty="0">
              <a:effectLst/>
              <a:latin typeface="Open Sans" panose="020B0606030504020204" pitchFamily="34" charset="0"/>
            </a:endParaRPr>
          </a:p>
          <a:p>
            <a:pPr algn="l">
              <a:lnSpc>
                <a:spcPct val="120000"/>
              </a:lnSpc>
            </a:pPr>
            <a:r>
              <a:rPr lang="en-US" dirty="0">
                <a:latin typeface="Open Sans" panose="020B0606030504020204" pitchFamily="34" charset="0"/>
              </a:rPr>
              <a:t>T</a:t>
            </a:r>
            <a:r>
              <a:rPr lang="en-US" b="0" i="0" dirty="0">
                <a:effectLst/>
                <a:latin typeface="Open Sans" panose="020B0606030504020204" pitchFamily="34" charset="0"/>
              </a:rPr>
              <a:t>he principles laid down by the ancient Greeks and the revivers of the Olympic Movement, through Baron de Coubertin's initiative.</a:t>
            </a:r>
          </a:p>
          <a:p>
            <a:pPr marL="0" indent="0" algn="l">
              <a:lnSpc>
                <a:spcPct val="120000"/>
              </a:lnSpc>
              <a:buNone/>
            </a:pPr>
            <a:r>
              <a:rPr lang="en-US" b="0" i="0" dirty="0">
                <a:effectLst/>
                <a:latin typeface="Open Sans" panose="020B0606030504020204" pitchFamily="34" charset="0"/>
              </a:rPr>
              <a:t> </a:t>
            </a:r>
            <a:r>
              <a:rPr lang="en-US" b="1" i="0" dirty="0">
                <a:effectLst/>
                <a:latin typeface="Open Sans" panose="020B0606030504020204" pitchFamily="34" charset="0"/>
              </a:rPr>
              <a:t>The mission of the IOA is:</a:t>
            </a:r>
            <a:endParaRPr lang="en-US" b="0" i="0" dirty="0">
              <a:effectLst/>
              <a:latin typeface="Open Sans" panose="020B0606030504020204" pitchFamily="34" charset="0"/>
            </a:endParaRPr>
          </a:p>
          <a:p>
            <a:pPr algn="l">
              <a:lnSpc>
                <a:spcPct val="120000"/>
              </a:lnSpc>
              <a:buFont typeface="+mj-lt"/>
              <a:buAutoNum type="arabicPeriod"/>
            </a:pPr>
            <a:r>
              <a:rPr lang="en-US" b="0" i="0" dirty="0">
                <a:effectLst/>
                <a:latin typeface="Open Sans" panose="020B0606030504020204" pitchFamily="34" charset="0"/>
              </a:rPr>
              <a:t>To function as an International Academic Centre for Olympic Studies, Education and Research.</a:t>
            </a:r>
          </a:p>
          <a:p>
            <a:pPr algn="l">
              <a:lnSpc>
                <a:spcPct val="120000"/>
              </a:lnSpc>
              <a:buFont typeface="+mj-lt"/>
              <a:buAutoNum type="arabicPeriod"/>
            </a:pPr>
            <a:r>
              <a:rPr lang="en-US" b="0" i="0" dirty="0">
                <a:effectLst/>
                <a:latin typeface="Open Sans" panose="020B0606030504020204" pitchFamily="34" charset="0"/>
              </a:rPr>
              <a:t>To act as an International Forum for free expression and exchange of ideas among the Olympic Family, intellectuals, scientists, athletes, sports administrators, educators, artists and the youth of the world.</a:t>
            </a:r>
          </a:p>
          <a:p>
            <a:pPr algn="l">
              <a:lnSpc>
                <a:spcPct val="120000"/>
              </a:lnSpc>
              <a:buFont typeface="+mj-lt"/>
              <a:buAutoNum type="arabicPeriod"/>
            </a:pPr>
            <a:r>
              <a:rPr lang="en-US" b="0" i="0" dirty="0">
                <a:effectLst/>
                <a:latin typeface="Open Sans" panose="020B0606030504020204" pitchFamily="34" charset="0"/>
              </a:rPr>
              <a:t>To bring together people from all over the world, in a spirit of friendship and cooperation.</a:t>
            </a:r>
          </a:p>
          <a:p>
            <a:pPr algn="l">
              <a:lnSpc>
                <a:spcPct val="120000"/>
              </a:lnSpc>
              <a:buFont typeface="+mj-lt"/>
              <a:buAutoNum type="arabicPeriod"/>
            </a:pPr>
            <a:r>
              <a:rPr lang="en-US" b="0" i="0" dirty="0">
                <a:effectLst/>
                <a:latin typeface="Open Sans" panose="020B0606030504020204" pitchFamily="34" charset="0"/>
              </a:rPr>
              <a:t>In promoting the Olympic Ideals in their respective countries.</a:t>
            </a:r>
          </a:p>
          <a:p>
            <a:pPr algn="l">
              <a:lnSpc>
                <a:spcPct val="120000"/>
              </a:lnSpc>
              <a:buFont typeface="+mj-lt"/>
              <a:buAutoNum type="arabicPeriod"/>
            </a:pPr>
            <a:r>
              <a:rPr lang="en-US" b="0" i="0" dirty="0">
                <a:effectLst/>
                <a:latin typeface="Open Sans" panose="020B0606030504020204" pitchFamily="34" charset="0"/>
              </a:rPr>
              <a:t>To cooperate with and assist the National Olympic Academies and any other institutions devoted to Olympic Education.</a:t>
            </a:r>
          </a:p>
          <a:p>
            <a:pPr algn="l">
              <a:lnSpc>
                <a:spcPct val="120000"/>
              </a:lnSpc>
              <a:buFont typeface="+mj-lt"/>
              <a:buAutoNum type="arabicPeriod"/>
            </a:pPr>
            <a:r>
              <a:rPr lang="en-US" b="0" i="0" dirty="0">
                <a:effectLst/>
                <a:latin typeface="Open Sans" panose="020B0606030504020204" pitchFamily="34" charset="0"/>
              </a:rPr>
              <a:t>To further explore and enhance the contribution of Olympism to humanity.</a:t>
            </a:r>
          </a:p>
          <a:p>
            <a:pPr algn="l">
              <a:lnSpc>
                <a:spcPct val="120000"/>
              </a:lnSpc>
              <a:buFont typeface="Arial" panose="020B0604020202020204" pitchFamily="34" charset="0"/>
              <a:buChar char="•"/>
            </a:pPr>
            <a:endParaRPr lang="en-US" b="0" i="0" dirty="0">
              <a:solidFill>
                <a:srgbClr val="202122"/>
              </a:solidFill>
              <a:effectLst/>
              <a:latin typeface="Arial" panose="020B0604020202020204" pitchFamily="34" charset="0"/>
            </a:endParaRPr>
          </a:p>
          <a:p>
            <a:pPr algn="l">
              <a:lnSpc>
                <a:spcPct val="120000"/>
              </a:lnSpc>
              <a:buFont typeface="Arial" panose="020B0604020202020204" pitchFamily="34" charset="0"/>
              <a:buChar char="•"/>
            </a:pPr>
            <a:r>
              <a:rPr lang="en-US" b="0" i="0" dirty="0">
                <a:solidFill>
                  <a:srgbClr val="202122"/>
                </a:solidFill>
                <a:effectLst/>
                <a:latin typeface="Arial" panose="020B0604020202020204" pitchFamily="34" charset="0"/>
              </a:rPr>
              <a:t>In 1961, the IOA inaugurated its first program, the International Session for Young Participants, that was the only IOC Session by that time. It was hosted under tents.</a:t>
            </a:r>
          </a:p>
          <a:p>
            <a:pPr algn="l">
              <a:lnSpc>
                <a:spcPct val="120000"/>
              </a:lnSpc>
              <a:buFont typeface="Arial" panose="020B0604020202020204" pitchFamily="34" charset="0"/>
              <a:buChar char="•"/>
            </a:pPr>
            <a:r>
              <a:rPr lang="en-US" b="0" i="0" dirty="0">
                <a:solidFill>
                  <a:srgbClr val="202122"/>
                </a:solidFill>
                <a:effectLst/>
                <a:latin typeface="Arial" panose="020B0604020202020204" pitchFamily="34" charset="0"/>
              </a:rPr>
              <a:t>In 1993 the IOA started the "International Session for Educators and Officials of Higher Institutes of Physical Education" with the "International Seminar on Olympic Studies for Postgraduate Students"</a:t>
            </a:r>
          </a:p>
          <a:p>
            <a:pPr algn="l">
              <a:lnSpc>
                <a:spcPct val="120000"/>
              </a:lnSpc>
              <a:buFont typeface="Arial" panose="020B0604020202020204" pitchFamily="34" charset="0"/>
              <a:buChar char="•"/>
            </a:pPr>
            <a:r>
              <a:rPr lang="en-US" b="0" i="0" dirty="0">
                <a:solidFill>
                  <a:srgbClr val="202122"/>
                </a:solidFill>
                <a:effectLst/>
                <a:latin typeface="Arial" panose="020B0604020202020204" pitchFamily="34" charset="0"/>
              </a:rPr>
              <a:t>In 2007, the "International Session for Olympic Medalists" was started</a:t>
            </a:r>
          </a:p>
        </p:txBody>
      </p:sp>
    </p:spTree>
    <p:extLst>
      <p:ext uri="{BB962C8B-B14F-4D97-AF65-F5344CB8AC3E}">
        <p14:creationId xmlns:p14="http://schemas.microsoft.com/office/powerpoint/2010/main" val="2290104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7717"/>
          </a:xfrm>
        </p:spPr>
        <p:txBody>
          <a:bodyPr>
            <a:normAutofit fontScale="90000"/>
          </a:bodyPr>
          <a:lstStyle/>
          <a:p>
            <a:r>
              <a:rPr lang="en-IN" dirty="0"/>
              <a:t/>
            </a:r>
            <a:br>
              <a:rPr lang="en-IN" dirty="0"/>
            </a:br>
            <a:r>
              <a:rPr lang="en-IN" b="1" dirty="0"/>
              <a:t>History of Olympic Solidarity</a:t>
            </a:r>
            <a:r>
              <a:rPr lang="en-IN" dirty="0"/>
              <a:t/>
            </a:r>
            <a:br>
              <a:rPr lang="en-IN" dirty="0"/>
            </a:br>
            <a:endParaRPr lang="en-IN" dirty="0"/>
          </a:p>
        </p:txBody>
      </p:sp>
      <p:sp>
        <p:nvSpPr>
          <p:cNvPr id="3" name="Content Placeholder 2"/>
          <p:cNvSpPr>
            <a:spLocks noGrp="1"/>
          </p:cNvSpPr>
          <p:nvPr>
            <p:ph idx="1"/>
          </p:nvPr>
        </p:nvSpPr>
        <p:spPr>
          <a:xfrm>
            <a:off x="0" y="1251284"/>
            <a:ext cx="11353800" cy="5606716"/>
          </a:xfrm>
        </p:spPr>
        <p:txBody>
          <a:bodyPr>
            <a:normAutofit fontScale="85000" lnSpcReduction="20000"/>
          </a:bodyPr>
          <a:lstStyle/>
          <a:p>
            <a:r>
              <a:rPr lang="en-US" b="1" dirty="0"/>
              <a:t>1960 </a:t>
            </a:r>
            <a:r>
              <a:rPr lang="en-US" dirty="0"/>
              <a:t>The IOC decided to set up its own assistance </a:t>
            </a:r>
            <a:r>
              <a:rPr lang="en-US" dirty="0" err="1"/>
              <a:t>programme</a:t>
            </a:r>
            <a:r>
              <a:rPr lang="en-US" dirty="0"/>
              <a:t> for the NOCs, with a particular focus on supporting a certain number of NOCs that had been created when their countries gained independence and, through them, contribute to the development of sport and the Olympic ideals</a:t>
            </a:r>
            <a:r>
              <a:rPr lang="en-US" dirty="0" smtClean="0"/>
              <a:t>.</a:t>
            </a:r>
          </a:p>
          <a:p>
            <a:r>
              <a:rPr lang="en-US" b="1" dirty="0" smtClean="0"/>
              <a:t>1971 </a:t>
            </a:r>
            <a:r>
              <a:rPr lang="en-US" dirty="0"/>
              <a:t>The Committee for Olympic Solidarity was </a:t>
            </a:r>
            <a:r>
              <a:rPr lang="en-US" dirty="0" smtClean="0"/>
              <a:t>created.</a:t>
            </a:r>
          </a:p>
          <a:p>
            <a:r>
              <a:rPr lang="en-US" b="1" dirty="0" smtClean="0"/>
              <a:t>1973 </a:t>
            </a:r>
            <a:r>
              <a:rPr lang="en-US" dirty="0"/>
              <a:t>Efforts continued with the aim of improving assistance to those NOCs in greatest need. A lack of financial resources made any progress virtually impossible. In the 1960s and 1970s, more than 50 new NOCs were created in countries that had very few resources to develop sport in their territories. </a:t>
            </a:r>
            <a:endParaRPr lang="en-US" dirty="0" smtClean="0"/>
          </a:p>
          <a:p>
            <a:r>
              <a:rPr lang="en-US" b="1" dirty="0" smtClean="0"/>
              <a:t>1979 </a:t>
            </a:r>
            <a:r>
              <a:rPr lang="en-US" dirty="0"/>
              <a:t>The IOC granted 20 per cent of revenues from television rights </a:t>
            </a:r>
            <a:endParaRPr lang="en-US" dirty="0" smtClean="0"/>
          </a:p>
          <a:p>
            <a:r>
              <a:rPr lang="en-US" b="1" dirty="0" smtClean="0"/>
              <a:t>1984 </a:t>
            </a:r>
            <a:r>
              <a:rPr lang="en-US" dirty="0"/>
              <a:t>Olympic Solidarity was moved to an income management structure that met IOC criteria, rather than providing a general subsidy, a move made possible by the increase in television rights </a:t>
            </a:r>
            <a:r>
              <a:rPr lang="en-US" dirty="0" smtClean="0"/>
              <a:t>revenues.</a:t>
            </a:r>
          </a:p>
          <a:p>
            <a:r>
              <a:rPr lang="en-US" b="1" dirty="0" smtClean="0"/>
              <a:t>2001 </a:t>
            </a:r>
            <a:r>
              <a:rPr lang="en-US" dirty="0"/>
              <a:t>The current structure of Olympic Solidarity’s </a:t>
            </a:r>
            <a:r>
              <a:rPr lang="en-US" dirty="0" err="1"/>
              <a:t>programmes</a:t>
            </a:r>
            <a:r>
              <a:rPr lang="en-US" dirty="0"/>
              <a:t> was established by IOC President Jacques Rogge. </a:t>
            </a:r>
            <a:endParaRPr lang="en-US" dirty="0" smtClean="0"/>
          </a:p>
          <a:p>
            <a:r>
              <a:rPr lang="en-US" b="1" dirty="0" smtClean="0"/>
              <a:t>2019 </a:t>
            </a:r>
            <a:r>
              <a:rPr lang="en-US" dirty="0"/>
              <a:t>Robin E. Mitchell, IOC member, became Chair of the Olympic Solidarity Commission. </a:t>
            </a:r>
            <a:endParaRPr lang="en-IN" dirty="0"/>
          </a:p>
        </p:txBody>
      </p:sp>
    </p:spTree>
    <p:extLst>
      <p:ext uri="{BB962C8B-B14F-4D97-AF65-F5344CB8AC3E}">
        <p14:creationId xmlns:p14="http://schemas.microsoft.com/office/powerpoint/2010/main" val="3266681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106" y="0"/>
            <a:ext cx="10515600" cy="1325563"/>
          </a:xfrm>
        </p:spPr>
        <p:txBody>
          <a:bodyPr>
            <a:normAutofit/>
          </a:bodyPr>
          <a:lstStyle/>
          <a:p>
            <a:pPr algn="ctr"/>
            <a:r>
              <a:rPr lang="en-US" sz="5400" b="1" dirty="0" smtClean="0"/>
              <a:t>AIM</a:t>
            </a:r>
            <a:endParaRPr lang="en-IN" sz="5400" b="1" dirty="0"/>
          </a:p>
        </p:txBody>
      </p:sp>
      <p:sp>
        <p:nvSpPr>
          <p:cNvPr id="3" name="Content Placeholder 2"/>
          <p:cNvSpPr>
            <a:spLocks noGrp="1"/>
          </p:cNvSpPr>
          <p:nvPr>
            <p:ph idx="1"/>
          </p:nvPr>
        </p:nvSpPr>
        <p:spPr>
          <a:xfrm>
            <a:off x="814136" y="902369"/>
            <a:ext cx="10515600" cy="5570620"/>
          </a:xfrm>
        </p:spPr>
        <p:txBody>
          <a:bodyPr>
            <a:normAutofit fontScale="85000" lnSpcReduction="10000"/>
          </a:bodyPr>
          <a:lstStyle/>
          <a:p>
            <a:r>
              <a:rPr lang="en-US" dirty="0"/>
              <a:t>Today, Olympic Solidarity’s mission is to provide assistance to NOCs for athlete development </a:t>
            </a:r>
            <a:r>
              <a:rPr lang="en-US" dirty="0" err="1"/>
              <a:t>programmes</a:t>
            </a:r>
            <a:r>
              <a:rPr lang="en-US" dirty="0"/>
              <a:t>, in particular those with the greatest need, so that NOCs can </a:t>
            </a:r>
            <a:r>
              <a:rPr lang="en-US" dirty="0" smtClean="0"/>
              <a:t>fulfill </a:t>
            </a:r>
            <a:r>
              <a:rPr lang="en-US" dirty="0"/>
              <a:t>their responsibilities to the Olympic </a:t>
            </a:r>
            <a:r>
              <a:rPr lang="en-US" dirty="0" smtClean="0"/>
              <a:t>Movement. </a:t>
            </a:r>
          </a:p>
          <a:p>
            <a:r>
              <a:rPr lang="en-US" dirty="0" smtClean="0"/>
              <a:t>This </a:t>
            </a:r>
            <a:r>
              <a:rPr lang="en-US" dirty="0"/>
              <a:t>assistance takes the form of </a:t>
            </a:r>
            <a:r>
              <a:rPr lang="en-US" dirty="0" smtClean="0"/>
              <a:t>multi-phase </a:t>
            </a:r>
            <a:r>
              <a:rPr lang="en-US" dirty="0" err="1"/>
              <a:t>programmes</a:t>
            </a:r>
            <a:r>
              <a:rPr lang="en-US" dirty="0"/>
              <a:t> </a:t>
            </a:r>
            <a:r>
              <a:rPr lang="en-US" dirty="0" err="1"/>
              <a:t>prioritising</a:t>
            </a:r>
            <a:r>
              <a:rPr lang="en-US" dirty="0"/>
              <a:t> athletes, but also training of coaches and sports administrators, and promoting the Olympic values</a:t>
            </a:r>
            <a:r>
              <a:rPr lang="en-US" dirty="0" smtClean="0"/>
              <a:t>.</a:t>
            </a:r>
          </a:p>
          <a:p>
            <a:r>
              <a:rPr lang="en-US" dirty="0" smtClean="0"/>
              <a:t>Its </a:t>
            </a:r>
            <a:r>
              <a:rPr lang="en-US" dirty="0"/>
              <a:t>mission was to serve the interests and meet the needs of the </a:t>
            </a:r>
            <a:r>
              <a:rPr lang="en-US" dirty="0" smtClean="0"/>
              <a:t>NOCs. </a:t>
            </a:r>
          </a:p>
          <a:p>
            <a:r>
              <a:rPr lang="en-US" dirty="0">
                <a:solidFill>
                  <a:srgbClr val="000000"/>
                </a:solidFill>
              </a:rPr>
              <a:t>Olympic Solidarity helps the NOCs to develop their own structures through relevant and targeted </a:t>
            </a:r>
            <a:r>
              <a:rPr lang="en-US" dirty="0" err="1">
                <a:solidFill>
                  <a:srgbClr val="000000"/>
                </a:solidFill>
              </a:rPr>
              <a:t>programmes</a:t>
            </a:r>
            <a:r>
              <a:rPr lang="en-US" dirty="0">
                <a:solidFill>
                  <a:srgbClr val="000000"/>
                </a:solidFill>
              </a:rPr>
              <a:t>, which enables them not only to consolidate their place and role within the Olympic Movement </a:t>
            </a:r>
            <a:r>
              <a:rPr lang="en-US" dirty="0" smtClean="0">
                <a:solidFill>
                  <a:srgbClr val="000000"/>
                </a:solidFill>
              </a:rPr>
              <a:t>and their </a:t>
            </a:r>
            <a:r>
              <a:rPr lang="en-US" dirty="0">
                <a:solidFill>
                  <a:srgbClr val="000000"/>
                </a:solidFill>
              </a:rPr>
              <a:t>own national structures, but also to increase their autonomy and independence</a:t>
            </a:r>
            <a:r>
              <a:rPr lang="en-US" dirty="0" smtClean="0">
                <a:solidFill>
                  <a:srgbClr val="000000"/>
                </a:solidFill>
              </a:rPr>
              <a:t>.</a:t>
            </a:r>
          </a:p>
          <a:p>
            <a:r>
              <a:rPr lang="en-US" dirty="0" smtClean="0"/>
              <a:t>Olympic </a:t>
            </a:r>
            <a:r>
              <a:rPr lang="en-US" dirty="0"/>
              <a:t>Solidarity function autonomously and complement one another. They cover the objectives of the NOCs, which are mainly to improve their functioning and </a:t>
            </a:r>
            <a:r>
              <a:rPr lang="en-US" dirty="0" smtClean="0"/>
              <a:t>organizational ability, to </a:t>
            </a:r>
            <a:r>
              <a:rPr lang="en-US" dirty="0"/>
              <a:t>create or develop efficient </a:t>
            </a:r>
            <a:r>
              <a:rPr lang="en-US" dirty="0" smtClean="0"/>
              <a:t>structures, to </a:t>
            </a:r>
            <a:r>
              <a:rPr lang="en-US" dirty="0" err="1"/>
              <a:t>organise</a:t>
            </a:r>
            <a:r>
              <a:rPr lang="en-US" dirty="0"/>
              <a:t> training courses at various </a:t>
            </a:r>
            <a:r>
              <a:rPr lang="en-US" dirty="0" smtClean="0"/>
              <a:t>levels, and </a:t>
            </a:r>
            <a:r>
              <a:rPr lang="en-US" dirty="0"/>
              <a:t>to benefit from the technical and financial resources available, which in turn will benefit their athletes</a:t>
            </a:r>
            <a:r>
              <a:rPr lang="en-US" dirty="0" smtClean="0"/>
              <a:t>.</a:t>
            </a:r>
            <a:endParaRPr lang="en-US" dirty="0">
              <a:solidFill>
                <a:srgbClr val="000000"/>
              </a:solidFill>
            </a:endParaRPr>
          </a:p>
          <a:p>
            <a:endParaRPr lang="en-US" dirty="0"/>
          </a:p>
          <a:p>
            <a:endParaRPr lang="en-IN" b="1" dirty="0"/>
          </a:p>
        </p:txBody>
      </p:sp>
    </p:spTree>
    <p:extLst>
      <p:ext uri="{BB962C8B-B14F-4D97-AF65-F5344CB8AC3E}">
        <p14:creationId xmlns:p14="http://schemas.microsoft.com/office/powerpoint/2010/main" val="2514445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OlympicSans"/>
              </a:rPr>
              <a:t>Olympic Solidarity</a:t>
            </a:r>
            <a:endParaRPr lang="en-IN" dirty="0"/>
          </a:p>
        </p:txBody>
      </p:sp>
      <p:sp>
        <p:nvSpPr>
          <p:cNvPr id="3" name="Content Placeholder 2"/>
          <p:cNvSpPr>
            <a:spLocks noGrp="1"/>
          </p:cNvSpPr>
          <p:nvPr>
            <p:ph idx="1"/>
          </p:nvPr>
        </p:nvSpPr>
        <p:spPr/>
        <p:txBody>
          <a:bodyPr>
            <a:normAutofit/>
          </a:bodyPr>
          <a:lstStyle/>
          <a:p>
            <a:pPr marL="0" indent="0">
              <a:lnSpc>
                <a:spcPct val="120000"/>
              </a:lnSpc>
              <a:buNone/>
            </a:pPr>
            <a:r>
              <a:rPr lang="en-US" dirty="0" smtClean="0">
                <a:latin typeface="OlympicSans"/>
              </a:rPr>
              <a:t>The </a:t>
            </a:r>
            <a:r>
              <a:rPr lang="en-US" dirty="0">
                <a:latin typeface="OlympicSans"/>
              </a:rPr>
              <a:t>three sections – </a:t>
            </a:r>
            <a:r>
              <a:rPr lang="en-US" b="1" dirty="0">
                <a:latin typeface="OlympicSans"/>
                <a:hlinkClick r:id="rId2"/>
              </a:rPr>
              <a:t>World </a:t>
            </a:r>
            <a:r>
              <a:rPr lang="en-US" b="1" dirty="0" err="1">
                <a:latin typeface="OlympicSans"/>
                <a:hlinkClick r:id="rId2"/>
              </a:rPr>
              <a:t>Programmes</a:t>
            </a:r>
            <a:r>
              <a:rPr lang="en-US" dirty="0">
                <a:latin typeface="OlympicSans"/>
              </a:rPr>
              <a:t>, </a:t>
            </a:r>
            <a:r>
              <a:rPr lang="en-US" b="1" dirty="0">
                <a:latin typeface="OlympicSans"/>
                <a:hlinkClick r:id="rId3"/>
              </a:rPr>
              <a:t>Continental </a:t>
            </a:r>
            <a:r>
              <a:rPr lang="en-US" b="1" dirty="0" err="1">
                <a:latin typeface="OlympicSans"/>
                <a:hlinkClick r:id="rId3"/>
              </a:rPr>
              <a:t>Programmes</a:t>
            </a:r>
            <a:r>
              <a:rPr lang="en-US" dirty="0">
                <a:latin typeface="OlympicSans"/>
              </a:rPr>
              <a:t> and </a:t>
            </a:r>
            <a:r>
              <a:rPr lang="en-US" b="1" dirty="0">
                <a:latin typeface="OlympicSans"/>
                <a:hlinkClick r:id="rId4"/>
              </a:rPr>
              <a:t>IOC Subsidies for NOCs’ Participation in Olympic Games and Youth Olympic Games</a:t>
            </a:r>
            <a:r>
              <a:rPr lang="en-US" dirty="0">
                <a:latin typeface="OlympicSans"/>
              </a:rPr>
              <a:t> </a:t>
            </a:r>
            <a:endParaRPr lang="en-IN" dirty="0"/>
          </a:p>
        </p:txBody>
      </p:sp>
    </p:spTree>
    <p:extLst>
      <p:ext uri="{BB962C8B-B14F-4D97-AF65-F5344CB8AC3E}">
        <p14:creationId xmlns:p14="http://schemas.microsoft.com/office/powerpoint/2010/main" val="3786279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IN" b="1" dirty="0"/>
              <a:t>World Programmes</a:t>
            </a:r>
            <a:endParaRPr lang="en-IN" dirty="0"/>
          </a:p>
        </p:txBody>
      </p:sp>
      <p:sp>
        <p:nvSpPr>
          <p:cNvPr id="3" name="Content Placeholder 2"/>
          <p:cNvSpPr>
            <a:spLocks noGrp="1"/>
          </p:cNvSpPr>
          <p:nvPr>
            <p:ph idx="1"/>
          </p:nvPr>
        </p:nvSpPr>
        <p:spPr>
          <a:xfrm>
            <a:off x="838200" y="1179095"/>
            <a:ext cx="10515600" cy="4997868"/>
          </a:xfrm>
        </p:spPr>
        <p:txBody>
          <a:bodyPr>
            <a:normAutofit lnSpcReduction="10000"/>
          </a:bodyPr>
          <a:lstStyle/>
          <a:p>
            <a:r>
              <a:rPr lang="en-US" dirty="0"/>
              <a:t>World </a:t>
            </a:r>
            <a:r>
              <a:rPr lang="en-US" dirty="0" err="1"/>
              <a:t>Programmes</a:t>
            </a:r>
            <a:r>
              <a:rPr lang="en-US" dirty="0"/>
              <a:t> provide technical, financial and administrative assistance to the NOCs for the </a:t>
            </a:r>
            <a:r>
              <a:rPr lang="en-US" dirty="0" err="1"/>
              <a:t>organisation</a:t>
            </a:r>
            <a:r>
              <a:rPr lang="en-US" dirty="0"/>
              <a:t> of specific sports development activities. They are essential for enabling the NOCs to </a:t>
            </a:r>
            <a:r>
              <a:rPr lang="en-US" dirty="0" smtClean="0"/>
              <a:t>fulfill </a:t>
            </a:r>
            <a:r>
              <a:rPr lang="en-US" dirty="0"/>
              <a:t>their mission, as defined in the Olympic Charter. T</a:t>
            </a:r>
            <a:r>
              <a:rPr lang="en-US" dirty="0" smtClean="0"/>
              <a:t>he </a:t>
            </a:r>
            <a:r>
              <a:rPr lang="en-US" dirty="0" err="1"/>
              <a:t>programmes</a:t>
            </a:r>
            <a:r>
              <a:rPr lang="en-US" dirty="0"/>
              <a:t> are divided into three development areas and five </a:t>
            </a:r>
            <a:r>
              <a:rPr lang="en-US" dirty="0" err="1"/>
              <a:t>programme</a:t>
            </a:r>
            <a:r>
              <a:rPr lang="en-US" dirty="0"/>
              <a:t> clusters. </a:t>
            </a:r>
          </a:p>
          <a:p>
            <a:r>
              <a:rPr lang="en-US" dirty="0"/>
              <a:t>The Olympic Solidarity international office in Lausanne manages the World </a:t>
            </a:r>
            <a:r>
              <a:rPr lang="en-US" dirty="0" err="1"/>
              <a:t>Programmes</a:t>
            </a:r>
            <a:r>
              <a:rPr lang="en-US" dirty="0"/>
              <a:t>. If the situation requires, it may call upon the continental offices within the Continental Associations to coordinate activities within their continents, according to their specific needs. </a:t>
            </a:r>
          </a:p>
          <a:p>
            <a:r>
              <a:rPr lang="en-US" dirty="0"/>
              <a:t>Olympic Solidarity works closely with the IFs, the IOC commissions and various other partners within the Olympic Movement to develop and provide World </a:t>
            </a:r>
            <a:r>
              <a:rPr lang="en-US" dirty="0" err="1"/>
              <a:t>Programmes</a:t>
            </a:r>
            <a:r>
              <a:rPr lang="en-US" dirty="0"/>
              <a:t> of a high </a:t>
            </a:r>
            <a:r>
              <a:rPr lang="en-US" dirty="0" smtClean="0"/>
              <a:t>quality.</a:t>
            </a:r>
            <a:endParaRPr lang="en-IN" dirty="0"/>
          </a:p>
        </p:txBody>
      </p:sp>
    </p:spTree>
    <p:extLst>
      <p:ext uri="{BB962C8B-B14F-4D97-AF65-F5344CB8AC3E}">
        <p14:creationId xmlns:p14="http://schemas.microsoft.com/office/powerpoint/2010/main" val="1311279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5324"/>
          </a:xfrm>
        </p:spPr>
        <p:txBody>
          <a:bodyPr/>
          <a:lstStyle/>
          <a:p>
            <a:r>
              <a:rPr lang="en-IN" b="1" dirty="0"/>
              <a:t>Continental </a:t>
            </a:r>
            <a:r>
              <a:rPr lang="en-IN" b="1" dirty="0" smtClean="0"/>
              <a:t>Programmes and </a:t>
            </a:r>
            <a:r>
              <a:rPr lang="en-IN" b="1" dirty="0"/>
              <a:t>ANOC</a:t>
            </a:r>
            <a:endParaRPr lang="en-IN" dirty="0"/>
          </a:p>
        </p:txBody>
      </p:sp>
      <p:sp>
        <p:nvSpPr>
          <p:cNvPr id="3" name="Content Placeholder 2"/>
          <p:cNvSpPr>
            <a:spLocks noGrp="1"/>
          </p:cNvSpPr>
          <p:nvPr>
            <p:ph idx="1"/>
          </p:nvPr>
        </p:nvSpPr>
        <p:spPr/>
        <p:txBody>
          <a:bodyPr>
            <a:normAutofit fontScale="92500" lnSpcReduction="10000"/>
          </a:bodyPr>
          <a:lstStyle/>
          <a:p>
            <a:r>
              <a:rPr lang="en-US" dirty="0"/>
              <a:t>Throughout the Olympic Solidarity 2021-2024 Plan, </a:t>
            </a:r>
            <a:r>
              <a:rPr lang="en-US" dirty="0" smtClean="0"/>
              <a:t>the </a:t>
            </a:r>
            <a:r>
              <a:rPr lang="en-US" dirty="0"/>
              <a:t>five Continental Associations of NOCs can offer specific Continental </a:t>
            </a:r>
            <a:r>
              <a:rPr lang="en-US" dirty="0" err="1"/>
              <a:t>Programmes</a:t>
            </a:r>
            <a:r>
              <a:rPr lang="en-US" dirty="0"/>
              <a:t> to their constituent NOCs. Continental </a:t>
            </a:r>
            <a:r>
              <a:rPr lang="en-US" dirty="0" err="1"/>
              <a:t>Programmes</a:t>
            </a:r>
            <a:r>
              <a:rPr lang="en-US" dirty="0"/>
              <a:t> offer the NOCs access to technical, financial and administrative assistance which addresses the specific needs and priorities of the NOCs in that continent. Taking into consideration the global Olympic Solidarity priorities and targets for the 2021-2024 </a:t>
            </a:r>
            <a:r>
              <a:rPr lang="en-US" dirty="0" smtClean="0"/>
              <a:t>period</a:t>
            </a:r>
          </a:p>
          <a:p>
            <a:r>
              <a:rPr lang="en-US" dirty="0" smtClean="0"/>
              <a:t>When </a:t>
            </a:r>
            <a:r>
              <a:rPr lang="en-US" dirty="0"/>
              <a:t>drawing up and developing their Continental </a:t>
            </a:r>
            <a:r>
              <a:rPr lang="en-US" dirty="0" err="1"/>
              <a:t>Programmes</a:t>
            </a:r>
            <a:r>
              <a:rPr lang="en-US" dirty="0"/>
              <a:t> and budgets for 2021-2024, the Continental Associations should cover several minimum basic and common requirements, including allocating annual direct subsidies of a minimum of USD 125,000 to each NOC for the development of their own NOC </a:t>
            </a:r>
            <a:r>
              <a:rPr lang="en-US" dirty="0" err="1"/>
              <a:t>programme</a:t>
            </a:r>
            <a:r>
              <a:rPr lang="en-US" dirty="0"/>
              <a:t> of national </a:t>
            </a:r>
            <a:r>
              <a:rPr lang="en-US" dirty="0" smtClean="0"/>
              <a:t>activities.</a:t>
            </a:r>
            <a:endParaRPr lang="en-IN" dirty="0"/>
          </a:p>
        </p:txBody>
      </p:sp>
    </p:spTree>
    <p:extLst>
      <p:ext uri="{BB962C8B-B14F-4D97-AF65-F5344CB8AC3E}">
        <p14:creationId xmlns:p14="http://schemas.microsoft.com/office/powerpoint/2010/main" val="2593806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1115</Words>
  <Application>Microsoft Office PowerPoint</Application>
  <PresentationFormat>Custom</PresentationFormat>
  <Paragraphs>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UNIT 4 </vt:lpstr>
      <vt:lpstr>OLYMPIC MUSEUM </vt:lpstr>
      <vt:lpstr>PowerPoint Presentation</vt:lpstr>
      <vt:lpstr>The International Olympic Academy</vt:lpstr>
      <vt:lpstr> History of Olympic Solidarity </vt:lpstr>
      <vt:lpstr>AIM</vt:lpstr>
      <vt:lpstr>Olympic Solidarity</vt:lpstr>
      <vt:lpstr>World Programmes</vt:lpstr>
      <vt:lpstr>Continental Programmes and ANOC</vt:lpstr>
      <vt:lpstr>IOC Subsidies for NOCs’ Participation in Olympic Games and Youth Olympic Games</vt:lpstr>
      <vt:lpstr>PowerPoint Presentation</vt:lpstr>
      <vt:lpstr>PowerPoint Presentation</vt:lpstr>
      <vt:lpstr>PowerPoint Presentation</vt:lpstr>
      <vt:lpstr>PowerPoint Presentation</vt:lpstr>
      <vt:lpstr>Opening </vt:lpstr>
      <vt:lpstr>Closing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dc:title>
  <dc:creator>Vishal Kumar</dc:creator>
  <cp:lastModifiedBy>ASUS</cp:lastModifiedBy>
  <cp:revision>38</cp:revision>
  <dcterms:created xsi:type="dcterms:W3CDTF">2023-04-03T14:43:06Z</dcterms:created>
  <dcterms:modified xsi:type="dcterms:W3CDTF">2023-05-03T01:39:59Z</dcterms:modified>
</cp:coreProperties>
</file>