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3" r:id="rId15"/>
    <p:sldId id="270" r:id="rId16"/>
    <p:sldId id="272" r:id="rId17"/>
    <p:sldId id="271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4" autoAdjust="0"/>
    <p:restoredTop sz="94660"/>
  </p:normalViewPr>
  <p:slideViewPr>
    <p:cSldViewPr>
      <p:cViewPr varScale="1">
        <p:scale>
          <a:sx n="108" d="100"/>
          <a:sy n="108" d="100"/>
        </p:scale>
        <p:origin x="171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AFA17A-E1AC-4143-A675-AA04DD2D4636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A528A-F239-4DA4-BDB1-3EF85877B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788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A528A-F239-4DA4-BDB1-3EF85877B2F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932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2D82D36-C510-408B-8343-2FAA6C59D235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5680AE5-3CF9-4CEC-8A6D-DC98AEA40D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82D36-C510-408B-8343-2FAA6C59D235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80AE5-3CF9-4CEC-8A6D-DC98AEA40D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82D36-C510-408B-8343-2FAA6C59D235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80AE5-3CF9-4CEC-8A6D-DC98AEA40D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82D36-C510-408B-8343-2FAA6C59D235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80AE5-3CF9-4CEC-8A6D-DC98AEA40D9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82D36-C510-408B-8343-2FAA6C59D235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80AE5-3CF9-4CEC-8A6D-DC98AEA40D9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82D36-C510-408B-8343-2FAA6C59D235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80AE5-3CF9-4CEC-8A6D-DC98AEA40D9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82D36-C510-408B-8343-2FAA6C59D235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80AE5-3CF9-4CEC-8A6D-DC98AEA40D9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82D36-C510-408B-8343-2FAA6C59D235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80AE5-3CF9-4CEC-8A6D-DC98AEA40D9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82D36-C510-408B-8343-2FAA6C59D235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80AE5-3CF9-4CEC-8A6D-DC98AEA40D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82D82D36-C510-408B-8343-2FAA6C59D235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80AE5-3CF9-4CEC-8A6D-DC98AEA40D9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2D82D36-C510-408B-8343-2FAA6C59D235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5680AE5-3CF9-4CEC-8A6D-DC98AEA40D9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2D82D36-C510-408B-8343-2FAA6C59D235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5680AE5-3CF9-4CEC-8A6D-DC98AEA40D9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11744"/>
            <a:ext cx="2505075" cy="2133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5000" y="2445343"/>
            <a:ext cx="5851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CLINICAL TRIALS : TYPES AND DESIGN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14355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Subject</a:t>
            </a:r>
          </a:p>
          <a:p>
            <a:endParaRPr lang="en-US" sz="2800" dirty="0" smtClean="0"/>
          </a:p>
          <a:p>
            <a:r>
              <a:rPr lang="en-US" sz="2800" dirty="0" smtClean="0"/>
              <a:t>1              A          B          C         D</a:t>
            </a:r>
          </a:p>
          <a:p>
            <a:r>
              <a:rPr lang="en-US" sz="2800" dirty="0" smtClean="0"/>
              <a:t>2              B          C          D         A</a:t>
            </a:r>
          </a:p>
          <a:p>
            <a:r>
              <a:rPr lang="en-US" sz="2800" dirty="0" smtClean="0"/>
              <a:t>3              C          D         A          B</a:t>
            </a:r>
          </a:p>
          <a:p>
            <a:r>
              <a:rPr lang="en-US" sz="2800" dirty="0" smtClean="0"/>
              <a:t>4              D          A         B          C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>
                <a:latin typeface="Bernard MT Condensed" pitchFamily="18" charset="0"/>
              </a:rPr>
              <a:t>CROSS –OVER DESIGN </a:t>
            </a:r>
            <a:endParaRPr lang="en-US" u="sng" dirty="0">
              <a:latin typeface="Bernard MT Condensed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2198568" y="1509562"/>
            <a:ext cx="79809" cy="337044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44641" y="1511166"/>
            <a:ext cx="84220" cy="336884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78378" y="1524000"/>
            <a:ext cx="1250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</a:t>
            </a:r>
            <a:r>
              <a:rPr lang="en-US" sz="2800" dirty="0" smtClean="0"/>
              <a:t>irst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576586" y="1524000"/>
            <a:ext cx="1422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Second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998720" y="1509562"/>
            <a:ext cx="79408" cy="337044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78128" y="1577988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Third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236368" y="1509562"/>
            <a:ext cx="88232" cy="337044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21128" y="1524000"/>
            <a:ext cx="139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Fourth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8853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Studies involving two or more factors while randomizing are called factorial .</a:t>
            </a:r>
          </a:p>
          <a:p>
            <a:endParaRPr lang="en-US" dirty="0"/>
          </a:p>
          <a:p>
            <a:r>
              <a:rPr lang="en-US" dirty="0" smtClean="0"/>
              <a:t>Factorial design patient researchers to </a:t>
            </a:r>
            <a:r>
              <a:rPr lang="en-US" dirty="0" err="1" smtClean="0"/>
              <a:t>invastigate</a:t>
            </a:r>
            <a:r>
              <a:rPr lang="en-US" dirty="0" smtClean="0"/>
              <a:t> the joint effect two or more factors on a dependent variable.</a:t>
            </a:r>
          </a:p>
          <a:p>
            <a:endParaRPr lang="en-US" dirty="0"/>
          </a:p>
          <a:p>
            <a:r>
              <a:rPr lang="en-US" dirty="0" smtClean="0"/>
              <a:t>Used when it is desired to study the influence of a no. of factors on the treatment compared as well their interaction with differents treatments factors on a dependent variable design.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>
                <a:latin typeface="Bernard MT Condensed" pitchFamily="18" charset="0"/>
              </a:rPr>
              <a:t>FACTORIAL DESIGN</a:t>
            </a:r>
            <a:endParaRPr lang="en-US" u="sng" dirty="0">
              <a:latin typeface="Bernard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06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adaptive design allows modification/ adaptation to trial and or statistical procedure of on going clinical trials .</a:t>
            </a:r>
          </a:p>
          <a:p>
            <a:endParaRPr lang="en-US" dirty="0"/>
          </a:p>
          <a:p>
            <a:r>
              <a:rPr lang="en-US" dirty="0" smtClean="0"/>
              <a:t>Major adaptation of trial or statistical procedure of on going trials may results in a totally different trials that is unable to address the scientific or medical question the trials intends to answer.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>
                <a:latin typeface="Bernard MT Condensed" pitchFamily="18" charset="0"/>
              </a:rPr>
              <a:t>ADAPTIVE TRIAL DESIGN </a:t>
            </a:r>
            <a:endParaRPr lang="en-US" u="sng" dirty="0">
              <a:latin typeface="Bernard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08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82880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It is also known as Quasi- experimental designs.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In non randomly assigned control group studies, at least two separate groups are evaluated.</a:t>
            </a:r>
          </a:p>
          <a:p>
            <a:pPr marL="109728" indent="0">
              <a:buNone/>
            </a:pPr>
            <a:endParaRPr lang="en-US" sz="2800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One of which receives the intervention of interest and another that serves as a control or comparison group.</a:t>
            </a:r>
            <a:endParaRPr lang="en-US" dirty="0"/>
          </a:p>
          <a:p>
            <a:pPr marL="109728" indent="0">
              <a:buNone/>
            </a:pPr>
            <a:r>
              <a:rPr lang="en-US" dirty="0" smtClean="0"/>
              <a:t>   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u="sng" dirty="0" smtClean="0">
                <a:latin typeface="Bernard MT Condensed" pitchFamily="18" charset="0"/>
              </a:rPr>
              <a:t>NON RANDMIZED CLINICAL TRIALS</a:t>
            </a:r>
            <a:endParaRPr lang="en-US" u="sng" dirty="0">
              <a:latin typeface="Bernard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03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a match pair design, participants are grouped into pairs based on certain characteristics (e.g., age, gender, disease severity) that are believed to be important for the outcome of the trial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Once pairs are formed, one member of each pair is randomly assigned to one treatment group, while the other member is assigned to the other treatment group.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 PAIR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308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548" y="228600"/>
            <a:ext cx="8229600" cy="914400"/>
          </a:xfrm>
        </p:spPr>
        <p:txBody>
          <a:bodyPr/>
          <a:lstStyle/>
          <a:p>
            <a:r>
              <a:rPr lang="en-US" dirty="0" smtClean="0"/>
              <a:t>Match pair design 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990600" y="2590800"/>
            <a:ext cx="7620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1752600" y="2590800"/>
            <a:ext cx="7620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3429000" y="2667000"/>
            <a:ext cx="8382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25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4267200" y="2667000"/>
            <a:ext cx="8382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6019801" y="2628900"/>
            <a:ext cx="804038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6823839" y="2667000"/>
            <a:ext cx="796161" cy="400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32</a:t>
            </a:r>
            <a:endParaRPr lang="en-US" dirty="0"/>
          </a:p>
        </p:txBody>
      </p:sp>
      <p:sp>
        <p:nvSpPr>
          <p:cNvPr id="24" name="Down Arrow 23"/>
          <p:cNvSpPr/>
          <p:nvPr/>
        </p:nvSpPr>
        <p:spPr>
          <a:xfrm>
            <a:off x="6324600" y="3009900"/>
            <a:ext cx="97220" cy="8001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048055" y="3962131"/>
            <a:ext cx="8040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D(A)</a:t>
            </a:r>
            <a:endParaRPr lang="en-US" sz="1100" dirty="0"/>
          </a:p>
        </p:txBody>
      </p:sp>
      <p:sp>
        <p:nvSpPr>
          <p:cNvPr id="26" name="Down Arrow 25"/>
          <p:cNvSpPr/>
          <p:nvPr/>
        </p:nvSpPr>
        <p:spPr>
          <a:xfrm>
            <a:off x="7221920" y="3067050"/>
            <a:ext cx="84740" cy="7429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010400" y="3962131"/>
            <a:ext cx="838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D(B)</a:t>
            </a:r>
            <a:endParaRPr lang="en-US" sz="1100" dirty="0"/>
          </a:p>
        </p:txBody>
      </p:sp>
      <p:sp>
        <p:nvSpPr>
          <p:cNvPr id="28" name="Down Arrow 27"/>
          <p:cNvSpPr/>
          <p:nvPr/>
        </p:nvSpPr>
        <p:spPr>
          <a:xfrm>
            <a:off x="6823839" y="4190353"/>
            <a:ext cx="46640" cy="806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364670" y="5181600"/>
            <a:ext cx="1215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24 YR</a:t>
            </a:r>
            <a:endParaRPr lang="en-US" dirty="0"/>
          </a:p>
        </p:txBody>
      </p:sp>
      <p:sp>
        <p:nvSpPr>
          <p:cNvPr id="30" name="Down Arrow 29"/>
          <p:cNvSpPr/>
          <p:nvPr/>
        </p:nvSpPr>
        <p:spPr>
          <a:xfrm>
            <a:off x="3733800" y="3067050"/>
            <a:ext cx="45719" cy="666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own Arrow 1"/>
          <p:cNvSpPr/>
          <p:nvPr/>
        </p:nvSpPr>
        <p:spPr>
          <a:xfrm>
            <a:off x="4667035" y="3067049"/>
            <a:ext cx="45719" cy="6667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425317" y="3831326"/>
            <a:ext cx="7656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MALE</a:t>
            </a:r>
            <a:endParaRPr lang="en-US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4495800" y="3831326"/>
            <a:ext cx="609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MALE</a:t>
            </a:r>
            <a:endParaRPr lang="en-US" sz="1100" dirty="0"/>
          </a:p>
        </p:txBody>
      </p:sp>
      <p:sp>
        <p:nvSpPr>
          <p:cNvPr id="6" name="Down Arrow 5"/>
          <p:cNvSpPr/>
          <p:nvPr/>
        </p:nvSpPr>
        <p:spPr>
          <a:xfrm>
            <a:off x="4144767" y="4146797"/>
            <a:ext cx="46233" cy="8062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71900" y="51816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21 YR</a:t>
            </a:r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>
            <a:off x="1267145" y="3067050"/>
            <a:ext cx="45719" cy="6381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2084456" y="3094487"/>
            <a:ext cx="45719" cy="6309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38200" y="3810000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FEMALE</a:t>
            </a:r>
            <a:endParaRPr lang="en-US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1752600" y="381000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FEMALE</a:t>
            </a:r>
            <a:endParaRPr lang="en-US" sz="1100" dirty="0"/>
          </a:p>
        </p:txBody>
      </p:sp>
      <p:sp>
        <p:nvSpPr>
          <p:cNvPr id="12" name="Down Arrow 11"/>
          <p:cNvSpPr/>
          <p:nvPr/>
        </p:nvSpPr>
        <p:spPr>
          <a:xfrm>
            <a:off x="1600200" y="4146797"/>
            <a:ext cx="76200" cy="8062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 flipH="1">
            <a:off x="1241460" y="5188448"/>
            <a:ext cx="1381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21YR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96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3670" y="152400"/>
            <a:ext cx="8229600" cy="1143000"/>
          </a:xfrm>
        </p:spPr>
        <p:txBody>
          <a:bodyPr/>
          <a:lstStyle/>
          <a:p>
            <a:r>
              <a:rPr lang="en-US" dirty="0" smtClean="0"/>
              <a:t>Stratification design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4434" y="1795604"/>
            <a:ext cx="6477000" cy="4571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4434" y="1841250"/>
            <a:ext cx="45719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298761" y="1841250"/>
            <a:ext cx="54539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0" y="1818917"/>
            <a:ext cx="45719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57800" y="1795604"/>
            <a:ext cx="45719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2177375"/>
            <a:ext cx="912172" cy="30777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Male 25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2512693" y="2188249"/>
            <a:ext cx="1116331" cy="30777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Female 25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0" y="2146099"/>
            <a:ext cx="1524000" cy="30777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Age 50(&lt;20%)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6781800" y="2210655"/>
            <a:ext cx="1524000" cy="30777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Age 50 (&gt;20%)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" y="34290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Group A                            Group B</a:t>
            </a:r>
          </a:p>
          <a:p>
            <a:r>
              <a:rPr lang="en-US" dirty="0" smtClean="0"/>
              <a:t>(50)                                   (50)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33400" y="4436083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 the design select the population on the basis of   strata like age , gender .</a:t>
            </a:r>
          </a:p>
          <a:p>
            <a:endParaRPr lang="en-US" b="1" dirty="0"/>
          </a:p>
          <a:p>
            <a:r>
              <a:rPr lang="en-US" b="1" dirty="0" err="1" smtClean="0"/>
              <a:t>Eg</a:t>
            </a:r>
            <a:r>
              <a:rPr lang="en-US" b="1" dirty="0" smtClean="0"/>
              <a:t>:-  select from male (5), female (5), age&lt;20 (5),  age &gt;20 (5).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49734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Stratified design, also known as stratified sampling or stratification, is a research methodology used to ensure that different subgroups within a population are adequately represented in a study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 In a stratified design, the population is divided into distinct subgroups, or strata, based on certain characteristics that are relevant to the research question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Once the population is divided into strata, researchers then randomly select participants from each stratum. 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Stratification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194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304801"/>
            <a:ext cx="8763000" cy="5486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8360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TYPES</a:t>
            </a:r>
          </a:p>
          <a:p>
            <a:r>
              <a:rPr lang="en-US" dirty="0" smtClean="0"/>
              <a:t>PHASES OF CLINICAL TRIALS</a:t>
            </a:r>
          </a:p>
          <a:p>
            <a:r>
              <a:rPr lang="en-US" dirty="0" smtClean="0"/>
              <a:t>DESIGN OF CLINICAL TRIALS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Bernard MT Condensed" pitchFamily="18" charset="0"/>
              </a:rPr>
              <a:t>CONTENTS</a:t>
            </a:r>
            <a:endParaRPr lang="en-US" u="sng" dirty="0">
              <a:latin typeface="Bernard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50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481328"/>
            <a:ext cx="85344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Clinical trials are a type of research that studies new tests and treatments and evaluates their effects on human health outcomes.</a:t>
            </a:r>
          </a:p>
          <a:p>
            <a:endParaRPr lang="en-US" sz="2800" dirty="0" smtClean="0"/>
          </a:p>
          <a:p>
            <a:r>
              <a:rPr lang="en-US" sz="2800" dirty="0" smtClean="0"/>
              <a:t>People volunteer to take part in clinical trials to test medical intervention including drugs , cells and other biological products, surgical procedures, radiological procedures, devices,  behavioural treatments and preventive care.  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u="sng" dirty="0" smtClean="0">
                <a:latin typeface="Bernard MT Condensed" pitchFamily="18" charset="0"/>
              </a:rPr>
              <a:t>CLINICAL TRIALS</a:t>
            </a:r>
            <a:endParaRPr lang="en-US" sz="4000" u="sng" dirty="0">
              <a:latin typeface="Bernard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13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fontScale="925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By the purpose of trials-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Treatments trials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Prevention trials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Early- detection trials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Diagnostic trials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Quality-of-life study or supportive care studies.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Based on researcher behave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Observational study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Interventional </a:t>
            </a:r>
            <a:r>
              <a:rPr lang="en-US" dirty="0" err="1" smtClean="0"/>
              <a:t>stydy</a:t>
            </a:r>
            <a:endParaRPr lang="en-US" dirty="0" smtClean="0"/>
          </a:p>
          <a:p>
            <a:pPr marL="109728" indent="0">
              <a:buNone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Bernard MT Condensed" pitchFamily="18" charset="0"/>
              </a:rPr>
              <a:t>TYPES OF CLINICAL TRIALS</a:t>
            </a:r>
            <a:endParaRPr lang="en-US" u="sng" dirty="0">
              <a:latin typeface="Bernard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39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u="sng" dirty="0" smtClean="0">
                <a:latin typeface="Bernard MT Condensed" pitchFamily="18" charset="0"/>
              </a:rPr>
              <a:t>PHASES OF CLINICAL TRIALS</a:t>
            </a:r>
            <a:endParaRPr lang="en-US" sz="4000" u="sng" dirty="0">
              <a:latin typeface="Bernard MT Condensed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1760" r="1744" b="6894"/>
          <a:stretch/>
        </p:blipFill>
        <p:spPr bwMode="auto">
          <a:xfrm>
            <a:off x="457200" y="1447801"/>
            <a:ext cx="8229600" cy="45524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731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762000" y="2133600"/>
            <a:ext cx="7543800" cy="228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lgerian" pitchFamily="82" charset="0"/>
              </a:rPr>
              <a:t>DESIGN OF CLINICAL TRIALS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15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609600" y="661336"/>
            <a:ext cx="28956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OBSERVATION STUDY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6300" y="1359308"/>
            <a:ext cx="76200" cy="4032137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52500" y="2533650"/>
            <a:ext cx="990600" cy="76200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409700" y="2209800"/>
            <a:ext cx="1828800" cy="8001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COHORT STUDY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2500" y="3861735"/>
            <a:ext cx="762000" cy="92333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1447800" y="3456271"/>
            <a:ext cx="1852061" cy="8109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CASE CONTROL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9867" y="5289481"/>
            <a:ext cx="647700" cy="92333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1409700" y="4876799"/>
            <a:ext cx="2019300" cy="8382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CROSS SECTIONAL STUDY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410200" y="585136"/>
            <a:ext cx="2819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EXPERIMENTL STUDY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63263" y="1359308"/>
            <a:ext cx="59557" cy="2548593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731842" y="2490787"/>
            <a:ext cx="806116" cy="85725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6082562" y="2090737"/>
            <a:ext cx="1825191" cy="800100"/>
          </a:xfrm>
          <a:prstGeom prst="ellips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RCT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22820" y="3829541"/>
            <a:ext cx="618423" cy="86525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6044061" y="3375376"/>
            <a:ext cx="1825191" cy="8109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NON RCT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0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>
                <a:latin typeface="Bernard MT Condensed" pitchFamily="18" charset="0"/>
              </a:rPr>
              <a:t>PARALLEL DESIGN</a:t>
            </a:r>
            <a:endParaRPr lang="en-US" u="sng" dirty="0">
              <a:latin typeface="Bernard MT Condensed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33162" y="1626012"/>
            <a:ext cx="6019800" cy="76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01956" y="1186314"/>
            <a:ext cx="46922" cy="51589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33162" y="1664112"/>
            <a:ext cx="90838" cy="54568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384080" y="1664112"/>
            <a:ext cx="79860" cy="54568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8200" y="2209800"/>
            <a:ext cx="160020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GROUP A 25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81800" y="2145268"/>
            <a:ext cx="152400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GROUP B 25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23072" y="1256680"/>
            <a:ext cx="963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441485" y="2514600"/>
            <a:ext cx="82515" cy="59756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452962" y="2514600"/>
            <a:ext cx="79860" cy="53303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911628" y="3047636"/>
            <a:ext cx="1702869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NEW DRUG 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963176" y="3047636"/>
            <a:ext cx="2929689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REFRENCE DRUG/PLACEBO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81000" y="3898413"/>
            <a:ext cx="82857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A parallel study is a type of clinical study where treatment and control are allocated to different individuals.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In this two group of treatments, a and b, are given so that one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Group receives only a while another group receives only b.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55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>
                <a:latin typeface="Bernard MT Condensed" pitchFamily="18" charset="0"/>
              </a:rPr>
              <a:t>CROSS OVER DESIGN</a:t>
            </a:r>
            <a:endParaRPr lang="en-US" u="sng" dirty="0">
              <a:latin typeface="Bernard MT Condensed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65320" y="1066800"/>
            <a:ext cx="60959" cy="5334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flipV="1">
            <a:off x="1981200" y="1600200"/>
            <a:ext cx="5029200" cy="76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81200" y="1645920"/>
            <a:ext cx="76200" cy="5715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00775" y="1600200"/>
            <a:ext cx="64168" cy="5839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71600" y="2211404"/>
            <a:ext cx="152400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GROUP 25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302943" y="2181726"/>
            <a:ext cx="152400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GROUP 25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 flipH="1">
            <a:off x="2019494" y="2580736"/>
            <a:ext cx="78208" cy="61966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000775" y="2551058"/>
            <a:ext cx="64168" cy="64934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71600" y="3200400"/>
            <a:ext cx="152400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New drug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221930" y="3200400"/>
            <a:ext cx="1686025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Std.drug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09600" y="3962400"/>
            <a:ext cx="7848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In these types of studies each patient server as his own control. each patient gets both treatments 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Each patient receive first treatment than wash out time is provided than other treatment is provided to the same 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85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966</TotalTime>
  <Words>675</Words>
  <Application>Microsoft Office PowerPoint</Application>
  <PresentationFormat>On-screen Show (4:3)</PresentationFormat>
  <Paragraphs>122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Algerian</vt:lpstr>
      <vt:lpstr>Arial</vt:lpstr>
      <vt:lpstr>Bernard MT Condensed</vt:lpstr>
      <vt:lpstr>Calibri</vt:lpstr>
      <vt:lpstr>Lucida Sans Unicode</vt:lpstr>
      <vt:lpstr>Verdana</vt:lpstr>
      <vt:lpstr>Wingdings</vt:lpstr>
      <vt:lpstr>Wingdings 2</vt:lpstr>
      <vt:lpstr>Wingdings 3</vt:lpstr>
      <vt:lpstr>Concourse</vt:lpstr>
      <vt:lpstr>PowerPoint Presentation</vt:lpstr>
      <vt:lpstr>CONTENTS</vt:lpstr>
      <vt:lpstr>CLINICAL TRIALS</vt:lpstr>
      <vt:lpstr>TYPES OF CLINICAL TRIALS</vt:lpstr>
      <vt:lpstr>PHASES OF CLINICAL TRIALS</vt:lpstr>
      <vt:lpstr>PowerPoint Presentation</vt:lpstr>
      <vt:lpstr>PowerPoint Presentation</vt:lpstr>
      <vt:lpstr>PARALLEL DESIGN</vt:lpstr>
      <vt:lpstr>CROSS OVER DESIGN</vt:lpstr>
      <vt:lpstr>CROSS –OVER DESIGN </vt:lpstr>
      <vt:lpstr>FACTORIAL DESIGN</vt:lpstr>
      <vt:lpstr>ADAPTIVE TRIAL DESIGN </vt:lpstr>
      <vt:lpstr>NON RANDMIZED CLINICAL TRIALS</vt:lpstr>
      <vt:lpstr>MATCH PAIR DESIGN</vt:lpstr>
      <vt:lpstr>Match pair design </vt:lpstr>
      <vt:lpstr>Stratification design</vt:lpstr>
      <vt:lpstr>Stratification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Mamta Tiwari</cp:lastModifiedBy>
  <cp:revision>68</cp:revision>
  <dcterms:created xsi:type="dcterms:W3CDTF">2024-01-31T16:15:27Z</dcterms:created>
  <dcterms:modified xsi:type="dcterms:W3CDTF">2024-04-30T08:21:52Z</dcterms:modified>
</cp:coreProperties>
</file>