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C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96186-E9F7-4BE9-9BCD-386B35A802E1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F97A5-8C3D-4F66-8425-5D51166AF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59AA0-6B45-4627-B8ED-83E55182C1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BD65-6A4D-44F3-8FCD-A1B87D34DEB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3E434-5E7F-4781-B7FD-CA9403D8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 Backgrounds (Lovely Christ) (3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0" y="-131697"/>
            <a:ext cx="9347199" cy="52577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43150"/>
            <a:ext cx="9448800" cy="11430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Presentation on-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Targeted Clinical Investigation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olle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1" y="2743200"/>
            <a:ext cx="39624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e future of clinical trials in a post-Covid world - Pharmaceutical  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Drug- Drug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388620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Drug- drug interactions occur when a drug interacts , or interferes, with another drug. This can alter the way one or both of the drugs act in the body, or cause unexpected side effects.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Aspirin 	+ Warfarin                         Synergism (excessive bleeding)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Antibiotic + Blood thinner              Antagonism (less effect)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Codeine + Paracetamol                   Addition (increased analgesic effect)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Clavulanic acid + Amoxicillin         Synergism (increased antibiotic effect)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NSAID+ Cox2 inhibitors Synergism (increased bleeding)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SSRI,S + VITAMIN K                       Synergism (increased bleeding)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Anti emetics + Tranquilizers              Unknown effect (Breathing problems)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H2 Blockers +PPI’s                            Alteration (increased ph of stomach)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Phenobarbitol + Warfarin Antagonism (less effect)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Erythromycin + Warfarin Synergism ( increased bleeding)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e future of clinical trials in a post-Covid world - Pharmaceutical  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Drug-food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534400" cy="382905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drug-food interaction happens when the food you eat affects the ingredients in a medicine you are taking so the medicine cannot work the way it should.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Bisphosphonates+ Any drug         Reduced effectiveness  of drug’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Benzodiazepines + grapefruit       Inhibit enzyme involved in drug metabolism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Digoxin + Oatmeal                       Decreased adsorption of drug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Aspirin + Milk                                Upset stomach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Acetaminophen + Alcohol            Liver damage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MOA Inhibitors + Food (tyramine)    Severe headache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Tetracycline + calcium food              Reduced absorption of drug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Warfarin + Vitamin K                         Reduced effect of drug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Celecoxib + milk                                Upset stomach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Naproxen + Fatty food                        Upset stomach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Oxycodon + Alcohol                           Coma, asthma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Caffeine + Food                                  Rapid heart beat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e future of clinical trials in a post-Covid world - Pharmaceutical  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simplified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 type of randomized clinical trial ideally suited to answer many important clinical questions and because it typically answers only one or two questions in a broader patient population, is generally more efficient and less expensive than other large randomised clinical trials.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has a large sample size and statistical power to detect clinically relevant treatment effects, Providing unambiguous result and minimizing the effects of random errors.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e future of clinical trials in a post-Covid world - Pharmaceutical  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394472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en-US" dirty="0" smtClean="0"/>
              <a:t>Targeted clinical investigation</a:t>
            </a:r>
          </a:p>
          <a:p>
            <a:pPr>
              <a:buFont typeface="Wingdings"/>
              <a:buChar char="Ø"/>
            </a:pPr>
            <a:r>
              <a:rPr lang="en-US" dirty="0"/>
              <a:t> </a:t>
            </a:r>
            <a:r>
              <a:rPr lang="en-US" dirty="0" smtClean="0"/>
              <a:t>Pharmacokinetic &amp; PD studies</a:t>
            </a:r>
          </a:p>
          <a:p>
            <a:pPr>
              <a:buFont typeface="Wingdings"/>
              <a:buChar char="Ø"/>
            </a:pPr>
            <a:r>
              <a:rPr lang="en-US" dirty="0"/>
              <a:t> </a:t>
            </a:r>
            <a:r>
              <a:rPr lang="en-US" dirty="0" smtClean="0"/>
              <a:t>Genetic testing </a:t>
            </a:r>
          </a:p>
          <a:p>
            <a:pPr>
              <a:buFont typeface="Wingdings"/>
              <a:buChar char="Ø"/>
            </a:pPr>
            <a:r>
              <a:rPr lang="en-US" dirty="0"/>
              <a:t> </a:t>
            </a:r>
            <a:r>
              <a:rPr lang="en-US" dirty="0" smtClean="0"/>
              <a:t>Interaction studies </a:t>
            </a:r>
          </a:p>
          <a:p>
            <a:pPr>
              <a:buFont typeface="Wingdings"/>
              <a:buChar char="Ø"/>
            </a:pPr>
            <a:r>
              <a:rPr lang="en-US" dirty="0"/>
              <a:t> </a:t>
            </a:r>
            <a:r>
              <a:rPr lang="en-US" dirty="0" smtClean="0"/>
              <a:t>Large simplified trial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The future of clinical trials in a post-Covid world - Pharmaceutical  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Targeted clinical investigation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85850"/>
            <a:ext cx="8534400" cy="3829050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Targeted clinical investigation is the pharmacovigilance methods.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OVER-ALL  PHARMACOVIGILANCE METHOD</a:t>
            </a:r>
          </a:p>
          <a:p>
            <a:pPr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dell\Desktop\mehod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62150"/>
            <a:ext cx="7848600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e future of clinical trials in a post-Covid world - Pharmaceutical  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clinical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significant risks are identified from pre-approval clinical trials, further clinical studies might be called for to evaluate the mechanism of action for ADRs.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investigation includes-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&gt; PK and PD studies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&gt; Genetic testing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&gt; Interaction studies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&gt; Large simplified trial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e future of clinical trials in a post-Covid world - Pharmaceutical  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 and PD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Pharmacodynamics is the study of how a drug affects an organism, whereas pharmacokinetics is the study of how the organism affect the drug.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Pharmacodynamic and pharmacokinetic studies are conducted to determine whether a particular dosing instruction can put patients at an increased risk of adverse events.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The future of clinical trials in a post-Covid world - Pharmaceutical  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7" name="Picture 3" descr="C:\Users\dell\Desktop\ss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57200"/>
            <a:ext cx="8534400" cy="440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e future of clinical trials in a post-Covid world - Pharmaceutical  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4516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It is the study of a person’s DNA in order to identify genetic differences or susceptibility to particular diseases or abnormalities.</a:t>
            </a:r>
          </a:p>
          <a:p>
            <a:r>
              <a:rPr lang="en-US" dirty="0" smtClean="0"/>
              <a:t>Several methods can be used for genetic testing: </a:t>
            </a:r>
          </a:p>
          <a:p>
            <a:pPr>
              <a:buFont typeface="Wingdings"/>
              <a:buChar char="Ø"/>
            </a:pPr>
            <a:r>
              <a:rPr lang="en-US" dirty="0" smtClean="0"/>
              <a:t>Molecular genetic tests</a:t>
            </a:r>
          </a:p>
          <a:p>
            <a:pPr>
              <a:buFont typeface="Wingdings"/>
              <a:buChar char="Ø"/>
            </a:pPr>
            <a:r>
              <a:rPr lang="en-US" dirty="0" smtClean="0"/>
              <a:t>Chromosomal genetic tests</a:t>
            </a:r>
          </a:p>
          <a:p>
            <a:pPr>
              <a:buFont typeface="Wingdings"/>
              <a:buChar char="Ø"/>
            </a:pPr>
            <a:r>
              <a:rPr lang="en-US" dirty="0" smtClean="0"/>
              <a:t>Biochemical genetic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C:\Users\dell\Desktop\hhj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6" descr="The future of clinical trials in a post-Covid world - Pharmaceutical  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13" name="Rounded Rectangle 12"/>
          <p:cNvSpPr/>
          <p:nvPr/>
        </p:nvSpPr>
        <p:spPr>
          <a:xfrm>
            <a:off x="6172200" y="2971800"/>
            <a:ext cx="1524000" cy="571500"/>
          </a:xfrm>
          <a:prstGeom prst="roundRect">
            <a:avLst/>
          </a:prstGeom>
          <a:solidFill>
            <a:srgbClr val="6DC5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       Food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68022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the pharmacological properties and the expected use of the drug in general practice, conducting specific studies to investigate potential drug-drug interaction and food-drug interaction might be called for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  Possible effects                                                         Possible effects</a:t>
            </a: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95400" y="2286000"/>
            <a:ext cx="1447800" cy="5143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Drug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1964" y="2346646"/>
            <a:ext cx="709237" cy="453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le 7"/>
          <p:cNvSpPr/>
          <p:nvPr/>
        </p:nvSpPr>
        <p:spPr>
          <a:xfrm>
            <a:off x="1295400" y="3028950"/>
            <a:ext cx="1447800" cy="5143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Drug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capsu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16547" y="3093244"/>
            <a:ext cx="564655" cy="392906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6172200" y="2228850"/>
            <a:ext cx="1447800" cy="5143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Drug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1" name="Picture 10" descr="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1" y="2228850"/>
            <a:ext cx="709237" cy="453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hhj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3028950"/>
            <a:ext cx="533400" cy="470234"/>
          </a:xfrm>
          <a:prstGeom prst="rect">
            <a:avLst/>
          </a:prstGeom>
        </p:spPr>
      </p:pic>
      <p:cxnSp>
        <p:nvCxnSpPr>
          <p:cNvPr id="15" name="Straight Connector 14"/>
          <p:cNvCxnSpPr>
            <a:stCxn id="6" idx="2"/>
            <a:endCxn id="8" idx="0"/>
          </p:cNvCxnSpPr>
          <p:nvPr/>
        </p:nvCxnSpPr>
        <p:spPr>
          <a:xfrm rot="5400000">
            <a:off x="1905000" y="2914452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52400" y="4343400"/>
            <a:ext cx="1295400" cy="628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Decrease action of drugs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600200" y="4343400"/>
            <a:ext cx="1371600" cy="628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Increase action of drugs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124200" y="4343400"/>
            <a:ext cx="1371600" cy="628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Cause Adverse Effects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800600" y="428625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Decrease Action of drugs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248400" y="428625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Increase action of drugs</a:t>
            </a:r>
          </a:p>
          <a:p>
            <a:pPr algn="ctr"/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7696200" y="428625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Cause Adverse Effects</a:t>
            </a:r>
          </a:p>
          <a:p>
            <a:pPr algn="ctr"/>
            <a:endParaRPr lang="en-US" dirty="0"/>
          </a:p>
        </p:txBody>
      </p:sp>
      <p:cxnSp>
        <p:nvCxnSpPr>
          <p:cNvPr id="39" name="Straight Connector 38"/>
          <p:cNvCxnSpPr>
            <a:endCxn id="13" idx="0"/>
          </p:cNvCxnSpPr>
          <p:nvPr/>
        </p:nvCxnSpPr>
        <p:spPr>
          <a:xfrm rot="5400000">
            <a:off x="6820695" y="2856707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9600" y="4114800"/>
            <a:ext cx="3200400" cy="11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495300" y="4228902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018507" y="4228307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3694907" y="4228307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410200" y="4057650"/>
            <a:ext cx="2971800" cy="11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5296693" y="4171157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6819107" y="4171157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8268495" y="4171157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001045" y="3599657"/>
            <a:ext cx="1143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876257" y="3599657"/>
            <a:ext cx="1143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6877845" y="3999707"/>
            <a:ext cx="1143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2075657" y="4056857"/>
            <a:ext cx="1143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491</Words>
  <Application>Microsoft Office PowerPoint</Application>
  <PresentationFormat>On-screen Show (16:9)</PresentationFormat>
  <Paragraphs>79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PowerPoint Presentation</vt:lpstr>
      <vt:lpstr>Contents</vt:lpstr>
      <vt:lpstr>Targeted clinical investigation </vt:lpstr>
      <vt:lpstr>Targeted clinical investigation</vt:lpstr>
      <vt:lpstr>PK and PD studies</vt:lpstr>
      <vt:lpstr>PowerPoint Presentation</vt:lpstr>
      <vt:lpstr>Genetic Testing </vt:lpstr>
      <vt:lpstr>PowerPoint Presentation</vt:lpstr>
      <vt:lpstr>Interaction studies</vt:lpstr>
      <vt:lpstr>Drug- Drug interactions</vt:lpstr>
      <vt:lpstr>Drug-food interactions</vt:lpstr>
      <vt:lpstr>Large simplified trial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Mamta Tiwari</cp:lastModifiedBy>
  <cp:revision>23</cp:revision>
  <dcterms:created xsi:type="dcterms:W3CDTF">2023-04-25T16:27:50Z</dcterms:created>
  <dcterms:modified xsi:type="dcterms:W3CDTF">2023-09-20T07:16:38Z</dcterms:modified>
</cp:coreProperties>
</file>