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3399"/>
    <a:srgbClr val="66FF33"/>
    <a:srgbClr val="F75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DA023-9AF5-45BA-9465-9D1EEA42037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BA9FC-0252-435C-8059-ABF7CB553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BA9FC-0252-435C-8059-ABF7CB5533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26AB-1757-4609-8B03-17DBB504C178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44C26-5589-40D1-9E77-19738D2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ell\Desktop\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Vaccine Pharmacovigilance </a:t>
            </a:r>
            <a:endParaRPr lang="en-US" dirty="0"/>
          </a:p>
        </p:txBody>
      </p:sp>
      <p:pic>
        <p:nvPicPr>
          <p:cNvPr id="1027" name="Picture 3" descr="C:\Users\dell\Desktop\dd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372600" cy="4953000"/>
          </a:xfrm>
        </p:spPr>
        <p:txBody>
          <a:bodyPr>
            <a:noAutofit/>
          </a:bodyPr>
          <a:lstStyle/>
          <a:p>
            <a:r>
              <a:rPr lang="en-US" sz="2400" b="1" dirty="0"/>
              <a:t>Definition- </a:t>
            </a:r>
            <a:r>
              <a:rPr lang="en-US" sz="2400" dirty="0"/>
              <a:t>According to the CIOMS/WHO working group on vaccine pharmacovigilance,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Vaccine </a:t>
            </a:r>
            <a:r>
              <a:rPr lang="en-US" sz="2400" dirty="0"/>
              <a:t>pharmacovigilance is defined as “the science and activities relating to the”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 </a:t>
            </a:r>
            <a:r>
              <a:rPr lang="en-US" sz="2400" dirty="0"/>
              <a:t>Detection, </a:t>
            </a:r>
          </a:p>
          <a:p>
            <a:pPr>
              <a:buNone/>
            </a:pPr>
            <a:r>
              <a:rPr lang="en-US" sz="2400" dirty="0" smtClean="0"/>
              <a:t>     o </a:t>
            </a:r>
            <a:r>
              <a:rPr lang="en-US" sz="2400" dirty="0"/>
              <a:t>Assessment, </a:t>
            </a:r>
          </a:p>
          <a:p>
            <a:pPr>
              <a:buNone/>
            </a:pPr>
            <a:r>
              <a:rPr lang="en-US" sz="2400" dirty="0" smtClean="0"/>
              <a:t>     o </a:t>
            </a:r>
            <a:r>
              <a:rPr lang="en-US" sz="2400" dirty="0"/>
              <a:t>Understanding and </a:t>
            </a:r>
          </a:p>
          <a:p>
            <a:pPr>
              <a:buNone/>
            </a:pPr>
            <a:r>
              <a:rPr lang="en-US" sz="2400" dirty="0" smtClean="0"/>
              <a:t>     o </a:t>
            </a:r>
            <a:r>
              <a:rPr lang="en-US" sz="2400" dirty="0"/>
              <a:t>Communication </a:t>
            </a:r>
          </a:p>
          <a:p>
            <a:pPr>
              <a:buNone/>
            </a:pPr>
            <a:r>
              <a:rPr lang="en-US" sz="2400" dirty="0" smtClean="0"/>
              <a:t>    of </a:t>
            </a:r>
            <a:r>
              <a:rPr lang="en-US" sz="2400" dirty="0"/>
              <a:t>adverse events following immunization and other vaccine </a:t>
            </a:r>
            <a:r>
              <a:rPr lang="en-US" sz="2400" dirty="0" smtClean="0"/>
              <a:t>or   immunization-related </a:t>
            </a:r>
            <a:r>
              <a:rPr lang="en-US" sz="2400" dirty="0"/>
              <a:t>issues, and to the prevention of untoward effect of the vaccine or immunization.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334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Vaccine Pharmacovigilance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Vaccine quality defect-related reaction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94488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800" dirty="0" smtClean="0"/>
              <a:t>An AEFI that is caused or precipitated by a vaccine</a:t>
            </a:r>
          </a:p>
          <a:p>
            <a:pPr>
              <a:buNone/>
            </a:pPr>
            <a:r>
              <a:rPr lang="en-US" sz="2800" dirty="0" smtClean="0"/>
              <a:t>that is due to one or more quality defects of the</a:t>
            </a:r>
          </a:p>
          <a:p>
            <a:pPr>
              <a:buNone/>
            </a:pPr>
            <a:r>
              <a:rPr lang="en-US" sz="2800" dirty="0" smtClean="0"/>
              <a:t>vaccine product inducing its administration device as</a:t>
            </a:r>
          </a:p>
          <a:p>
            <a:pPr>
              <a:buNone/>
            </a:pPr>
            <a:r>
              <a:rPr lang="en-US" sz="2800" dirty="0" smtClean="0"/>
              <a:t>provide by the manufacturer. </a:t>
            </a:r>
          </a:p>
          <a:p>
            <a:pPr>
              <a:buNone/>
            </a:pPr>
            <a:r>
              <a:rPr lang="en-US" sz="2800" dirty="0" smtClean="0"/>
              <a:t>Ex. Failure by the manufacturer to completely</a:t>
            </a:r>
          </a:p>
          <a:p>
            <a:pPr>
              <a:buNone/>
            </a:pPr>
            <a:r>
              <a:rPr lang="en-US" sz="2800" dirty="0" smtClean="0"/>
              <a:t>inactivate a lot of inactivated polio vaccine leads to</a:t>
            </a:r>
          </a:p>
          <a:p>
            <a:pPr>
              <a:buNone/>
            </a:pPr>
            <a:r>
              <a:rPr lang="en-US" sz="2800" dirty="0" smtClean="0"/>
              <a:t>cases of paralytic polio. 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Immunization error-related reaction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An AEFI that is caused by inappropriate vaccine handling, prescribing or administration. </a:t>
            </a:r>
          </a:p>
          <a:p>
            <a:pPr>
              <a:buNone/>
            </a:pPr>
            <a:r>
              <a:rPr lang="en-US" dirty="0" smtClean="0"/>
              <a:t>Ex. Transmission of infection by contaminated </a:t>
            </a:r>
            <a:r>
              <a:rPr lang="en-US" dirty="0" err="1" smtClean="0"/>
              <a:t>multidose</a:t>
            </a:r>
            <a:r>
              <a:rPr lang="en-US" dirty="0" smtClean="0"/>
              <a:t> vial.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Immunization anxiety-related reaction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 AEFI from anxiety about the immunization. 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Vasovagal</a:t>
            </a:r>
            <a:r>
              <a:rPr lang="en-US" dirty="0" smtClean="0"/>
              <a:t> syncope in an adolescent following vaccination.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Coincidental event-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 AEFI that is caused by something other than the vaccine product, immunization error or immunization anxiety. </a:t>
            </a:r>
          </a:p>
          <a:p>
            <a:r>
              <a:rPr lang="en-US" dirty="0" smtClean="0"/>
              <a:t>e.g. A fever after vaccination (temporal association) and malarial parasite isolated from blood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d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AEFI Frequency Terminology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type of vaccine reaction-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3048000"/>
            <a:ext cx="3581400" cy="1600200"/>
          </a:xfrm>
          <a:prstGeom prst="roundRect">
            <a:avLst/>
          </a:prstGeom>
          <a:solidFill>
            <a:srgbClr val="66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Minor</a:t>
            </a:r>
            <a:endParaRPr lang="en-US" sz="5400" dirty="0"/>
          </a:p>
        </p:txBody>
      </p:sp>
      <p:sp>
        <p:nvSpPr>
          <p:cNvPr id="6" name="Rounded Rectangle 5"/>
          <p:cNvSpPr/>
          <p:nvPr/>
        </p:nvSpPr>
        <p:spPr>
          <a:xfrm>
            <a:off x="4800600" y="3048000"/>
            <a:ext cx="3429000" cy="1600200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Severe</a:t>
            </a:r>
            <a:endParaRPr lang="en-US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Minor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54563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Usually occur within a few hours of injection. </a:t>
            </a:r>
          </a:p>
          <a:p>
            <a:r>
              <a:rPr lang="en-US" sz="2400" dirty="0" smtClean="0"/>
              <a:t> Resolve after short period of time and pose little danger. </a:t>
            </a:r>
          </a:p>
          <a:p>
            <a:r>
              <a:rPr lang="en-US" sz="2400" dirty="0" smtClean="0"/>
              <a:t> Local (includes pain, swelling or redness at the site of injection). </a:t>
            </a:r>
          </a:p>
          <a:p>
            <a:r>
              <a:rPr lang="en-US" sz="2400" dirty="0" smtClean="0"/>
              <a:t>Systemic (includes fever, malaise, muscle pain, headache or loss of appetite).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C:\Users\dell\Desktop\p81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239" y="3962400"/>
            <a:ext cx="1833561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Desktop\dd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Severe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Usually do not result in long-term problems. </a:t>
            </a:r>
          </a:p>
          <a:p>
            <a:r>
              <a:rPr lang="en-US" sz="2800" dirty="0" smtClean="0"/>
              <a:t> Can be disabling.</a:t>
            </a:r>
          </a:p>
          <a:p>
            <a:r>
              <a:rPr lang="en-US" sz="2800" dirty="0" smtClean="0"/>
              <a:t>Are rarely lives threatening? </a:t>
            </a:r>
          </a:p>
          <a:p>
            <a:r>
              <a:rPr lang="en-US" sz="2800" dirty="0" smtClean="0"/>
              <a:t>Include seizures and allergic reactions caused by the body’s reaction to a particular component in a vaccine.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1148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Serious AEFI cases (formats and timelines)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Vaccine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5562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Pre-licensing</a:t>
            </a:r>
          </a:p>
          <a:p>
            <a:r>
              <a:rPr lang="en-US" sz="2600" dirty="0" err="1" smtClean="0"/>
              <a:t>Randomised</a:t>
            </a:r>
            <a:r>
              <a:rPr lang="en-US" sz="2600" dirty="0" smtClean="0"/>
              <a:t>, Blinded, Controlled Clinical Trials Vaccine efficacy: </a:t>
            </a:r>
          </a:p>
          <a:p>
            <a:r>
              <a:rPr lang="en-US" sz="2600" dirty="0" smtClean="0"/>
              <a:t>Protective Effect under </a:t>
            </a:r>
            <a:r>
              <a:rPr lang="en-US" sz="2600" dirty="0" err="1" smtClean="0"/>
              <a:t>Idealised</a:t>
            </a:r>
            <a:r>
              <a:rPr lang="en-US" sz="2600" dirty="0" smtClean="0"/>
              <a:t> Conditions RTC: controlled experiments, simple interpretation </a:t>
            </a:r>
          </a:p>
          <a:p>
            <a:r>
              <a:rPr lang="en-US" sz="2600" b="1" dirty="0" smtClean="0"/>
              <a:t>Post-licensing </a:t>
            </a:r>
          </a:p>
          <a:p>
            <a:r>
              <a:rPr lang="en-US" sz="2600" dirty="0" smtClean="0"/>
              <a:t>Observational Studies </a:t>
            </a:r>
          </a:p>
          <a:p>
            <a:r>
              <a:rPr lang="en-US" sz="2600" dirty="0" smtClean="0"/>
              <a:t>Vaccine effectiveness </a:t>
            </a:r>
          </a:p>
          <a:p>
            <a:r>
              <a:rPr lang="en-US" sz="2600" dirty="0" smtClean="0"/>
              <a:t>Protective Effect under Ordinary Conditions of a public health </a:t>
            </a:r>
            <a:r>
              <a:rPr lang="en-US" sz="2600" dirty="0" err="1" smtClean="0"/>
              <a:t>programme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Prone to bias, more complex interpretation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Importance of vaccine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Decreases in disease risk and increased attention on vaccine risks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Public confidence in vaccine safety is critical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Low tolerance for vaccine risks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– Higher </a:t>
            </a:r>
            <a:r>
              <a:rPr lang="en-US" sz="2400" dirty="0"/>
              <a:t>standard of safety is expected </a:t>
            </a:r>
          </a:p>
          <a:p>
            <a:pPr>
              <a:buNone/>
            </a:pPr>
            <a:r>
              <a:rPr lang="en-US" sz="2400" dirty="0" smtClean="0"/>
              <a:t> – </a:t>
            </a:r>
            <a:r>
              <a:rPr lang="en-US" sz="2400" dirty="0"/>
              <a:t>Vaccinees generally healthy </a:t>
            </a:r>
          </a:p>
          <a:p>
            <a:pPr>
              <a:buNone/>
            </a:pPr>
            <a:r>
              <a:rPr lang="en-US" sz="2400" dirty="0" smtClean="0"/>
              <a:t> – </a:t>
            </a:r>
            <a:r>
              <a:rPr lang="en-US" sz="2400" dirty="0"/>
              <a:t>Lower risk tolerance = need to search for rare reaction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Basic Calculation of Vaccine Evaluation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1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9200" y="57912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VE(%) = (ARU-ARV/ARU).100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26670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Precaution-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 condition in a recipient which may increase the chance or severity of an adverse event, or </a:t>
            </a:r>
          </a:p>
          <a:p>
            <a:r>
              <a:rPr lang="en-US" dirty="0" smtClean="0"/>
              <a:t> May compromise the ability of the vaccine to produce immunity.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Steps of vaccine pharmacovigilance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Detect signal suggesting AEFI is related to vaccine.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Develop </a:t>
            </a:r>
            <a:r>
              <a:rPr lang="en-US" sz="2000" dirty="0"/>
              <a:t>hypothesis about causal association between an AEFI and vaccination 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Test </a:t>
            </a:r>
            <a:r>
              <a:rPr lang="en-US" sz="2000" dirty="0"/>
              <a:t>hypothesis through appropriate epidemiological method </a:t>
            </a:r>
          </a:p>
        </p:txBody>
      </p:sp>
      <p:sp>
        <p:nvSpPr>
          <p:cNvPr id="4" name="Down Arrow 3"/>
          <p:cNvSpPr/>
          <p:nvPr/>
        </p:nvSpPr>
        <p:spPr>
          <a:xfrm>
            <a:off x="3200400" y="2133600"/>
            <a:ext cx="457200" cy="609600"/>
          </a:xfrm>
          <a:prstGeom prst="downArrow">
            <a:avLst>
              <a:gd name="adj1" fmla="val 50000"/>
              <a:gd name="adj2" fmla="val 40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200400" y="32004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Vaccine provide by Govt. of India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Govt. of India is providing vaccination to prevent 7-vaccine preventable disease (VPDs) namely,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&gt;Diphtheria</a:t>
            </a:r>
            <a:r>
              <a:rPr lang="en-US" sz="2400" dirty="0"/>
              <a:t>, </a:t>
            </a:r>
          </a:p>
          <a:p>
            <a:pPr>
              <a:buNone/>
            </a:pPr>
            <a:r>
              <a:rPr lang="en-US" sz="2400" dirty="0" smtClean="0"/>
              <a:t>      &gt;</a:t>
            </a:r>
            <a:r>
              <a:rPr lang="en-US" sz="2400" dirty="0" err="1" smtClean="0"/>
              <a:t>Pertussis</a:t>
            </a:r>
            <a:r>
              <a:rPr lang="en-US" sz="2400" dirty="0"/>
              <a:t>, </a:t>
            </a:r>
          </a:p>
          <a:p>
            <a:pPr>
              <a:buNone/>
            </a:pPr>
            <a:r>
              <a:rPr lang="en-US" sz="2400" dirty="0" smtClean="0"/>
              <a:t>      &gt;Tetanus</a:t>
            </a:r>
            <a:r>
              <a:rPr lang="en-US" sz="2400" dirty="0"/>
              <a:t>, </a:t>
            </a:r>
          </a:p>
          <a:p>
            <a:pPr>
              <a:buNone/>
            </a:pPr>
            <a:r>
              <a:rPr lang="en-US" sz="2400" dirty="0" smtClean="0"/>
              <a:t>      &gt;Polio</a:t>
            </a:r>
            <a:r>
              <a:rPr lang="en-US" sz="2400" dirty="0"/>
              <a:t>, </a:t>
            </a:r>
            <a:endParaRPr lang="en-US" sz="2400" dirty="0" smtClean="0"/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&gt;Measles</a:t>
            </a:r>
            <a:r>
              <a:rPr lang="en-US" sz="2400" dirty="0"/>
              <a:t>,</a:t>
            </a:r>
          </a:p>
          <a:p>
            <a:pPr>
              <a:buNone/>
            </a:pPr>
            <a:r>
              <a:rPr lang="en-US" sz="2400" dirty="0" smtClean="0"/>
              <a:t>     &gt;Hepatitis </a:t>
            </a:r>
            <a:r>
              <a:rPr lang="en-US" sz="2400" dirty="0"/>
              <a:t>B, </a:t>
            </a:r>
          </a:p>
          <a:p>
            <a:pPr>
              <a:buNone/>
            </a:pPr>
            <a:r>
              <a:rPr lang="en-US" sz="2400" dirty="0" smtClean="0"/>
              <a:t>     &gt;BCG 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&gt;JE </a:t>
            </a:r>
            <a:r>
              <a:rPr lang="en-US" sz="2400" dirty="0"/>
              <a:t>vaccination, </a:t>
            </a:r>
          </a:p>
          <a:p>
            <a:pPr>
              <a:buNone/>
            </a:pPr>
            <a:r>
              <a:rPr lang="en-US" sz="2400" dirty="0" smtClean="0"/>
              <a:t>     &gt;</a:t>
            </a:r>
            <a:r>
              <a:rPr lang="en-US" sz="2400" dirty="0" err="1" smtClean="0"/>
              <a:t>Hib</a:t>
            </a:r>
            <a:r>
              <a:rPr lang="en-US" sz="2400" dirty="0" smtClean="0"/>
              <a:t> </a:t>
            </a:r>
            <a:r>
              <a:rPr lang="en-US" sz="2400" dirty="0"/>
              <a:t>(given as pentavalent containing Hib+DPT+Hep </a:t>
            </a:r>
            <a:r>
              <a:rPr lang="en-US" sz="2400" dirty="0" smtClean="0"/>
              <a:t>B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0482" name="Picture 2" descr="Polio Immunisation 2022 to begin today in 11 States and UTs | DD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286000"/>
            <a:ext cx="5091839" cy="3204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vaccines......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000" dirty="0" smtClean="0"/>
              <a:t>  1- Pneumococcal </a:t>
            </a:r>
            <a:r>
              <a:rPr lang="en-US" sz="3000" dirty="0"/>
              <a:t>vaccine </a:t>
            </a:r>
          </a:p>
          <a:p>
            <a:pPr>
              <a:buNone/>
            </a:pPr>
            <a:r>
              <a:rPr lang="en-US" sz="3000" dirty="0" smtClean="0"/>
              <a:t>   2-Rotavirus </a:t>
            </a:r>
            <a:r>
              <a:rPr lang="en-US" sz="3000" dirty="0"/>
              <a:t>vaccine </a:t>
            </a:r>
          </a:p>
          <a:p>
            <a:pPr>
              <a:buNone/>
            </a:pPr>
            <a:r>
              <a:rPr lang="en-US" sz="3000" dirty="0" smtClean="0"/>
              <a:t>   3-Hepatitis </a:t>
            </a:r>
            <a:r>
              <a:rPr lang="en-US" sz="3000" dirty="0"/>
              <a:t>A </a:t>
            </a:r>
          </a:p>
          <a:p>
            <a:pPr>
              <a:buNone/>
            </a:pPr>
            <a:r>
              <a:rPr lang="en-US" sz="3000" dirty="0" smtClean="0"/>
              <a:t>   4-MMR </a:t>
            </a:r>
            <a:endParaRPr lang="en-US" sz="3000" dirty="0"/>
          </a:p>
          <a:p>
            <a:pPr>
              <a:buNone/>
            </a:pPr>
            <a:r>
              <a:rPr lang="en-US" sz="3000" dirty="0" smtClean="0"/>
              <a:t>   5-Influenza </a:t>
            </a:r>
            <a:endParaRPr lang="en-US" sz="3000" dirty="0"/>
          </a:p>
          <a:p>
            <a:pPr>
              <a:buNone/>
            </a:pPr>
            <a:r>
              <a:rPr lang="en-US" sz="3000" dirty="0" smtClean="0"/>
              <a:t>   6-Meningococcal </a:t>
            </a:r>
            <a:endParaRPr lang="en-US" sz="3000" dirty="0"/>
          </a:p>
          <a:p>
            <a:pPr>
              <a:buNone/>
            </a:pPr>
            <a:r>
              <a:rPr lang="en-US" sz="3000" dirty="0" smtClean="0"/>
              <a:t>   7- Cholera </a:t>
            </a:r>
            <a:endParaRPr lang="en-US" sz="3000" dirty="0"/>
          </a:p>
          <a:p>
            <a:pPr>
              <a:buNone/>
            </a:pPr>
            <a:r>
              <a:rPr lang="en-US" sz="3000" dirty="0" smtClean="0"/>
              <a:t>   8- JE </a:t>
            </a:r>
            <a:endParaRPr lang="en-US" sz="3000" dirty="0"/>
          </a:p>
          <a:p>
            <a:pPr>
              <a:buNone/>
            </a:pPr>
            <a:r>
              <a:rPr lang="en-US" sz="3000" dirty="0" smtClean="0"/>
              <a:t>   9- </a:t>
            </a:r>
            <a:r>
              <a:rPr lang="en-US" sz="3000" dirty="0"/>
              <a:t>HPV </a:t>
            </a:r>
          </a:p>
          <a:p>
            <a:pPr>
              <a:buNone/>
            </a:pPr>
            <a:r>
              <a:rPr lang="en-US" sz="3000" dirty="0" smtClean="0"/>
              <a:t>   10-Varicella </a:t>
            </a:r>
            <a:endParaRPr lang="en-US" sz="3000" dirty="0"/>
          </a:p>
          <a:p>
            <a:pPr>
              <a:buNone/>
            </a:pPr>
            <a:r>
              <a:rPr lang="en-US" sz="3000" dirty="0" smtClean="0"/>
              <a:t>   11- Typhoid </a:t>
            </a:r>
            <a:endParaRPr lang="en-US" sz="3000" dirty="0"/>
          </a:p>
          <a:p>
            <a:endParaRPr lang="en-US" dirty="0"/>
          </a:p>
        </p:txBody>
      </p:sp>
      <p:pic>
        <p:nvPicPr>
          <p:cNvPr id="19458" name="Picture 2" descr="Pneumococcal Conjugate Vaccine (PCV) | PSM Made Ea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267200" cy="2209800"/>
          </a:xfrm>
          <a:prstGeom prst="rect">
            <a:avLst/>
          </a:prstGeom>
          <a:noFill/>
        </p:spPr>
      </p:pic>
      <p:pic>
        <p:nvPicPr>
          <p:cNvPr id="19462" name="Picture 6" descr="Rotavirus Vaccine Gives No Type 1 Diabetes Preven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7332" y="4114800"/>
            <a:ext cx="4351868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 for vaccine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buNone/>
            </a:pPr>
            <a:r>
              <a:rPr lang="en-US" sz="2600" dirty="0" smtClean="0"/>
              <a:t>  &gt;  Local </a:t>
            </a:r>
            <a:r>
              <a:rPr lang="en-US" sz="2600" dirty="0"/>
              <a:t>health workers </a:t>
            </a:r>
          </a:p>
          <a:p>
            <a:pPr>
              <a:buNone/>
            </a:pPr>
            <a:r>
              <a:rPr lang="en-US" sz="2600" dirty="0" smtClean="0"/>
              <a:t>  &gt;  Health </a:t>
            </a:r>
            <a:r>
              <a:rPr lang="en-US" sz="2600" dirty="0"/>
              <a:t>education campaigns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&gt;  Visiting experts </a:t>
            </a:r>
          </a:p>
          <a:p>
            <a:pPr>
              <a:buNone/>
            </a:pPr>
            <a:r>
              <a:rPr lang="en-US" sz="2600" dirty="0" smtClean="0"/>
              <a:t>  &gt;  Online </a:t>
            </a:r>
            <a:r>
              <a:rPr lang="en-US" sz="2600" dirty="0"/>
              <a:t>resources and communication network </a:t>
            </a:r>
          </a:p>
          <a:p>
            <a:pPr>
              <a:buNone/>
            </a:pPr>
            <a:r>
              <a:rPr lang="en-US" sz="2600" dirty="0" smtClean="0"/>
              <a:t>   &gt; Religious </a:t>
            </a:r>
            <a:r>
              <a:rPr lang="en-US" sz="2600" dirty="0"/>
              <a:t>and/or community leader </a:t>
            </a:r>
          </a:p>
          <a:p>
            <a:pPr>
              <a:buNone/>
            </a:pPr>
            <a:r>
              <a:rPr lang="en-US" sz="2600" dirty="0" smtClean="0"/>
              <a:t>  &gt;  </a:t>
            </a:r>
            <a:r>
              <a:rPr lang="en-US" sz="2600" dirty="0"/>
              <a:t>Parents, guardians and vaccine </a:t>
            </a:r>
          </a:p>
          <a:p>
            <a:pPr>
              <a:buNone/>
            </a:pPr>
            <a:r>
              <a:rPr lang="en-US" sz="2600" dirty="0" smtClean="0"/>
              <a:t>   &gt; Radio </a:t>
            </a:r>
            <a:r>
              <a:rPr lang="en-US" sz="2600" dirty="0"/>
              <a:t>and </a:t>
            </a:r>
            <a:r>
              <a:rPr lang="en-US" sz="2600" dirty="0" err="1"/>
              <a:t>telivision</a:t>
            </a:r>
            <a:r>
              <a:rPr lang="en-US" sz="2600" dirty="0"/>
              <a:t> </a:t>
            </a:r>
          </a:p>
          <a:p>
            <a:pPr>
              <a:buNone/>
            </a:pPr>
            <a:r>
              <a:rPr lang="en-US" sz="2600" dirty="0" smtClean="0"/>
              <a:t>   &gt; </a:t>
            </a:r>
            <a:r>
              <a:rPr lang="en-US" sz="2600" dirty="0"/>
              <a:t>printed material 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&gt; Video or DVD</a:t>
            </a:r>
            <a:r>
              <a:rPr lang="en-US" sz="3300" dirty="0" smtClean="0"/>
              <a:t> </a:t>
            </a:r>
          </a:p>
          <a:p>
            <a:pPr>
              <a:buNone/>
            </a:pPr>
            <a:endParaRPr lang="en-US" sz="3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Which AEFIs should be reported?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>
              <a:buNone/>
            </a:pPr>
            <a:r>
              <a:rPr lang="en-US" sz="3100" dirty="0"/>
              <a:t>• Serious AEFI</a:t>
            </a:r>
          </a:p>
          <a:p>
            <a:pPr>
              <a:buNone/>
            </a:pPr>
            <a:r>
              <a:rPr lang="en-US" sz="3100" dirty="0" smtClean="0"/>
              <a:t>• Signal </a:t>
            </a:r>
            <a:r>
              <a:rPr lang="en-US" sz="3100" dirty="0"/>
              <a:t>and events associated with newly introduced vaccine </a:t>
            </a:r>
          </a:p>
          <a:p>
            <a:pPr>
              <a:buNone/>
            </a:pPr>
            <a:r>
              <a:rPr lang="en-US" sz="3100" dirty="0"/>
              <a:t>• AEFI that may have been caused by an immunization error </a:t>
            </a:r>
          </a:p>
          <a:p>
            <a:pPr>
              <a:buNone/>
            </a:pPr>
            <a:r>
              <a:rPr lang="en-US" sz="3100" dirty="0"/>
              <a:t>• Significant events of unexplained cause occurring within 30 days after a vaccination </a:t>
            </a:r>
          </a:p>
          <a:p>
            <a:pPr>
              <a:buNone/>
            </a:pPr>
            <a:r>
              <a:rPr lang="en-US" sz="3100" dirty="0"/>
              <a:t>• Event causing significant parental or community concern </a:t>
            </a:r>
          </a:p>
          <a:p>
            <a:pPr>
              <a:buNone/>
            </a:pPr>
            <a:r>
              <a:rPr lang="en-US" sz="3100" dirty="0"/>
              <a:t>• Swelling, redness, soreness at the injection site IF it lasts for more than 3 days or swelling extended beyond nearest joint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Adverse event following immunization (AEFI)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Definition-</a:t>
            </a:r>
          </a:p>
          <a:p>
            <a:pPr>
              <a:buNone/>
            </a:pPr>
            <a:r>
              <a:rPr lang="en-US" sz="2800" dirty="0" smtClean="0"/>
              <a:t>    An </a:t>
            </a:r>
            <a:r>
              <a:rPr lang="en-US" sz="2800" dirty="0"/>
              <a:t>AEFI is any untoward medical </a:t>
            </a:r>
            <a:r>
              <a:rPr lang="en-US" sz="2800" dirty="0" smtClean="0"/>
              <a:t>occurrence which follows </a:t>
            </a:r>
            <a:r>
              <a:rPr lang="en-US" sz="2800" dirty="0"/>
              <a:t>immunization and which does not </a:t>
            </a:r>
            <a:r>
              <a:rPr lang="en-US" sz="2800" dirty="0" smtClean="0"/>
              <a:t>necessarily </a:t>
            </a:r>
            <a:r>
              <a:rPr lang="en-US" sz="2800" dirty="0"/>
              <a:t>have a causal relationship with the usage of the vaccine.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The </a:t>
            </a:r>
            <a:r>
              <a:rPr lang="en-US" sz="2800" dirty="0"/>
              <a:t>adverse event may be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any </a:t>
            </a:r>
            <a:r>
              <a:rPr lang="en-US" sz="2800" dirty="0" err="1"/>
              <a:t>unfavourable</a:t>
            </a:r>
            <a:r>
              <a:rPr lang="en-US" sz="2800" dirty="0"/>
              <a:t> or unintended sign, abnormal laboratory finding, symptoms or disease.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dd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Classification 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b="1" dirty="0" smtClean="0"/>
              <a:t>Vaccine product-related reaction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An AEFI that is caused or precipitated by </a:t>
            </a:r>
          </a:p>
          <a:p>
            <a:pPr algn="just">
              <a:buNone/>
            </a:pPr>
            <a:r>
              <a:rPr lang="en-US" dirty="0" smtClean="0"/>
              <a:t>vaccine due to one or more of the inherent</a:t>
            </a:r>
          </a:p>
          <a:p>
            <a:pPr algn="just">
              <a:buNone/>
            </a:pPr>
            <a:r>
              <a:rPr lang="en-US" dirty="0" smtClean="0"/>
              <a:t>properties of the vaccine product. </a:t>
            </a:r>
          </a:p>
          <a:p>
            <a:pPr algn="just">
              <a:buNone/>
            </a:pPr>
            <a:r>
              <a:rPr lang="en-US" dirty="0" smtClean="0"/>
              <a:t>Extensive limb </a:t>
            </a:r>
          </a:p>
          <a:p>
            <a:pPr algn="just">
              <a:buNone/>
            </a:pPr>
            <a:r>
              <a:rPr lang="en-US" dirty="0" smtClean="0"/>
              <a:t>e.g. swelling following DTP vaccination.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805</Words>
  <Application>Microsoft Office PowerPoint</Application>
  <PresentationFormat>On-screen Show (4:3)</PresentationFormat>
  <Paragraphs>135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Vaccine Pharmacovigilance </vt:lpstr>
      <vt:lpstr>Importance of vaccine safety </vt:lpstr>
      <vt:lpstr>Steps of vaccine pharmacovigilance </vt:lpstr>
      <vt:lpstr>Vaccine provide by Govt. of India </vt:lpstr>
      <vt:lpstr>Other vaccines...... </vt:lpstr>
      <vt:lpstr>Source for vaccine safety </vt:lpstr>
      <vt:lpstr>Which AEFIs should be reported? </vt:lpstr>
      <vt:lpstr>Adverse event following immunization (AEFI)</vt:lpstr>
      <vt:lpstr>Classification   </vt:lpstr>
      <vt:lpstr> Vaccine quality defect-related reaction  </vt:lpstr>
      <vt:lpstr> Immunization error-related reaction  </vt:lpstr>
      <vt:lpstr> Immunization anxiety-related reaction  </vt:lpstr>
      <vt:lpstr> Coincidental event-  </vt:lpstr>
      <vt:lpstr>AEFI Frequency Terminology</vt:lpstr>
      <vt:lpstr>Two type of vaccine reaction-</vt:lpstr>
      <vt:lpstr>Minor reaction</vt:lpstr>
      <vt:lpstr>Severe reaction</vt:lpstr>
      <vt:lpstr>Serious AEFI cases (formats and timelines)</vt:lpstr>
      <vt:lpstr>Vaccine Evaluation</vt:lpstr>
      <vt:lpstr>Basic Calculation of Vaccine Evaluation</vt:lpstr>
      <vt:lpstr>Precaution-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Mamta Tiwari</cp:lastModifiedBy>
  <cp:revision>40</cp:revision>
  <dcterms:created xsi:type="dcterms:W3CDTF">2023-03-20T10:53:36Z</dcterms:created>
  <dcterms:modified xsi:type="dcterms:W3CDTF">2023-09-20T06:37:49Z</dcterms:modified>
</cp:coreProperties>
</file>