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68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4845B09-6B81-4BF1-86E8-CE0103B16AEC}" type="datetimeFigureOut">
              <a:rPr lang="en-IN" smtClean="0"/>
              <a:t>08-08-2023</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453C3AE-34A7-479E-B6A6-65C75C01EDF5}" type="slidenum">
              <a:rPr lang="en-IN" smtClean="0"/>
              <a:t>‹#›</a:t>
            </a:fld>
            <a:endParaRPr lang="en-IN"/>
          </a:p>
        </p:txBody>
      </p:sp>
    </p:spTree>
    <p:extLst>
      <p:ext uri="{BB962C8B-B14F-4D97-AF65-F5344CB8AC3E}">
        <p14:creationId xmlns:p14="http://schemas.microsoft.com/office/powerpoint/2010/main" val="3655645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845B09-6B81-4BF1-86E8-CE0103B16AEC}" type="datetimeFigureOut">
              <a:rPr lang="en-IN" smtClean="0"/>
              <a:t>08-08-2023</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53C3AE-34A7-479E-B6A6-65C75C01EDF5}" type="slidenum">
              <a:rPr lang="en-IN" smtClean="0"/>
              <a:t>‹#›</a:t>
            </a:fld>
            <a:endParaRPr lang="en-IN"/>
          </a:p>
        </p:txBody>
      </p:sp>
    </p:spTree>
    <p:extLst>
      <p:ext uri="{BB962C8B-B14F-4D97-AF65-F5344CB8AC3E}">
        <p14:creationId xmlns:p14="http://schemas.microsoft.com/office/powerpoint/2010/main" val="2681682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845B09-6B81-4BF1-86E8-CE0103B16AEC}" type="datetimeFigureOut">
              <a:rPr lang="en-IN" smtClean="0"/>
              <a:t>08-08-2023</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53C3AE-34A7-479E-B6A6-65C75C01EDF5}"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270261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4845B09-6B81-4BF1-86E8-CE0103B16AEC}" type="datetimeFigureOut">
              <a:rPr lang="en-IN" smtClean="0"/>
              <a:t>08-08-2023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53C3AE-34A7-479E-B6A6-65C75C01EDF5}" type="slidenum">
              <a:rPr lang="en-IN" smtClean="0"/>
              <a:t>‹#›</a:t>
            </a:fld>
            <a:endParaRPr lang="en-IN"/>
          </a:p>
        </p:txBody>
      </p:sp>
    </p:spTree>
    <p:extLst>
      <p:ext uri="{BB962C8B-B14F-4D97-AF65-F5344CB8AC3E}">
        <p14:creationId xmlns:p14="http://schemas.microsoft.com/office/powerpoint/2010/main" val="24569653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4845B09-6B81-4BF1-86E8-CE0103B16AEC}" type="datetimeFigureOut">
              <a:rPr lang="en-IN" smtClean="0"/>
              <a:t>08-08-2023</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53C3AE-34A7-479E-B6A6-65C75C01EDF5}"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087266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4845B09-6B81-4BF1-86E8-CE0103B16AEC}" type="datetimeFigureOut">
              <a:rPr lang="en-IN" smtClean="0"/>
              <a:t>08-08-2023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53C3AE-34A7-479E-B6A6-65C75C01EDF5}" type="slidenum">
              <a:rPr lang="en-IN" smtClean="0"/>
              <a:t>‹#›</a:t>
            </a:fld>
            <a:endParaRPr lang="en-IN"/>
          </a:p>
        </p:txBody>
      </p:sp>
    </p:spTree>
    <p:extLst>
      <p:ext uri="{BB962C8B-B14F-4D97-AF65-F5344CB8AC3E}">
        <p14:creationId xmlns:p14="http://schemas.microsoft.com/office/powerpoint/2010/main" val="26007910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845B09-6B81-4BF1-86E8-CE0103B16AEC}" type="datetimeFigureOut">
              <a:rPr lang="en-IN" smtClean="0"/>
              <a:t>08-08-2023</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53C3AE-34A7-479E-B6A6-65C75C01EDF5}" type="slidenum">
              <a:rPr lang="en-IN" smtClean="0"/>
              <a:t>‹#›</a:t>
            </a:fld>
            <a:endParaRPr lang="en-IN"/>
          </a:p>
        </p:txBody>
      </p:sp>
    </p:spTree>
    <p:extLst>
      <p:ext uri="{BB962C8B-B14F-4D97-AF65-F5344CB8AC3E}">
        <p14:creationId xmlns:p14="http://schemas.microsoft.com/office/powerpoint/2010/main" val="17114632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845B09-6B81-4BF1-86E8-CE0103B16AEC}" type="datetimeFigureOut">
              <a:rPr lang="en-IN" smtClean="0"/>
              <a:t>08-08-2023</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53C3AE-34A7-479E-B6A6-65C75C01EDF5}" type="slidenum">
              <a:rPr lang="en-IN" smtClean="0"/>
              <a:t>‹#›</a:t>
            </a:fld>
            <a:endParaRPr lang="en-IN"/>
          </a:p>
        </p:txBody>
      </p:sp>
    </p:spTree>
    <p:extLst>
      <p:ext uri="{BB962C8B-B14F-4D97-AF65-F5344CB8AC3E}">
        <p14:creationId xmlns:p14="http://schemas.microsoft.com/office/powerpoint/2010/main" val="3123673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845B09-6B81-4BF1-86E8-CE0103B16AEC}" type="datetimeFigureOut">
              <a:rPr lang="en-IN" smtClean="0"/>
              <a:t>08-08-2023</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53C3AE-34A7-479E-B6A6-65C75C01EDF5}" type="slidenum">
              <a:rPr lang="en-IN" smtClean="0"/>
              <a:t>‹#›</a:t>
            </a:fld>
            <a:endParaRPr lang="en-IN"/>
          </a:p>
        </p:txBody>
      </p:sp>
    </p:spTree>
    <p:extLst>
      <p:ext uri="{BB962C8B-B14F-4D97-AF65-F5344CB8AC3E}">
        <p14:creationId xmlns:p14="http://schemas.microsoft.com/office/powerpoint/2010/main" val="3164320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845B09-6B81-4BF1-86E8-CE0103B16AEC}" type="datetimeFigureOut">
              <a:rPr lang="en-IN" smtClean="0"/>
              <a:t>08-08-2023</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53C3AE-34A7-479E-B6A6-65C75C01EDF5}" type="slidenum">
              <a:rPr lang="en-IN" smtClean="0"/>
              <a:t>‹#›</a:t>
            </a:fld>
            <a:endParaRPr lang="en-IN"/>
          </a:p>
        </p:txBody>
      </p:sp>
    </p:spTree>
    <p:extLst>
      <p:ext uri="{BB962C8B-B14F-4D97-AF65-F5344CB8AC3E}">
        <p14:creationId xmlns:p14="http://schemas.microsoft.com/office/powerpoint/2010/main" val="4209812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4845B09-6B81-4BF1-86E8-CE0103B16AEC}" type="datetimeFigureOut">
              <a:rPr lang="en-IN" smtClean="0"/>
              <a:t>08-08-2023</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453C3AE-34A7-479E-B6A6-65C75C01EDF5}" type="slidenum">
              <a:rPr lang="en-IN" smtClean="0"/>
              <a:t>‹#›</a:t>
            </a:fld>
            <a:endParaRPr lang="en-IN"/>
          </a:p>
        </p:txBody>
      </p:sp>
    </p:spTree>
    <p:extLst>
      <p:ext uri="{BB962C8B-B14F-4D97-AF65-F5344CB8AC3E}">
        <p14:creationId xmlns:p14="http://schemas.microsoft.com/office/powerpoint/2010/main" val="2920045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845B09-6B81-4BF1-86E8-CE0103B16AEC}" type="datetimeFigureOut">
              <a:rPr lang="en-IN" smtClean="0"/>
              <a:t>08-08-2023</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453C3AE-34A7-479E-B6A6-65C75C01EDF5}" type="slidenum">
              <a:rPr lang="en-IN" smtClean="0"/>
              <a:t>‹#›</a:t>
            </a:fld>
            <a:endParaRPr lang="en-IN"/>
          </a:p>
        </p:txBody>
      </p:sp>
    </p:spTree>
    <p:extLst>
      <p:ext uri="{BB962C8B-B14F-4D97-AF65-F5344CB8AC3E}">
        <p14:creationId xmlns:p14="http://schemas.microsoft.com/office/powerpoint/2010/main" val="1112303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845B09-6B81-4BF1-86E8-CE0103B16AEC}" type="datetimeFigureOut">
              <a:rPr lang="en-IN" smtClean="0"/>
              <a:t>08-08-2023</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453C3AE-34A7-479E-B6A6-65C75C01EDF5}" type="slidenum">
              <a:rPr lang="en-IN" smtClean="0"/>
              <a:t>‹#›</a:t>
            </a:fld>
            <a:endParaRPr lang="en-IN"/>
          </a:p>
        </p:txBody>
      </p:sp>
    </p:spTree>
    <p:extLst>
      <p:ext uri="{BB962C8B-B14F-4D97-AF65-F5344CB8AC3E}">
        <p14:creationId xmlns:p14="http://schemas.microsoft.com/office/powerpoint/2010/main" val="1886546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845B09-6B81-4BF1-86E8-CE0103B16AEC}" type="datetimeFigureOut">
              <a:rPr lang="en-IN" smtClean="0"/>
              <a:t>08-08-2023</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453C3AE-34A7-479E-B6A6-65C75C01EDF5}" type="slidenum">
              <a:rPr lang="en-IN" smtClean="0"/>
              <a:t>‹#›</a:t>
            </a:fld>
            <a:endParaRPr lang="en-IN"/>
          </a:p>
        </p:txBody>
      </p:sp>
    </p:spTree>
    <p:extLst>
      <p:ext uri="{BB962C8B-B14F-4D97-AF65-F5344CB8AC3E}">
        <p14:creationId xmlns:p14="http://schemas.microsoft.com/office/powerpoint/2010/main" val="3822469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45B09-6B81-4BF1-86E8-CE0103B16AEC}" type="datetimeFigureOut">
              <a:rPr lang="en-IN" smtClean="0"/>
              <a:t>08-08-2023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453C3AE-34A7-479E-B6A6-65C75C01EDF5}" type="slidenum">
              <a:rPr lang="en-IN" smtClean="0"/>
              <a:t>‹#›</a:t>
            </a:fld>
            <a:endParaRPr lang="en-IN"/>
          </a:p>
        </p:txBody>
      </p:sp>
    </p:spTree>
    <p:extLst>
      <p:ext uri="{BB962C8B-B14F-4D97-AF65-F5344CB8AC3E}">
        <p14:creationId xmlns:p14="http://schemas.microsoft.com/office/powerpoint/2010/main" val="2807025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45B09-6B81-4BF1-86E8-CE0103B16AEC}" type="datetimeFigureOut">
              <a:rPr lang="en-IN" smtClean="0"/>
              <a:t>08-08-2023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53C3AE-34A7-479E-B6A6-65C75C01EDF5}" type="slidenum">
              <a:rPr lang="en-IN" smtClean="0"/>
              <a:t>‹#›</a:t>
            </a:fld>
            <a:endParaRPr lang="en-IN"/>
          </a:p>
        </p:txBody>
      </p:sp>
    </p:spTree>
    <p:extLst>
      <p:ext uri="{BB962C8B-B14F-4D97-AF65-F5344CB8AC3E}">
        <p14:creationId xmlns:p14="http://schemas.microsoft.com/office/powerpoint/2010/main" val="3514620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4845B09-6B81-4BF1-86E8-CE0103B16AEC}" type="datetimeFigureOut">
              <a:rPr lang="en-IN" smtClean="0"/>
              <a:t>08-08-2023</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453C3AE-34A7-479E-B6A6-65C75C01EDF5}" type="slidenum">
              <a:rPr lang="en-IN" smtClean="0"/>
              <a:t>‹#›</a:t>
            </a:fld>
            <a:endParaRPr lang="en-IN"/>
          </a:p>
        </p:txBody>
      </p:sp>
    </p:spTree>
    <p:extLst>
      <p:ext uri="{BB962C8B-B14F-4D97-AF65-F5344CB8AC3E}">
        <p14:creationId xmlns:p14="http://schemas.microsoft.com/office/powerpoint/2010/main" val="21826850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44894-0593-B50A-D937-ACFA2F9B2746}"/>
              </a:ext>
            </a:extLst>
          </p:cNvPr>
          <p:cNvSpPr>
            <a:spLocks noGrp="1"/>
          </p:cNvSpPr>
          <p:nvPr>
            <p:ph type="ctrTitle"/>
          </p:nvPr>
        </p:nvSpPr>
        <p:spPr>
          <a:xfrm>
            <a:off x="2658787" y="2080621"/>
            <a:ext cx="8915399" cy="2262781"/>
          </a:xfrm>
        </p:spPr>
        <p:txBody>
          <a:bodyPr>
            <a:normAutofit fontScale="90000"/>
          </a:bodyPr>
          <a:lstStyle/>
          <a:p>
            <a:pPr algn="ctr"/>
            <a:r>
              <a:rPr lang="en-US" b="0" i="0" u="sng" dirty="0">
                <a:solidFill>
                  <a:srgbClr val="111111"/>
                </a:solidFill>
                <a:effectLst/>
                <a:latin typeface="roboto" panose="02000000000000000000" pitchFamily="2" charset="0"/>
              </a:rPr>
              <a:t>Preamble</a:t>
            </a:r>
            <a:br>
              <a:rPr lang="en-US" b="0" i="0" u="sng" dirty="0">
                <a:solidFill>
                  <a:srgbClr val="111111"/>
                </a:solidFill>
                <a:effectLst/>
                <a:latin typeface="roboto" panose="02000000000000000000" pitchFamily="2" charset="0"/>
              </a:rPr>
            </a:br>
            <a:r>
              <a:rPr lang="en-US" b="0" i="0" u="sng" dirty="0">
                <a:solidFill>
                  <a:srgbClr val="111111"/>
                </a:solidFill>
                <a:effectLst/>
                <a:latin typeface="roboto" panose="02000000000000000000" pitchFamily="2" charset="0"/>
              </a:rPr>
              <a:t>Part of the Constitution or not</a:t>
            </a:r>
            <a:endParaRPr lang="en-IN" u="sng" dirty="0"/>
          </a:p>
        </p:txBody>
      </p:sp>
      <p:sp>
        <p:nvSpPr>
          <p:cNvPr id="3" name="Subtitle 2">
            <a:extLst>
              <a:ext uri="{FF2B5EF4-FFF2-40B4-BE49-F238E27FC236}">
                <a16:creationId xmlns:a16="http://schemas.microsoft.com/office/drawing/2014/main" id="{0BF042E6-5ABE-6C44-17C1-D321E03FCC57}"/>
              </a:ext>
            </a:extLst>
          </p:cNvPr>
          <p:cNvSpPr>
            <a:spLocks noGrp="1"/>
          </p:cNvSpPr>
          <p:nvPr>
            <p:ph type="subTitle" idx="1"/>
          </p:nvPr>
        </p:nvSpPr>
        <p:spPr>
          <a:xfrm>
            <a:off x="2589213" y="4777379"/>
            <a:ext cx="8915399" cy="2180012"/>
          </a:xfrm>
        </p:spPr>
        <p:txBody>
          <a:bodyPr>
            <a:normAutofit fontScale="92500"/>
          </a:bodyPr>
          <a:lstStyle/>
          <a:p>
            <a:r>
              <a:rPr lang="en-IN" sz="1400" dirty="0"/>
              <a:t>													            </a:t>
            </a:r>
            <a:r>
              <a:rPr lang="en-IN" sz="2400" b="1" dirty="0"/>
              <a:t>By </a:t>
            </a:r>
          </a:p>
          <a:p>
            <a:pPr>
              <a:lnSpc>
                <a:spcPct val="120000"/>
              </a:lnSpc>
              <a:spcBef>
                <a:spcPts val="0"/>
              </a:spcBef>
            </a:pPr>
            <a:r>
              <a:rPr lang="en-IN" sz="2400" b="1" dirty="0"/>
              <a:t>												    Ashok Kumar</a:t>
            </a:r>
          </a:p>
          <a:p>
            <a:pPr>
              <a:lnSpc>
                <a:spcPct val="120000"/>
              </a:lnSpc>
              <a:spcBef>
                <a:spcPts val="0"/>
              </a:spcBef>
            </a:pPr>
            <a:r>
              <a:rPr lang="en-IN" sz="2400" b="1" dirty="0"/>
              <a:t>												Assistant Professor</a:t>
            </a:r>
          </a:p>
          <a:p>
            <a:pPr>
              <a:lnSpc>
                <a:spcPct val="120000"/>
              </a:lnSpc>
              <a:spcBef>
                <a:spcPts val="0"/>
              </a:spcBef>
            </a:pPr>
            <a:r>
              <a:rPr lang="en-IN" sz="2400" b="1" dirty="0"/>
              <a:t>										A. B. V. School of Legal Studies</a:t>
            </a:r>
          </a:p>
          <a:p>
            <a:pPr>
              <a:lnSpc>
                <a:spcPct val="120000"/>
              </a:lnSpc>
              <a:spcBef>
                <a:spcPts val="0"/>
              </a:spcBef>
            </a:pPr>
            <a:r>
              <a:rPr lang="en-IN" sz="2400" b="1" dirty="0"/>
              <a:t>										     C.S.J.M. University, Kanpur</a:t>
            </a:r>
          </a:p>
        </p:txBody>
      </p:sp>
    </p:spTree>
    <p:extLst>
      <p:ext uri="{BB962C8B-B14F-4D97-AF65-F5344CB8AC3E}">
        <p14:creationId xmlns:p14="http://schemas.microsoft.com/office/powerpoint/2010/main" val="2151443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6FBC08-58FC-C9FD-84FF-2457C0D1B2E4}"/>
              </a:ext>
            </a:extLst>
          </p:cNvPr>
          <p:cNvSpPr>
            <a:spLocks noGrp="1"/>
          </p:cNvSpPr>
          <p:nvPr>
            <p:ph idx="1"/>
          </p:nvPr>
        </p:nvSpPr>
        <p:spPr>
          <a:xfrm>
            <a:off x="1638300" y="674204"/>
            <a:ext cx="8915400" cy="5509592"/>
          </a:xfrm>
        </p:spPr>
        <p:txBody>
          <a:bodyPr>
            <a:normAutofit lnSpcReduction="10000"/>
          </a:bodyPr>
          <a:lstStyle/>
          <a:p>
            <a:pPr algn="just"/>
            <a:r>
              <a:rPr lang="en-US" sz="2800" dirty="0">
                <a:latin typeface="Roboto" panose="02000000000000000000" pitchFamily="2" charset="0"/>
                <a:ea typeface="Roboto" panose="02000000000000000000" pitchFamily="2" charset="0"/>
                <a:cs typeface="Roboto" panose="02000000000000000000" pitchFamily="2" charset="0"/>
              </a:rPr>
              <a:t>It sets out the </a:t>
            </a:r>
            <a:r>
              <a:rPr lang="en-US" sz="3600" b="1" dirty="0">
                <a:latin typeface="Roboto" panose="02000000000000000000" pitchFamily="2" charset="0"/>
                <a:ea typeface="Roboto" panose="02000000000000000000" pitchFamily="2" charset="0"/>
                <a:cs typeface="Roboto" panose="02000000000000000000" pitchFamily="2" charset="0"/>
              </a:rPr>
              <a:t>objectives</a:t>
            </a:r>
            <a:r>
              <a:rPr lang="en-US" sz="2800" dirty="0">
                <a:latin typeface="Roboto" panose="02000000000000000000" pitchFamily="2" charset="0"/>
                <a:ea typeface="Roboto" panose="02000000000000000000" pitchFamily="2" charset="0"/>
                <a:cs typeface="Roboto" panose="02000000000000000000" pitchFamily="2" charset="0"/>
              </a:rPr>
              <a:t> which the Constitution and the Government established thereunder are to achieve.</a:t>
            </a:r>
            <a:endParaRPr lang="en-IN" sz="2800" dirty="0">
              <a:latin typeface="Roboto" panose="02000000000000000000" pitchFamily="2" charset="0"/>
              <a:ea typeface="Roboto" panose="02000000000000000000" pitchFamily="2" charset="0"/>
              <a:cs typeface="Roboto" panose="02000000000000000000" pitchFamily="2" charset="0"/>
            </a:endParaRPr>
          </a:p>
          <a:p>
            <a:pPr lvl="3"/>
            <a:r>
              <a:rPr lang="en-IN" sz="2400" b="1" dirty="0">
                <a:latin typeface="Roboto" panose="02000000000000000000" pitchFamily="2" charset="0"/>
                <a:ea typeface="Roboto" panose="02000000000000000000" pitchFamily="2" charset="0"/>
                <a:cs typeface="Roboto" panose="02000000000000000000" pitchFamily="2" charset="0"/>
              </a:rPr>
              <a:t>Justice</a:t>
            </a:r>
          </a:p>
          <a:p>
            <a:pPr lvl="4"/>
            <a:r>
              <a:rPr lang="en-IN" sz="2400" dirty="0">
                <a:latin typeface="Roboto" panose="02000000000000000000" pitchFamily="2" charset="0"/>
                <a:ea typeface="Roboto" panose="02000000000000000000" pitchFamily="2" charset="0"/>
                <a:cs typeface="Roboto" panose="02000000000000000000" pitchFamily="2" charset="0"/>
              </a:rPr>
              <a:t>Social, Economic and Political</a:t>
            </a:r>
          </a:p>
          <a:p>
            <a:pPr lvl="3"/>
            <a:r>
              <a:rPr lang="en-IN" sz="2400" b="1" dirty="0">
                <a:latin typeface="Roboto" panose="02000000000000000000" pitchFamily="2" charset="0"/>
                <a:ea typeface="Roboto" panose="02000000000000000000" pitchFamily="2" charset="0"/>
                <a:cs typeface="Roboto" panose="02000000000000000000" pitchFamily="2" charset="0"/>
              </a:rPr>
              <a:t>Liberty</a:t>
            </a:r>
          </a:p>
          <a:p>
            <a:pPr lvl="4"/>
            <a:r>
              <a:rPr lang="en-IN" sz="2400" dirty="0">
                <a:latin typeface="Roboto" panose="02000000000000000000" pitchFamily="2" charset="0"/>
                <a:ea typeface="Roboto" panose="02000000000000000000" pitchFamily="2" charset="0"/>
                <a:cs typeface="Roboto" panose="02000000000000000000" pitchFamily="2" charset="0"/>
              </a:rPr>
              <a:t>Thoughts, Expression, Belief, Faith and Worship</a:t>
            </a:r>
          </a:p>
          <a:p>
            <a:pPr lvl="3"/>
            <a:r>
              <a:rPr lang="en-IN" sz="2400" b="1" dirty="0">
                <a:latin typeface="Roboto" panose="02000000000000000000" pitchFamily="2" charset="0"/>
                <a:ea typeface="Roboto" panose="02000000000000000000" pitchFamily="2" charset="0"/>
                <a:cs typeface="Roboto" panose="02000000000000000000" pitchFamily="2" charset="0"/>
              </a:rPr>
              <a:t>Equality</a:t>
            </a:r>
          </a:p>
          <a:p>
            <a:pPr lvl="4"/>
            <a:r>
              <a:rPr lang="en-IN" sz="2400" dirty="0">
                <a:latin typeface="Roboto" panose="02000000000000000000" pitchFamily="2" charset="0"/>
                <a:ea typeface="Roboto" panose="02000000000000000000" pitchFamily="2" charset="0"/>
                <a:cs typeface="Roboto" panose="02000000000000000000" pitchFamily="2" charset="0"/>
              </a:rPr>
              <a:t>Status and Opportunity</a:t>
            </a:r>
          </a:p>
          <a:p>
            <a:pPr lvl="3"/>
            <a:r>
              <a:rPr lang="en-IN" sz="2400" b="1" dirty="0">
                <a:latin typeface="Roboto" panose="02000000000000000000" pitchFamily="2" charset="0"/>
                <a:ea typeface="Roboto" panose="02000000000000000000" pitchFamily="2" charset="0"/>
                <a:cs typeface="Roboto" panose="02000000000000000000" pitchFamily="2" charset="0"/>
              </a:rPr>
              <a:t>Fraternity</a:t>
            </a:r>
          </a:p>
          <a:p>
            <a:pPr lvl="4"/>
            <a:r>
              <a:rPr lang="en-IN" sz="2400" dirty="0">
                <a:latin typeface="Roboto" panose="02000000000000000000" pitchFamily="2" charset="0"/>
                <a:ea typeface="Roboto" panose="02000000000000000000" pitchFamily="2" charset="0"/>
                <a:cs typeface="Roboto" panose="02000000000000000000" pitchFamily="2" charset="0"/>
              </a:rPr>
              <a:t>Dignity of the individual </a:t>
            </a:r>
          </a:p>
          <a:p>
            <a:pPr lvl="4"/>
            <a:r>
              <a:rPr lang="en-IN" sz="2400" dirty="0">
                <a:latin typeface="Roboto" panose="02000000000000000000" pitchFamily="2" charset="0"/>
                <a:ea typeface="Roboto" panose="02000000000000000000" pitchFamily="2" charset="0"/>
                <a:cs typeface="Roboto" panose="02000000000000000000" pitchFamily="2" charset="0"/>
              </a:rPr>
              <a:t>Unity and Integrity of the nation</a:t>
            </a:r>
          </a:p>
        </p:txBody>
      </p:sp>
    </p:spTree>
    <p:extLst>
      <p:ext uri="{BB962C8B-B14F-4D97-AF65-F5344CB8AC3E}">
        <p14:creationId xmlns:p14="http://schemas.microsoft.com/office/powerpoint/2010/main" val="1408442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D94D4-0DF2-F358-7567-3C2FB1EA8929}"/>
              </a:ext>
            </a:extLst>
          </p:cNvPr>
          <p:cNvSpPr>
            <a:spLocks noGrp="1"/>
          </p:cNvSpPr>
          <p:nvPr>
            <p:ph type="title"/>
          </p:nvPr>
        </p:nvSpPr>
        <p:spPr>
          <a:xfrm>
            <a:off x="2592925" y="624110"/>
            <a:ext cx="8911687" cy="677916"/>
          </a:xfrm>
        </p:spPr>
        <p:txBody>
          <a:bodyPr>
            <a:normAutofit/>
          </a:bodyPr>
          <a:lstStyle/>
          <a:p>
            <a:pPr algn="ctr"/>
            <a:r>
              <a:rPr lang="en-IN" sz="3200" b="1" u="sng" dirty="0"/>
              <a:t>Beribubari Union and Exchange of Enclaves</a:t>
            </a:r>
          </a:p>
        </p:txBody>
      </p:sp>
      <p:sp>
        <p:nvSpPr>
          <p:cNvPr id="3" name="Content Placeholder 2">
            <a:extLst>
              <a:ext uri="{FF2B5EF4-FFF2-40B4-BE49-F238E27FC236}">
                <a16:creationId xmlns:a16="http://schemas.microsoft.com/office/drawing/2014/main" id="{8EE7C0B5-1DB5-648E-CDAB-972B8DF1F209}"/>
              </a:ext>
            </a:extLst>
          </p:cNvPr>
          <p:cNvSpPr>
            <a:spLocks noGrp="1"/>
          </p:cNvSpPr>
          <p:nvPr>
            <p:ph idx="1"/>
          </p:nvPr>
        </p:nvSpPr>
        <p:spPr>
          <a:xfrm>
            <a:off x="626165" y="1441174"/>
            <a:ext cx="11310731" cy="4470048"/>
          </a:xfrm>
        </p:spPr>
        <p:txBody>
          <a:bodyPr/>
          <a:lstStyle/>
          <a:p>
            <a:pPr algn="just"/>
            <a:r>
              <a:rPr lang="en-US" i="0" dirty="0">
                <a:solidFill>
                  <a:srgbClr val="222222"/>
                </a:solidFill>
                <a:effectLst/>
                <a:latin typeface="Verdana" panose="020B0604030504040204" pitchFamily="34" charset="0"/>
              </a:rPr>
              <a:t>As per the Indian Independence Act, of 1947, the boundaries of India and Pakistan were to be assessed by the ‘award’ of a boundary commission chosen by the Governor-General.</a:t>
            </a:r>
          </a:p>
          <a:p>
            <a:pPr algn="just"/>
            <a:r>
              <a:rPr lang="en-US" i="0" dirty="0">
                <a:solidFill>
                  <a:srgbClr val="222222"/>
                </a:solidFill>
                <a:effectLst/>
                <a:latin typeface="Verdana" panose="020B0604030504040204" pitchFamily="34" charset="0"/>
              </a:rPr>
              <a:t>India and Pakistan did not accept the “award” that the Radcliffe committee determined it to be. Consequently, boundary disputes between the two nations arose. </a:t>
            </a:r>
          </a:p>
          <a:p>
            <a:pPr algn="just"/>
            <a:r>
              <a:rPr lang="en-US" i="0" dirty="0">
                <a:solidFill>
                  <a:srgbClr val="222222"/>
                </a:solidFill>
                <a:effectLst/>
                <a:latin typeface="Verdana" panose="020B0604030504040204" pitchFamily="34" charset="0"/>
              </a:rPr>
              <a:t>To resolve these boundary disputes Indian Prime Minister Shri Jawaharlal Nehru and Prime Minister of Pakistan Mr. </a:t>
            </a:r>
            <a:r>
              <a:rPr lang="en-US" i="0" dirty="0" err="1">
                <a:solidFill>
                  <a:srgbClr val="222222"/>
                </a:solidFill>
                <a:effectLst/>
                <a:latin typeface="Verdana" panose="020B0604030504040204" pitchFamily="34" charset="0"/>
              </a:rPr>
              <a:t>Feroze</a:t>
            </a:r>
            <a:r>
              <a:rPr lang="en-US" i="0" dirty="0">
                <a:solidFill>
                  <a:srgbClr val="222222"/>
                </a:solidFill>
                <a:effectLst/>
                <a:latin typeface="Verdana" panose="020B0604030504040204" pitchFamily="34" charset="0"/>
              </a:rPr>
              <a:t> Khan Noon signed an agreement in 1958.</a:t>
            </a:r>
          </a:p>
          <a:p>
            <a:pPr algn="just"/>
            <a:r>
              <a:rPr lang="en-US" i="0" dirty="0">
                <a:solidFill>
                  <a:srgbClr val="222222"/>
                </a:solidFill>
                <a:effectLst/>
                <a:latin typeface="Verdana" panose="020B0604030504040204" pitchFamily="34" charset="0"/>
              </a:rPr>
              <a:t>Nehru-Noon Agreement, clearly stated that the territory of </a:t>
            </a:r>
            <a:r>
              <a:rPr lang="en-US" i="0" dirty="0" err="1">
                <a:solidFill>
                  <a:srgbClr val="222222"/>
                </a:solidFill>
                <a:effectLst/>
                <a:latin typeface="Verdana" panose="020B0604030504040204" pitchFamily="34" charset="0"/>
              </a:rPr>
              <a:t>Berubari</a:t>
            </a:r>
            <a:r>
              <a:rPr lang="en-US" i="0" dirty="0">
                <a:solidFill>
                  <a:srgbClr val="222222"/>
                </a:solidFill>
                <a:effectLst/>
                <a:latin typeface="Verdana" panose="020B0604030504040204" pitchFamily="34" charset="0"/>
              </a:rPr>
              <a:t> will be equally distributed between India and Pakistan. Therefore, the President took the matter to the Supreme Court under Article 143.</a:t>
            </a:r>
          </a:p>
          <a:p>
            <a:pPr algn="just"/>
            <a:r>
              <a:rPr lang="en-US" b="1" i="0" dirty="0">
                <a:solidFill>
                  <a:srgbClr val="222222"/>
                </a:solidFill>
                <a:effectLst/>
                <a:latin typeface="Verdana" panose="020B0604030504040204" pitchFamily="34" charset="0"/>
              </a:rPr>
              <a:t>Preamble is the key to open the mind of the makers’ but it can not be considered as the part of the Constitution.</a:t>
            </a:r>
          </a:p>
          <a:p>
            <a:pPr algn="just"/>
            <a:endParaRPr lang="en-US" b="1" i="0" dirty="0">
              <a:solidFill>
                <a:srgbClr val="222222"/>
              </a:solidFill>
              <a:effectLst/>
              <a:latin typeface="Verdana" panose="020B0604030504040204" pitchFamily="34" charset="0"/>
            </a:endParaRPr>
          </a:p>
          <a:p>
            <a:pPr algn="just"/>
            <a:endParaRPr lang="en-IN" b="1" dirty="0"/>
          </a:p>
        </p:txBody>
      </p:sp>
    </p:spTree>
    <p:extLst>
      <p:ext uri="{BB962C8B-B14F-4D97-AF65-F5344CB8AC3E}">
        <p14:creationId xmlns:p14="http://schemas.microsoft.com/office/powerpoint/2010/main" val="2677373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BF072-40A7-A91B-0871-4C2D6C851967}"/>
              </a:ext>
            </a:extLst>
          </p:cNvPr>
          <p:cNvSpPr>
            <a:spLocks noGrp="1"/>
          </p:cNvSpPr>
          <p:nvPr>
            <p:ph type="title"/>
          </p:nvPr>
        </p:nvSpPr>
        <p:spPr>
          <a:xfrm>
            <a:off x="1742066" y="612116"/>
            <a:ext cx="8911687" cy="1280890"/>
          </a:xfrm>
        </p:spPr>
        <p:txBody>
          <a:bodyPr/>
          <a:lstStyle/>
          <a:p>
            <a:pPr algn="ctr"/>
            <a:r>
              <a:rPr lang="it-IT" dirty="0"/>
              <a:t> </a:t>
            </a:r>
            <a:r>
              <a:rPr lang="it-IT" sz="3200" b="1" u="sng" dirty="0"/>
              <a:t>Kesavananda Bharati v. State of Kerela</a:t>
            </a:r>
            <a:endParaRPr lang="en-IN" b="1" u="sng" dirty="0"/>
          </a:p>
        </p:txBody>
      </p:sp>
      <p:sp>
        <p:nvSpPr>
          <p:cNvPr id="3" name="Content Placeholder 2">
            <a:extLst>
              <a:ext uri="{FF2B5EF4-FFF2-40B4-BE49-F238E27FC236}">
                <a16:creationId xmlns:a16="http://schemas.microsoft.com/office/drawing/2014/main" id="{0EAEFBF5-A799-0352-3D69-7FBB4B685E82}"/>
              </a:ext>
            </a:extLst>
          </p:cNvPr>
          <p:cNvSpPr>
            <a:spLocks noGrp="1"/>
          </p:cNvSpPr>
          <p:nvPr>
            <p:ph idx="1"/>
          </p:nvPr>
        </p:nvSpPr>
        <p:spPr>
          <a:xfrm>
            <a:off x="858078" y="1509490"/>
            <a:ext cx="10679664" cy="4724400"/>
          </a:xfrm>
        </p:spPr>
        <p:txBody>
          <a:bodyPr>
            <a:normAutofit fontScale="92500" lnSpcReduction="10000"/>
          </a:bodyPr>
          <a:lstStyle/>
          <a:p>
            <a:pPr algn="just"/>
            <a:r>
              <a:rPr lang="en-US" sz="2000" dirty="0">
                <a:solidFill>
                  <a:srgbClr val="000000"/>
                </a:solidFill>
                <a:latin typeface="Roboto" panose="02000000000000000000" pitchFamily="2" charset="0"/>
              </a:rPr>
              <a:t>On December 18, 1976, during India’s Emergency, the Indra Gandhi administration introduced the 42nd amendment to the constitution.</a:t>
            </a:r>
          </a:p>
          <a:p>
            <a:pPr algn="just"/>
            <a:r>
              <a:rPr lang="en-US" sz="2000" dirty="0">
                <a:solidFill>
                  <a:srgbClr val="000000"/>
                </a:solidFill>
                <a:latin typeface="Roboto" panose="02000000000000000000" pitchFamily="2" charset="0"/>
              </a:rPr>
              <a:t>The terms “</a:t>
            </a:r>
            <a:r>
              <a:rPr lang="en-US" sz="2000" b="1" dirty="0">
                <a:solidFill>
                  <a:srgbClr val="000000"/>
                </a:solidFill>
                <a:latin typeface="Roboto" panose="02000000000000000000" pitchFamily="2" charset="0"/>
              </a:rPr>
              <a:t>socialist</a:t>
            </a:r>
            <a:r>
              <a:rPr lang="en-US" sz="2000" dirty="0">
                <a:solidFill>
                  <a:srgbClr val="000000"/>
                </a:solidFill>
                <a:latin typeface="Roboto" panose="02000000000000000000" pitchFamily="2" charset="0"/>
              </a:rPr>
              <a:t>” and “</a:t>
            </a:r>
            <a:r>
              <a:rPr lang="en-US" sz="2000" b="1" dirty="0">
                <a:solidFill>
                  <a:srgbClr val="000000"/>
                </a:solidFill>
                <a:latin typeface="Roboto" panose="02000000000000000000" pitchFamily="2" charset="0"/>
              </a:rPr>
              <a:t>secular</a:t>
            </a:r>
            <a:r>
              <a:rPr lang="en-US" sz="2000" dirty="0">
                <a:solidFill>
                  <a:srgbClr val="000000"/>
                </a:solidFill>
                <a:latin typeface="Roboto" panose="02000000000000000000" pitchFamily="2" charset="0"/>
              </a:rPr>
              <a:t>” were added, and between the phrases “sovereign” and “democratic,”  the phrase “unity of the nation” was replaced with “unity and</a:t>
            </a:r>
            <a:r>
              <a:rPr lang="en-US" sz="2000" b="1" dirty="0">
                <a:solidFill>
                  <a:srgbClr val="000000"/>
                </a:solidFill>
                <a:latin typeface="Roboto" panose="02000000000000000000" pitchFamily="2" charset="0"/>
              </a:rPr>
              <a:t> integrity </a:t>
            </a:r>
            <a:r>
              <a:rPr lang="en-US" sz="2000" dirty="0">
                <a:solidFill>
                  <a:srgbClr val="000000"/>
                </a:solidFill>
                <a:latin typeface="Roboto" panose="02000000000000000000" pitchFamily="2" charset="0"/>
              </a:rPr>
              <a:t>of the nation.”</a:t>
            </a:r>
          </a:p>
          <a:p>
            <a:pPr algn="just"/>
            <a:r>
              <a:rPr lang="en-US" sz="2000" dirty="0">
                <a:solidFill>
                  <a:srgbClr val="000000"/>
                </a:solidFill>
                <a:latin typeface="Roboto" panose="02000000000000000000" pitchFamily="2" charset="0"/>
              </a:rPr>
              <a:t>The judgment is regarded as the second-most significant text after the Indian Constitution. The Supreme Court convened its largest-ever bench of 13 judges to hear the case.</a:t>
            </a:r>
          </a:p>
          <a:p>
            <a:pPr marL="342900" lvl="1" indent="-342900" algn="just"/>
            <a:r>
              <a:rPr lang="en-US" sz="2000" dirty="0">
                <a:solidFill>
                  <a:srgbClr val="000000"/>
                </a:solidFill>
                <a:latin typeface="Roboto" panose="02000000000000000000" pitchFamily="2" charset="0"/>
              </a:rPr>
              <a:t>In the </a:t>
            </a:r>
            <a:r>
              <a:rPr lang="en-US" sz="2000" dirty="0" err="1">
                <a:solidFill>
                  <a:srgbClr val="000000"/>
                </a:solidFill>
                <a:latin typeface="Roboto" panose="02000000000000000000" pitchFamily="2" charset="0"/>
              </a:rPr>
              <a:t>Kesavananda</a:t>
            </a:r>
            <a:r>
              <a:rPr lang="en-US" sz="2000" dirty="0">
                <a:solidFill>
                  <a:srgbClr val="000000"/>
                </a:solidFill>
                <a:latin typeface="Roboto" panose="02000000000000000000" pitchFamily="2" charset="0"/>
              </a:rPr>
              <a:t> Bharati Case, relief was requested from two state land reform legislation (under the 9th Schedule) that placed limitations on the management of the holy property and were directed against the Kerala government.</a:t>
            </a:r>
          </a:p>
          <a:p>
            <a:pPr marL="342900" lvl="1" indent="-342900" algn="just"/>
            <a:r>
              <a:rPr lang="en-US" sz="2000" dirty="0">
                <a:solidFill>
                  <a:srgbClr val="000000"/>
                </a:solidFill>
                <a:latin typeface="Roboto" panose="02000000000000000000" pitchFamily="2" charset="0"/>
              </a:rPr>
              <a:t>According to this interpretation, Parliament could change any part of the Constitution if the changes did not affect the document’s fundamental design or core principles.</a:t>
            </a:r>
          </a:p>
          <a:p>
            <a:pPr marL="342900" lvl="1" indent="-342900" algn="just"/>
            <a:r>
              <a:rPr lang="en-US" sz="2000" dirty="0">
                <a:solidFill>
                  <a:srgbClr val="000000"/>
                </a:solidFill>
                <a:latin typeface="Roboto" panose="02000000000000000000" pitchFamily="2" charset="0"/>
              </a:rPr>
              <a:t>The late </a:t>
            </a:r>
            <a:r>
              <a:rPr lang="en-US" sz="2000" dirty="0" err="1">
                <a:solidFill>
                  <a:srgbClr val="000000"/>
                </a:solidFill>
                <a:latin typeface="Roboto" panose="02000000000000000000" pitchFamily="2" charset="0"/>
              </a:rPr>
              <a:t>Kesavananda</a:t>
            </a:r>
            <a:r>
              <a:rPr lang="en-US" sz="2000" dirty="0">
                <a:solidFill>
                  <a:srgbClr val="000000"/>
                </a:solidFill>
                <a:latin typeface="Roboto" panose="02000000000000000000" pitchFamily="2" charset="0"/>
              </a:rPr>
              <a:t> Bharati referred to it as “God’s decision”: Because the amending power was subject to the fundamental framework, the seer won the war despite losing the battle.</a:t>
            </a:r>
            <a:endParaRPr lang="en-IN" sz="2000" dirty="0">
              <a:solidFill>
                <a:srgbClr val="000000"/>
              </a:solidFill>
              <a:latin typeface="Roboto" panose="02000000000000000000" pitchFamily="2" charset="0"/>
            </a:endParaRPr>
          </a:p>
        </p:txBody>
      </p:sp>
    </p:spTree>
    <p:extLst>
      <p:ext uri="{BB962C8B-B14F-4D97-AF65-F5344CB8AC3E}">
        <p14:creationId xmlns:p14="http://schemas.microsoft.com/office/powerpoint/2010/main" val="1454105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0E117-30AB-E62A-682E-2453D076D832}"/>
              </a:ext>
            </a:extLst>
          </p:cNvPr>
          <p:cNvSpPr>
            <a:spLocks noGrp="1"/>
          </p:cNvSpPr>
          <p:nvPr>
            <p:ph type="title"/>
          </p:nvPr>
        </p:nvSpPr>
        <p:spPr>
          <a:xfrm>
            <a:off x="1952444" y="614171"/>
            <a:ext cx="8911687" cy="1280890"/>
          </a:xfrm>
        </p:spPr>
        <p:txBody>
          <a:bodyPr>
            <a:normAutofit fontScale="90000"/>
          </a:bodyPr>
          <a:lstStyle/>
          <a:p>
            <a:pPr algn="ctr"/>
            <a:r>
              <a:rPr lang="en-IN" b="1" dirty="0" err="1"/>
              <a:t>Kesavananda</a:t>
            </a:r>
            <a:r>
              <a:rPr lang="en-IN" b="1" dirty="0"/>
              <a:t> Bharati Case and Preamble</a:t>
            </a:r>
            <a:br>
              <a:rPr lang="en-IN" b="1" dirty="0"/>
            </a:br>
            <a:endParaRPr lang="en-IN" b="1" dirty="0"/>
          </a:p>
        </p:txBody>
      </p:sp>
      <p:sp>
        <p:nvSpPr>
          <p:cNvPr id="3" name="Content Placeholder 2">
            <a:extLst>
              <a:ext uri="{FF2B5EF4-FFF2-40B4-BE49-F238E27FC236}">
                <a16:creationId xmlns:a16="http://schemas.microsoft.com/office/drawing/2014/main" id="{C53523E3-CF51-82AE-3A89-F3EEB3B317CC}"/>
              </a:ext>
            </a:extLst>
          </p:cNvPr>
          <p:cNvSpPr>
            <a:spLocks noGrp="1"/>
          </p:cNvSpPr>
          <p:nvPr>
            <p:ph idx="1"/>
          </p:nvPr>
        </p:nvSpPr>
        <p:spPr>
          <a:xfrm>
            <a:off x="1311965" y="1520687"/>
            <a:ext cx="10192647" cy="4390535"/>
          </a:xfrm>
        </p:spPr>
        <p:txBody>
          <a:bodyPr>
            <a:normAutofit fontScale="92500"/>
          </a:bodyPr>
          <a:lstStyle/>
          <a:p>
            <a:pPr algn="just"/>
            <a:r>
              <a:rPr lang="en-US" sz="2400" b="0" i="0" dirty="0">
                <a:solidFill>
                  <a:srgbClr val="000000"/>
                </a:solidFill>
                <a:effectLst/>
                <a:latin typeface="Roboto" panose="02000000000000000000" pitchFamily="2" charset="0"/>
              </a:rPr>
              <a:t>The</a:t>
            </a:r>
            <a:r>
              <a:rPr lang="en-US" sz="2400" dirty="0">
                <a:solidFill>
                  <a:srgbClr val="000000"/>
                </a:solidFill>
                <a:latin typeface="Roboto" panose="02000000000000000000" pitchFamily="2" charset="0"/>
              </a:rPr>
              <a:t> Preamble of Indian Constitution </a:t>
            </a:r>
            <a:r>
              <a:rPr lang="en-US" sz="2400" b="0" i="0" dirty="0">
                <a:solidFill>
                  <a:srgbClr val="000000"/>
                </a:solidFill>
                <a:effectLst/>
                <a:latin typeface="Roboto" panose="02000000000000000000" pitchFamily="2" charset="0"/>
              </a:rPr>
              <a:t>is a solemn and dignified epitome of the basic structure of the Constitution. The Indian Constitution was framed in the light of the Preamble, and the Supreme Court of India, in its various judgments, has clarified that being a part of the Constitution, the Preamble can be subjected to Constitutional Amendments exercised under Article 368 of the Constitution. However, the amendment should not alter the basic structure.</a:t>
            </a:r>
          </a:p>
          <a:p>
            <a:pPr algn="just"/>
            <a:r>
              <a:rPr lang="en-US" sz="2400" b="1" i="0" dirty="0">
                <a:solidFill>
                  <a:srgbClr val="000000"/>
                </a:solidFill>
                <a:effectLst/>
                <a:latin typeface="Roboto" panose="02000000000000000000" pitchFamily="2" charset="0"/>
              </a:rPr>
              <a:t>The Preamble is considered the heart and soul of the Constitution.</a:t>
            </a:r>
            <a:r>
              <a:rPr lang="en-US" sz="2400" b="0" i="0" dirty="0">
                <a:solidFill>
                  <a:srgbClr val="000000"/>
                </a:solidFill>
                <a:effectLst/>
                <a:latin typeface="Roboto" panose="02000000000000000000" pitchFamily="2" charset="0"/>
              </a:rPr>
              <a:t> The preamble is neither enforceable nor justifiable in a court of law. Supreme Court, in </a:t>
            </a:r>
            <a:r>
              <a:rPr lang="en-US" sz="2400" b="0" i="0" dirty="0" err="1">
                <a:solidFill>
                  <a:srgbClr val="000000"/>
                </a:solidFill>
                <a:effectLst/>
                <a:latin typeface="Roboto" panose="02000000000000000000" pitchFamily="2" charset="0"/>
              </a:rPr>
              <a:t>Kesavananda</a:t>
            </a:r>
            <a:r>
              <a:rPr lang="en-US" sz="2400" b="0" i="0" dirty="0">
                <a:solidFill>
                  <a:srgbClr val="000000"/>
                </a:solidFill>
                <a:effectLst/>
                <a:latin typeface="Roboto" panose="02000000000000000000" pitchFamily="2" charset="0"/>
              </a:rPr>
              <a:t> Bharati Case 1973, held that the Parliament has the authority to amend any clause of the constitution as long as the amendment does not violate the Basic Structure of the Constitution.</a:t>
            </a:r>
          </a:p>
          <a:p>
            <a:endParaRPr lang="en-IN" dirty="0"/>
          </a:p>
        </p:txBody>
      </p:sp>
    </p:spTree>
    <p:extLst>
      <p:ext uri="{BB962C8B-B14F-4D97-AF65-F5344CB8AC3E}">
        <p14:creationId xmlns:p14="http://schemas.microsoft.com/office/powerpoint/2010/main" val="1659863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AF256-43E7-9694-7CB5-79869A757671}"/>
              </a:ext>
            </a:extLst>
          </p:cNvPr>
          <p:cNvSpPr>
            <a:spLocks noGrp="1"/>
          </p:cNvSpPr>
          <p:nvPr>
            <p:ph type="title"/>
          </p:nvPr>
        </p:nvSpPr>
        <p:spPr>
          <a:xfrm>
            <a:off x="1997170" y="703623"/>
            <a:ext cx="8911687" cy="1280890"/>
          </a:xfrm>
        </p:spPr>
        <p:txBody>
          <a:bodyPr/>
          <a:lstStyle/>
          <a:p>
            <a:pPr algn="ctr"/>
            <a:r>
              <a:rPr lang="en-US" b="1" u="sng" dirty="0"/>
              <a:t>Anwar Ali v. State of West Bengal</a:t>
            </a:r>
            <a:endParaRPr lang="en-IN" b="1" u="sng" dirty="0"/>
          </a:p>
        </p:txBody>
      </p:sp>
      <p:sp>
        <p:nvSpPr>
          <p:cNvPr id="3" name="Content Placeholder 2">
            <a:extLst>
              <a:ext uri="{FF2B5EF4-FFF2-40B4-BE49-F238E27FC236}">
                <a16:creationId xmlns:a16="http://schemas.microsoft.com/office/drawing/2014/main" id="{6E072F4D-CDAA-0F3E-D710-8213B06670FF}"/>
              </a:ext>
            </a:extLst>
          </p:cNvPr>
          <p:cNvSpPr>
            <a:spLocks noGrp="1"/>
          </p:cNvSpPr>
          <p:nvPr>
            <p:ph idx="1"/>
          </p:nvPr>
        </p:nvSpPr>
        <p:spPr>
          <a:xfrm>
            <a:off x="1401417" y="1789044"/>
            <a:ext cx="10103195" cy="4122178"/>
          </a:xfrm>
        </p:spPr>
        <p:txBody>
          <a:bodyPr>
            <a:normAutofit/>
          </a:bodyPr>
          <a:lstStyle/>
          <a:p>
            <a:pPr algn="just"/>
            <a:r>
              <a:rPr lang="en-US" sz="2800" dirty="0">
                <a:solidFill>
                  <a:srgbClr val="000000"/>
                </a:solidFill>
                <a:latin typeface="Roboto" panose="02000000000000000000" pitchFamily="2" charset="0"/>
              </a:rPr>
              <a:t>The Calcutta High Court observed that when the words of an Act are clear in themselves, their meaning cannot be cut down or enlarged or otherwise affected by reference to the Preamble. </a:t>
            </a:r>
          </a:p>
          <a:p>
            <a:pPr algn="just"/>
            <a:r>
              <a:rPr lang="en-US" sz="2800" dirty="0">
                <a:solidFill>
                  <a:srgbClr val="000000"/>
                </a:solidFill>
                <a:latin typeface="Roboto" panose="02000000000000000000" pitchFamily="2" charset="0"/>
              </a:rPr>
              <a:t>When the meaning of any provision is not clear or is doubtful or ambiguous, the Preamble may be referred to for the purpose of interpreting and ascertaining the aim and objective of the legislation if the knowledge of such aim and objective will remove the ambiguity of a provision.</a:t>
            </a:r>
            <a:endParaRPr lang="en-IN" sz="2800" dirty="0">
              <a:solidFill>
                <a:srgbClr val="000000"/>
              </a:solidFill>
              <a:latin typeface="Roboto" panose="02000000000000000000" pitchFamily="2" charset="0"/>
            </a:endParaRPr>
          </a:p>
        </p:txBody>
      </p:sp>
    </p:spTree>
    <p:extLst>
      <p:ext uri="{BB962C8B-B14F-4D97-AF65-F5344CB8AC3E}">
        <p14:creationId xmlns:p14="http://schemas.microsoft.com/office/powerpoint/2010/main" val="1818030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33313-F480-F893-8D50-E141C0335426}"/>
              </a:ext>
            </a:extLst>
          </p:cNvPr>
          <p:cNvSpPr>
            <a:spLocks noGrp="1"/>
          </p:cNvSpPr>
          <p:nvPr>
            <p:ph type="title"/>
          </p:nvPr>
        </p:nvSpPr>
        <p:spPr>
          <a:xfrm>
            <a:off x="2054286" y="624110"/>
            <a:ext cx="8911687" cy="1280890"/>
          </a:xfrm>
        </p:spPr>
        <p:txBody>
          <a:bodyPr/>
          <a:lstStyle/>
          <a:p>
            <a:pPr algn="ctr"/>
            <a:r>
              <a:rPr lang="en-US" b="1" u="sng" dirty="0"/>
              <a:t>Golak Nath v. State of Punjab</a:t>
            </a:r>
            <a:endParaRPr lang="en-IN" b="1" u="sng" dirty="0"/>
          </a:p>
        </p:txBody>
      </p:sp>
      <p:sp>
        <p:nvSpPr>
          <p:cNvPr id="3" name="Content Placeholder 2">
            <a:extLst>
              <a:ext uri="{FF2B5EF4-FFF2-40B4-BE49-F238E27FC236}">
                <a16:creationId xmlns:a16="http://schemas.microsoft.com/office/drawing/2014/main" id="{D3D3FE13-004A-091E-1D99-EB9BAF4AC9BB}"/>
              </a:ext>
            </a:extLst>
          </p:cNvPr>
          <p:cNvSpPr>
            <a:spLocks noGrp="1"/>
          </p:cNvSpPr>
          <p:nvPr>
            <p:ph idx="1"/>
          </p:nvPr>
        </p:nvSpPr>
        <p:spPr>
          <a:xfrm>
            <a:off x="1013791" y="1905000"/>
            <a:ext cx="10992679" cy="3777622"/>
          </a:xfrm>
        </p:spPr>
        <p:txBody>
          <a:bodyPr>
            <a:normAutofit/>
          </a:bodyPr>
          <a:lstStyle/>
          <a:p>
            <a:pPr algn="just"/>
            <a:r>
              <a:rPr lang="en-US" sz="2800" dirty="0">
                <a:latin typeface="Roboto" panose="02000000000000000000" pitchFamily="2" charset="0"/>
                <a:ea typeface="Roboto" panose="02000000000000000000" pitchFamily="2" charset="0"/>
                <a:cs typeface="Roboto" panose="02000000000000000000" pitchFamily="2" charset="0"/>
              </a:rPr>
              <a:t>Supreme Court held that when the terms used in the provision of the Constitution are ambiguous and capable of two meanings, the interpretation may be made in the context of the Preamble.</a:t>
            </a:r>
          </a:p>
          <a:p>
            <a:pPr algn="just"/>
            <a:r>
              <a:rPr lang="en-US" sz="2800" dirty="0">
                <a:latin typeface="Roboto" panose="02000000000000000000" pitchFamily="2" charset="0"/>
                <a:ea typeface="Roboto" panose="02000000000000000000" pitchFamily="2" charset="0"/>
                <a:cs typeface="Roboto" panose="02000000000000000000" pitchFamily="2" charset="0"/>
              </a:rPr>
              <a:t>While interpreting the constitutional provisions, the Preamble cannot restrict or extend the meaning of the enacting part when the language and the scope of the Act are not opened to doubt.</a:t>
            </a:r>
            <a:endParaRPr lang="en-IN" sz="2800" dirty="0">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274519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91C12-73FE-D82A-B635-B3880BCE4442}"/>
              </a:ext>
            </a:extLst>
          </p:cNvPr>
          <p:cNvSpPr>
            <a:spLocks noGrp="1"/>
          </p:cNvSpPr>
          <p:nvPr>
            <p:ph type="title"/>
          </p:nvPr>
        </p:nvSpPr>
        <p:spPr/>
        <p:txBody>
          <a:bodyPr>
            <a:normAutofit/>
          </a:bodyPr>
          <a:lstStyle/>
          <a:p>
            <a:pPr algn="ctr"/>
            <a:r>
              <a:rPr lang="en-US" sz="2800" b="1" u="sng" dirty="0"/>
              <a:t>Significance (or Importance) of the Preamble to the Constitution of India</a:t>
            </a:r>
            <a:endParaRPr lang="en-IN" sz="2800" b="1" u="sng" dirty="0"/>
          </a:p>
        </p:txBody>
      </p:sp>
      <p:sp>
        <p:nvSpPr>
          <p:cNvPr id="3" name="Content Placeholder 2">
            <a:extLst>
              <a:ext uri="{FF2B5EF4-FFF2-40B4-BE49-F238E27FC236}">
                <a16:creationId xmlns:a16="http://schemas.microsoft.com/office/drawing/2014/main" id="{4804B044-1562-5176-7022-5D82DA1E9EEA}"/>
              </a:ext>
            </a:extLst>
          </p:cNvPr>
          <p:cNvSpPr>
            <a:spLocks noGrp="1"/>
          </p:cNvSpPr>
          <p:nvPr>
            <p:ph idx="1"/>
          </p:nvPr>
        </p:nvSpPr>
        <p:spPr>
          <a:xfrm>
            <a:off x="1192696" y="1630018"/>
            <a:ext cx="10311916" cy="5078896"/>
          </a:xfrm>
        </p:spPr>
        <p:txBody>
          <a:bodyPr>
            <a:normAutofit/>
          </a:bodyPr>
          <a:lstStyle/>
          <a:p>
            <a:pPr algn="just"/>
            <a:r>
              <a:rPr lang="en-US" sz="2000" dirty="0">
                <a:latin typeface="Roboto" panose="02000000000000000000" pitchFamily="2" charset="0"/>
                <a:ea typeface="Roboto" panose="02000000000000000000" pitchFamily="2" charset="0"/>
                <a:cs typeface="Roboto" panose="02000000000000000000" pitchFamily="2" charset="0"/>
              </a:rPr>
              <a:t>Preamble to the Constitution is a key to </a:t>
            </a:r>
            <a:r>
              <a:rPr lang="en-US" sz="2000" b="1" dirty="0">
                <a:latin typeface="Roboto" panose="02000000000000000000" pitchFamily="2" charset="0"/>
                <a:ea typeface="Roboto" panose="02000000000000000000" pitchFamily="2" charset="0"/>
                <a:cs typeface="Roboto" panose="02000000000000000000" pitchFamily="2" charset="0"/>
              </a:rPr>
              <a:t>open the mind </a:t>
            </a:r>
            <a:r>
              <a:rPr lang="en-US" sz="2000" dirty="0">
                <a:latin typeface="Roboto" panose="02000000000000000000" pitchFamily="2" charset="0"/>
                <a:ea typeface="Roboto" panose="02000000000000000000" pitchFamily="2" charset="0"/>
                <a:cs typeface="Roboto" panose="02000000000000000000" pitchFamily="2" charset="0"/>
              </a:rPr>
              <a:t>of the makers and shows the general purpose for which they made several provisions in the Constitution. Every written constitution is invariably prefaced with a Preamble which depicts the ideals, objects and purposes of the Constitution. It sets out the main objectives which the legislation is intended to achieve. It is a sort of introduction to the statute and in many a times very helpful to understand the policy and legislative intent.</a:t>
            </a:r>
          </a:p>
          <a:p>
            <a:pPr algn="just"/>
            <a:r>
              <a:rPr lang="en-US" sz="2000" dirty="0">
                <a:latin typeface="Roboto" panose="02000000000000000000" pitchFamily="2" charset="0"/>
                <a:ea typeface="Roboto" panose="02000000000000000000" pitchFamily="2" charset="0"/>
                <a:cs typeface="Roboto" panose="02000000000000000000" pitchFamily="2" charset="0"/>
              </a:rPr>
              <a:t>The Preamble to the Constitution of India is not a mere preface. The Preamble in general contains the </a:t>
            </a:r>
            <a:r>
              <a:rPr lang="en-US" sz="2000" b="1" dirty="0">
                <a:latin typeface="Roboto" panose="02000000000000000000" pitchFamily="2" charset="0"/>
                <a:ea typeface="Roboto" panose="02000000000000000000" pitchFamily="2" charset="0"/>
                <a:cs typeface="Roboto" panose="02000000000000000000" pitchFamily="2" charset="0"/>
              </a:rPr>
              <a:t>ideas and aspirations of the people </a:t>
            </a:r>
            <a:r>
              <a:rPr lang="en-US" sz="2000" dirty="0">
                <a:latin typeface="Roboto" panose="02000000000000000000" pitchFamily="2" charset="0"/>
                <a:ea typeface="Roboto" panose="02000000000000000000" pitchFamily="2" charset="0"/>
                <a:cs typeface="Roboto" panose="02000000000000000000" pitchFamily="2" charset="0"/>
              </a:rPr>
              <a:t>and the mode of </a:t>
            </a:r>
            <a:r>
              <a:rPr lang="en-US" sz="2000" dirty="0" err="1">
                <a:latin typeface="Roboto" panose="02000000000000000000" pitchFamily="2" charset="0"/>
                <a:ea typeface="Roboto" panose="02000000000000000000" pitchFamily="2" charset="0"/>
                <a:cs typeface="Roboto" panose="02000000000000000000" pitchFamily="2" charset="0"/>
              </a:rPr>
              <a:t>realisation</a:t>
            </a:r>
            <a:r>
              <a:rPr lang="en-US" sz="2000" dirty="0">
                <a:latin typeface="Roboto" panose="02000000000000000000" pitchFamily="2" charset="0"/>
                <a:ea typeface="Roboto" panose="02000000000000000000" pitchFamily="2" charset="0"/>
                <a:cs typeface="Roboto" panose="02000000000000000000" pitchFamily="2" charset="0"/>
              </a:rPr>
              <a:t> of the ideas and aspirations is worked out in detail in the Constitution.</a:t>
            </a:r>
          </a:p>
          <a:p>
            <a:pPr algn="just"/>
            <a:r>
              <a:rPr lang="en-US" sz="2000" dirty="0">
                <a:latin typeface="Roboto" panose="02000000000000000000" pitchFamily="2" charset="0"/>
                <a:ea typeface="Roboto" panose="02000000000000000000" pitchFamily="2" charset="0"/>
                <a:cs typeface="Roboto" panose="02000000000000000000" pitchFamily="2" charset="0"/>
              </a:rPr>
              <a:t>Whenever a Constitution contains a Preamble, it expresses the political, religious and socio-economic values which it envisages to promote. </a:t>
            </a:r>
          </a:p>
          <a:p>
            <a:pPr algn="just"/>
            <a:r>
              <a:rPr lang="en-US" sz="2000" dirty="0">
                <a:latin typeface="Roboto" panose="02000000000000000000" pitchFamily="2" charset="0"/>
                <a:ea typeface="Roboto" panose="02000000000000000000" pitchFamily="2" charset="0"/>
                <a:cs typeface="Roboto" panose="02000000000000000000" pitchFamily="2" charset="0"/>
              </a:rPr>
              <a:t>The Preamble is a guide when the statute is vague, otherwise full effect should be given to the express words of the enactment.</a:t>
            </a:r>
          </a:p>
          <a:p>
            <a:pPr marL="2286000" lvl="5" indent="0" algn="just">
              <a:buNone/>
            </a:pPr>
            <a:r>
              <a:rPr lang="en-US" sz="1400" dirty="0">
                <a:latin typeface="Roboto" panose="02000000000000000000" pitchFamily="2" charset="0"/>
                <a:ea typeface="Roboto" panose="02000000000000000000" pitchFamily="2" charset="0"/>
                <a:cs typeface="Roboto" panose="02000000000000000000" pitchFamily="2" charset="0"/>
              </a:rPr>
              <a:t>																															CONTINUED……</a:t>
            </a:r>
          </a:p>
        </p:txBody>
      </p:sp>
    </p:spTree>
    <p:extLst>
      <p:ext uri="{BB962C8B-B14F-4D97-AF65-F5344CB8AC3E}">
        <p14:creationId xmlns:p14="http://schemas.microsoft.com/office/powerpoint/2010/main" val="4127696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F8CEB9-1A87-000F-99B0-A6A58E29E7A8}"/>
              </a:ext>
            </a:extLst>
          </p:cNvPr>
          <p:cNvSpPr>
            <a:spLocks noGrp="1"/>
          </p:cNvSpPr>
          <p:nvPr>
            <p:ph idx="1"/>
          </p:nvPr>
        </p:nvSpPr>
        <p:spPr>
          <a:xfrm>
            <a:off x="1272209" y="1295400"/>
            <a:ext cx="10222464" cy="4267200"/>
          </a:xfrm>
        </p:spPr>
        <p:txBody>
          <a:bodyPr>
            <a:normAutofit fontScale="92500" lnSpcReduction="20000"/>
          </a:bodyPr>
          <a:lstStyle/>
          <a:p>
            <a:pPr algn="just"/>
            <a:r>
              <a:rPr lang="en-US" sz="2400" dirty="0">
                <a:latin typeface="Roboto" panose="02000000000000000000" pitchFamily="2" charset="0"/>
                <a:ea typeface="Roboto" panose="02000000000000000000" pitchFamily="2" charset="0"/>
                <a:cs typeface="Roboto" panose="02000000000000000000" pitchFamily="2" charset="0"/>
              </a:rPr>
              <a:t>Preamble is a part of the Constitution and relates to its basic structure. It can be used in aid of the Constitution, and the Constitution should be read and interpreted in the light of the broad and noble vision expressed in the Preamble. </a:t>
            </a:r>
          </a:p>
          <a:p>
            <a:pPr algn="just"/>
            <a:r>
              <a:rPr lang="en-US" sz="2400" dirty="0">
                <a:latin typeface="Roboto" panose="02000000000000000000" pitchFamily="2" charset="0"/>
                <a:ea typeface="Roboto" panose="02000000000000000000" pitchFamily="2" charset="0"/>
                <a:cs typeface="Roboto" panose="02000000000000000000" pitchFamily="2" charset="0"/>
              </a:rPr>
              <a:t>The constitution-makers gave to the Preamble the place of pride'. It embodies in a solemn form all the ideals and aspirations for which the country had struggled during the British regime.</a:t>
            </a:r>
          </a:p>
          <a:p>
            <a:pPr algn="just"/>
            <a:r>
              <a:rPr lang="en-US" sz="2400" dirty="0">
                <a:latin typeface="Roboto" panose="02000000000000000000" pitchFamily="2" charset="0"/>
                <a:ea typeface="Roboto" panose="02000000000000000000" pitchFamily="2" charset="0"/>
                <a:cs typeface="Roboto" panose="02000000000000000000" pitchFamily="2" charset="0"/>
              </a:rPr>
              <a:t>The Constitution of India has adopted in its Preamble, the principle of the 'rule of law'.</a:t>
            </a:r>
            <a:endParaRPr lang="en-IN" sz="2400" dirty="0">
              <a:latin typeface="Roboto" panose="02000000000000000000" pitchFamily="2" charset="0"/>
              <a:ea typeface="Roboto" panose="02000000000000000000" pitchFamily="2" charset="0"/>
              <a:cs typeface="Roboto" panose="02000000000000000000" pitchFamily="2" charset="0"/>
            </a:endParaRPr>
          </a:p>
          <a:p>
            <a:pPr algn="just"/>
            <a:r>
              <a:rPr lang="en-US" sz="2400" dirty="0">
                <a:latin typeface="Roboto" panose="02000000000000000000" pitchFamily="2" charset="0"/>
                <a:ea typeface="Roboto" panose="02000000000000000000" pitchFamily="2" charset="0"/>
                <a:cs typeface="Roboto" panose="02000000000000000000" pitchFamily="2" charset="0"/>
              </a:rPr>
              <a:t>Preamble states that it is the people of India that are the authors of the Constitution.</a:t>
            </a:r>
          </a:p>
          <a:p>
            <a:pPr algn="just"/>
            <a:r>
              <a:rPr lang="en-US" sz="2400" dirty="0">
                <a:latin typeface="Roboto" panose="02000000000000000000" pitchFamily="2" charset="0"/>
                <a:ea typeface="Roboto" panose="02000000000000000000" pitchFamily="2" charset="0"/>
                <a:cs typeface="Roboto" panose="02000000000000000000" pitchFamily="2" charset="0"/>
              </a:rPr>
              <a:t>The Preamble to the Constitution can be regarded as a key to its objects and intention.</a:t>
            </a:r>
            <a:endParaRPr lang="en-IN" sz="2400" dirty="0">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899522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903A9-882D-F489-548E-9BD9519A8AFF}"/>
              </a:ext>
            </a:extLst>
          </p:cNvPr>
          <p:cNvSpPr>
            <a:spLocks noGrp="1"/>
          </p:cNvSpPr>
          <p:nvPr>
            <p:ph type="title"/>
          </p:nvPr>
        </p:nvSpPr>
        <p:spPr>
          <a:xfrm>
            <a:off x="1443792" y="643989"/>
            <a:ext cx="9660635" cy="1280890"/>
          </a:xfrm>
        </p:spPr>
        <p:txBody>
          <a:bodyPr>
            <a:normAutofit/>
          </a:bodyPr>
          <a:lstStyle/>
          <a:p>
            <a:pPr algn="ctr"/>
            <a:r>
              <a:rPr lang="en-IN" sz="3200" b="1" u="sng" dirty="0"/>
              <a:t>The Purpose of the Preamble of the Constitution of India</a:t>
            </a:r>
          </a:p>
        </p:txBody>
      </p:sp>
      <p:sp>
        <p:nvSpPr>
          <p:cNvPr id="3" name="Content Placeholder 2">
            <a:extLst>
              <a:ext uri="{FF2B5EF4-FFF2-40B4-BE49-F238E27FC236}">
                <a16:creationId xmlns:a16="http://schemas.microsoft.com/office/drawing/2014/main" id="{79FDF1DA-CDFD-5B8C-366C-03A9DA422520}"/>
              </a:ext>
            </a:extLst>
          </p:cNvPr>
          <p:cNvSpPr>
            <a:spLocks noGrp="1"/>
          </p:cNvSpPr>
          <p:nvPr>
            <p:ph idx="1"/>
          </p:nvPr>
        </p:nvSpPr>
        <p:spPr>
          <a:xfrm>
            <a:off x="1043609" y="2133600"/>
            <a:ext cx="10461003" cy="4724400"/>
          </a:xfrm>
        </p:spPr>
        <p:txBody>
          <a:bodyPr>
            <a:normAutofit fontScale="92500" lnSpcReduction="10000"/>
          </a:bodyPr>
          <a:lstStyle/>
          <a:p>
            <a:pPr algn="just"/>
            <a:r>
              <a:rPr lang="en-US" sz="2400" dirty="0">
                <a:latin typeface="Roboto" panose="02000000000000000000" pitchFamily="2" charset="0"/>
                <a:ea typeface="Roboto" panose="02000000000000000000" pitchFamily="2" charset="0"/>
                <a:cs typeface="Roboto" panose="02000000000000000000" pitchFamily="2" charset="0"/>
              </a:rPr>
              <a:t>It indicates </a:t>
            </a:r>
            <a:r>
              <a:rPr lang="en-US" sz="2800" b="1" dirty="0">
                <a:latin typeface="Roboto" panose="02000000000000000000" pitchFamily="2" charset="0"/>
                <a:ea typeface="Roboto" panose="02000000000000000000" pitchFamily="2" charset="0"/>
                <a:cs typeface="Roboto" panose="02000000000000000000" pitchFamily="2" charset="0"/>
              </a:rPr>
              <a:t>the sources </a:t>
            </a:r>
            <a:r>
              <a:rPr lang="en-US" sz="2400" dirty="0">
                <a:latin typeface="Roboto" panose="02000000000000000000" pitchFamily="2" charset="0"/>
                <a:ea typeface="Roboto" panose="02000000000000000000" pitchFamily="2" charset="0"/>
                <a:cs typeface="Roboto" panose="02000000000000000000" pitchFamily="2" charset="0"/>
              </a:rPr>
              <a:t>from which the Constitution comes.</a:t>
            </a:r>
          </a:p>
          <a:p>
            <a:pPr lvl="4" algn="just">
              <a:buFont typeface="Wingdings" panose="05000000000000000000" pitchFamily="2" charset="2"/>
              <a:buChar char="Ø"/>
            </a:pPr>
            <a:r>
              <a:rPr lang="en-US" sz="2000" dirty="0">
                <a:latin typeface="Roboto" panose="02000000000000000000" pitchFamily="2" charset="0"/>
                <a:ea typeface="Roboto" panose="02000000000000000000" pitchFamily="2" charset="0"/>
                <a:cs typeface="Roboto" panose="02000000000000000000" pitchFamily="2" charset="0"/>
              </a:rPr>
              <a:t>We the people</a:t>
            </a:r>
          </a:p>
          <a:p>
            <a:pPr algn="just"/>
            <a:r>
              <a:rPr lang="en-US" sz="2400" dirty="0">
                <a:latin typeface="Roboto" panose="02000000000000000000" pitchFamily="2" charset="0"/>
                <a:ea typeface="Roboto" panose="02000000000000000000" pitchFamily="2" charset="0"/>
                <a:cs typeface="Roboto" panose="02000000000000000000" pitchFamily="2" charset="0"/>
              </a:rPr>
              <a:t>It declares </a:t>
            </a:r>
            <a:r>
              <a:rPr lang="en-US" sz="2800" b="1" dirty="0">
                <a:latin typeface="Roboto" panose="02000000000000000000" pitchFamily="2" charset="0"/>
                <a:ea typeface="Roboto" panose="02000000000000000000" pitchFamily="2" charset="0"/>
                <a:cs typeface="Roboto" panose="02000000000000000000" pitchFamily="2" charset="0"/>
              </a:rPr>
              <a:t>the nature of the state </a:t>
            </a:r>
            <a:r>
              <a:rPr lang="en-US" sz="2400" dirty="0">
                <a:latin typeface="Roboto" panose="02000000000000000000" pitchFamily="2" charset="0"/>
                <a:ea typeface="Roboto" panose="02000000000000000000" pitchFamily="2" charset="0"/>
                <a:cs typeface="Roboto" panose="02000000000000000000" pitchFamily="2" charset="0"/>
              </a:rPr>
              <a:t>which Constitution establishes.</a:t>
            </a:r>
          </a:p>
          <a:p>
            <a:pPr lvl="4" algn="just">
              <a:buFont typeface="Wingdings" panose="05000000000000000000" pitchFamily="2" charset="2"/>
              <a:buChar char="Ø"/>
            </a:pPr>
            <a:r>
              <a:rPr lang="en-US" sz="2000" b="1" dirty="0">
                <a:latin typeface="Roboto" panose="02000000000000000000" pitchFamily="2" charset="0"/>
                <a:ea typeface="Roboto" panose="02000000000000000000" pitchFamily="2" charset="0"/>
                <a:cs typeface="Roboto" panose="02000000000000000000" pitchFamily="2" charset="0"/>
              </a:rPr>
              <a:t>Sovereign</a:t>
            </a:r>
          </a:p>
          <a:p>
            <a:pPr lvl="4" algn="just">
              <a:buFont typeface="Wingdings" panose="05000000000000000000" pitchFamily="2" charset="2"/>
              <a:buChar char="Ø"/>
            </a:pPr>
            <a:r>
              <a:rPr lang="en-US" sz="2000" b="1" dirty="0">
                <a:latin typeface="Roboto" panose="02000000000000000000" pitchFamily="2" charset="0"/>
                <a:ea typeface="Roboto" panose="02000000000000000000" pitchFamily="2" charset="0"/>
                <a:cs typeface="Roboto" panose="02000000000000000000" pitchFamily="2" charset="0"/>
              </a:rPr>
              <a:t>Socialist</a:t>
            </a:r>
          </a:p>
          <a:p>
            <a:pPr lvl="5" algn="just">
              <a:buFont typeface="Wingdings" panose="05000000000000000000" pitchFamily="2" charset="2"/>
              <a:buChar char="Ø"/>
            </a:pPr>
            <a:r>
              <a:rPr lang="en-US" sz="2000" dirty="0">
                <a:latin typeface="Roboto" panose="02000000000000000000" pitchFamily="2" charset="0"/>
                <a:ea typeface="Roboto" panose="02000000000000000000" pitchFamily="2" charset="0"/>
                <a:cs typeface="Roboto" panose="02000000000000000000" pitchFamily="2" charset="0"/>
              </a:rPr>
              <a:t>Excel Wear v. Union- Private owners can not be ignored.</a:t>
            </a:r>
          </a:p>
          <a:p>
            <a:pPr lvl="5" algn="just">
              <a:buFont typeface="Wingdings" panose="05000000000000000000" pitchFamily="2" charset="2"/>
              <a:buChar char="Ø"/>
            </a:pPr>
            <a:r>
              <a:rPr lang="en-US" sz="2000" dirty="0">
                <a:latin typeface="Roboto" panose="02000000000000000000" pitchFamily="2" charset="0"/>
                <a:ea typeface="Roboto" panose="02000000000000000000" pitchFamily="2" charset="0"/>
                <a:cs typeface="Roboto" panose="02000000000000000000" pitchFamily="2" charset="0"/>
              </a:rPr>
              <a:t>D.S. Nakara v </a:t>
            </a:r>
            <a:r>
              <a:rPr lang="en-US" sz="2000" dirty="0" err="1">
                <a:latin typeface="Roboto" panose="02000000000000000000" pitchFamily="2" charset="0"/>
                <a:ea typeface="Roboto" panose="02000000000000000000" pitchFamily="2" charset="0"/>
                <a:cs typeface="Roboto" panose="02000000000000000000" pitchFamily="2" charset="0"/>
              </a:rPr>
              <a:t>UoI</a:t>
            </a:r>
            <a:r>
              <a:rPr lang="en-US" sz="2000" dirty="0">
                <a:latin typeface="Roboto" panose="02000000000000000000" pitchFamily="2" charset="0"/>
                <a:ea typeface="Roboto" panose="02000000000000000000" pitchFamily="2" charset="0"/>
                <a:cs typeface="Roboto" panose="02000000000000000000" pitchFamily="2" charset="0"/>
              </a:rPr>
              <a:t>- mixing of Marxism and </a:t>
            </a:r>
            <a:r>
              <a:rPr lang="en-US" sz="2000" dirty="0" err="1">
                <a:latin typeface="Roboto" panose="02000000000000000000" pitchFamily="2" charset="0"/>
                <a:ea typeface="Roboto" panose="02000000000000000000" pitchFamily="2" charset="0"/>
                <a:cs typeface="Roboto" panose="02000000000000000000" pitchFamily="2" charset="0"/>
              </a:rPr>
              <a:t>Gandhism</a:t>
            </a:r>
            <a:r>
              <a:rPr lang="en-US" sz="2000" dirty="0">
                <a:latin typeface="Roboto" panose="02000000000000000000" pitchFamily="2" charset="0"/>
                <a:ea typeface="Roboto" panose="02000000000000000000" pitchFamily="2" charset="0"/>
                <a:cs typeface="Roboto" panose="02000000000000000000" pitchFamily="2" charset="0"/>
              </a:rPr>
              <a:t>.</a:t>
            </a:r>
          </a:p>
          <a:p>
            <a:pPr lvl="4" algn="just">
              <a:buFont typeface="Wingdings" panose="05000000000000000000" pitchFamily="2" charset="2"/>
              <a:buChar char="Ø"/>
            </a:pPr>
            <a:r>
              <a:rPr lang="en-US" sz="2000" b="1" dirty="0">
                <a:latin typeface="Roboto" panose="02000000000000000000" pitchFamily="2" charset="0"/>
                <a:ea typeface="Roboto" panose="02000000000000000000" pitchFamily="2" charset="0"/>
                <a:cs typeface="Roboto" panose="02000000000000000000" pitchFamily="2" charset="0"/>
              </a:rPr>
              <a:t>Secular</a:t>
            </a:r>
            <a:r>
              <a:rPr lang="en-US" sz="2000" dirty="0">
                <a:latin typeface="Roboto" panose="02000000000000000000" pitchFamily="2" charset="0"/>
                <a:ea typeface="Roboto" panose="02000000000000000000" pitchFamily="2" charset="0"/>
                <a:cs typeface="Roboto" panose="02000000000000000000" pitchFamily="2" charset="0"/>
              </a:rPr>
              <a:t>- 42</a:t>
            </a:r>
            <a:r>
              <a:rPr lang="en-US" sz="2000" baseline="30000" dirty="0">
                <a:latin typeface="Roboto" panose="02000000000000000000" pitchFamily="2" charset="0"/>
                <a:ea typeface="Roboto" panose="02000000000000000000" pitchFamily="2" charset="0"/>
                <a:cs typeface="Roboto" panose="02000000000000000000" pitchFamily="2" charset="0"/>
              </a:rPr>
              <a:t>nd</a:t>
            </a:r>
            <a:r>
              <a:rPr lang="en-US" sz="2000" dirty="0">
                <a:latin typeface="Roboto" panose="02000000000000000000" pitchFamily="2" charset="0"/>
                <a:ea typeface="Roboto" panose="02000000000000000000" pitchFamily="2" charset="0"/>
                <a:cs typeface="Roboto" panose="02000000000000000000" pitchFamily="2" charset="0"/>
              </a:rPr>
              <a:t> Amendment, 1976, equal respect for all religions.</a:t>
            </a:r>
          </a:p>
          <a:p>
            <a:pPr lvl="5" algn="just">
              <a:buFont typeface="Wingdings" panose="05000000000000000000" pitchFamily="2" charset="2"/>
              <a:buChar char="Ø"/>
            </a:pPr>
            <a:r>
              <a:rPr lang="en-US" sz="2000" dirty="0">
                <a:latin typeface="Roboto" panose="02000000000000000000" pitchFamily="2" charset="0"/>
                <a:ea typeface="Roboto" panose="02000000000000000000" pitchFamily="2" charset="0"/>
                <a:cs typeface="Roboto" panose="02000000000000000000" pitchFamily="2" charset="0"/>
              </a:rPr>
              <a:t>M.P. </a:t>
            </a:r>
            <a:r>
              <a:rPr lang="en-US" sz="2000" dirty="0" err="1">
                <a:latin typeface="Roboto" panose="02000000000000000000" pitchFamily="2" charset="0"/>
                <a:ea typeface="Roboto" panose="02000000000000000000" pitchFamily="2" charset="0"/>
                <a:cs typeface="Roboto" panose="02000000000000000000" pitchFamily="2" charset="0"/>
              </a:rPr>
              <a:t>Gopalkrishanan</a:t>
            </a:r>
            <a:r>
              <a:rPr lang="en-US" sz="2000" dirty="0">
                <a:latin typeface="Roboto" panose="02000000000000000000" pitchFamily="2" charset="0"/>
                <a:ea typeface="Roboto" panose="02000000000000000000" pitchFamily="2" charset="0"/>
                <a:cs typeface="Roboto" panose="02000000000000000000" pitchFamily="2" charset="0"/>
              </a:rPr>
              <a:t> Nair and </a:t>
            </a:r>
            <a:r>
              <a:rPr lang="en-US" sz="2000" dirty="0" err="1">
                <a:latin typeface="Roboto" panose="02000000000000000000" pitchFamily="2" charset="0"/>
                <a:ea typeface="Roboto" panose="02000000000000000000" pitchFamily="2" charset="0"/>
                <a:cs typeface="Roboto" panose="02000000000000000000" pitchFamily="2" charset="0"/>
              </a:rPr>
              <a:t>anor</a:t>
            </a:r>
            <a:r>
              <a:rPr lang="en-US" sz="2000" dirty="0">
                <a:latin typeface="Roboto" panose="02000000000000000000" pitchFamily="2" charset="0"/>
                <a:ea typeface="Roboto" panose="02000000000000000000" pitchFamily="2" charset="0"/>
                <a:cs typeface="Roboto" panose="02000000000000000000" pitchFamily="2" charset="0"/>
              </a:rPr>
              <a:t>. v. State of Kerala- secularism doesn’t mean atheist society.</a:t>
            </a:r>
          </a:p>
          <a:p>
            <a:pPr lvl="4" algn="just">
              <a:buFont typeface="Wingdings" panose="05000000000000000000" pitchFamily="2" charset="2"/>
              <a:buChar char="Ø"/>
            </a:pPr>
            <a:r>
              <a:rPr lang="en-US" sz="2000" b="1" dirty="0">
                <a:latin typeface="Roboto" panose="02000000000000000000" pitchFamily="2" charset="0"/>
                <a:ea typeface="Roboto" panose="02000000000000000000" pitchFamily="2" charset="0"/>
                <a:cs typeface="Roboto" panose="02000000000000000000" pitchFamily="2" charset="0"/>
              </a:rPr>
              <a:t>Democratic</a:t>
            </a:r>
          </a:p>
          <a:p>
            <a:pPr lvl="4" algn="just">
              <a:buFont typeface="Wingdings" panose="05000000000000000000" pitchFamily="2" charset="2"/>
              <a:buChar char="Ø"/>
            </a:pPr>
            <a:r>
              <a:rPr lang="en-US" sz="2000" b="1" dirty="0">
                <a:latin typeface="Roboto" panose="02000000000000000000" pitchFamily="2" charset="0"/>
                <a:ea typeface="Roboto" panose="02000000000000000000" pitchFamily="2" charset="0"/>
                <a:cs typeface="Roboto" panose="02000000000000000000" pitchFamily="2" charset="0"/>
              </a:rPr>
              <a:t>Republic</a:t>
            </a:r>
          </a:p>
        </p:txBody>
      </p:sp>
    </p:spTree>
    <p:extLst>
      <p:ext uri="{BB962C8B-B14F-4D97-AF65-F5344CB8AC3E}">
        <p14:creationId xmlns:p14="http://schemas.microsoft.com/office/powerpoint/2010/main" val="366323070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147</TotalTime>
  <Words>1264</Words>
  <Application>Microsoft Office PowerPoint</Application>
  <PresentationFormat>Widescreen</PresentationFormat>
  <Paragraphs>61</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Century Gothic</vt:lpstr>
      <vt:lpstr>roboto</vt:lpstr>
      <vt:lpstr>roboto</vt:lpstr>
      <vt:lpstr>Verdana</vt:lpstr>
      <vt:lpstr>Wingdings</vt:lpstr>
      <vt:lpstr>Wingdings 3</vt:lpstr>
      <vt:lpstr>Wisp</vt:lpstr>
      <vt:lpstr>Preamble Part of the Constitution or not</vt:lpstr>
      <vt:lpstr>Beribubari Union and Exchange of Enclaves</vt:lpstr>
      <vt:lpstr> Kesavananda Bharati v. State of Kerela</vt:lpstr>
      <vt:lpstr>Kesavananda Bharati Case and Preamble </vt:lpstr>
      <vt:lpstr>Anwar Ali v. State of West Bengal</vt:lpstr>
      <vt:lpstr>Golak Nath v. State of Punjab</vt:lpstr>
      <vt:lpstr>Significance (or Importance) of the Preamble to the Constitution of India</vt:lpstr>
      <vt:lpstr>PowerPoint Presentation</vt:lpstr>
      <vt:lpstr>The Purpose of the Preamble of the Constitution of India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Preamble Part of the Constitution or not</dc:title>
  <dc:creator>ashok kumar</dc:creator>
  <cp:lastModifiedBy>ashok kumar</cp:lastModifiedBy>
  <cp:revision>21</cp:revision>
  <dcterms:created xsi:type="dcterms:W3CDTF">2023-08-07T05:31:26Z</dcterms:created>
  <dcterms:modified xsi:type="dcterms:W3CDTF">2023-08-08T07:22:48Z</dcterms:modified>
</cp:coreProperties>
</file>