
<file path=[Content_Types].xml><?xml version="1.0" encoding="utf-8"?>
<Types xmlns="http://schemas.openxmlformats.org/package/2006/content-types">
  <Default Extension="jfif" ContentType="image/png"/>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sldIdLst>
    <p:sldId id="256" r:id="rId2"/>
    <p:sldId id="284" r:id="rId3"/>
    <p:sldId id="285" r:id="rId4"/>
    <p:sldId id="308" r:id="rId5"/>
    <p:sldId id="286" r:id="rId6"/>
    <p:sldId id="309" r:id="rId7"/>
    <p:sldId id="287" r:id="rId8"/>
    <p:sldId id="257" r:id="rId9"/>
    <p:sldId id="258" r:id="rId10"/>
    <p:sldId id="259" r:id="rId11"/>
    <p:sldId id="260" r:id="rId12"/>
    <p:sldId id="267" r:id="rId13"/>
    <p:sldId id="265" r:id="rId14"/>
    <p:sldId id="266" r:id="rId15"/>
    <p:sldId id="271" r:id="rId16"/>
    <p:sldId id="288" r:id="rId17"/>
    <p:sldId id="291" r:id="rId18"/>
    <p:sldId id="292" r:id="rId19"/>
    <p:sldId id="290" r:id="rId20"/>
    <p:sldId id="294" r:id="rId21"/>
    <p:sldId id="295" r:id="rId22"/>
    <p:sldId id="296" r:id="rId23"/>
    <p:sldId id="299" r:id="rId24"/>
    <p:sldId id="297" r:id="rId25"/>
    <p:sldId id="300" r:id="rId26"/>
    <p:sldId id="301" r:id="rId27"/>
    <p:sldId id="303" r:id="rId28"/>
    <p:sldId id="304" r:id="rId29"/>
    <p:sldId id="306" r:id="rId30"/>
    <p:sldId id="307"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91" d="100"/>
          <a:sy n="91" d="100"/>
        </p:scale>
        <p:origin x="139"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CCDDA49-ECB8-4EA7-A4E5-B3A439F1EAFE}" type="datetimeFigureOut">
              <a:rPr lang="en-IN" smtClean="0"/>
              <a:t>21-03-23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18DFFB4-5453-4E15-B6CC-1C773E46DE41}" type="slidenum">
              <a:rPr lang="en-IN" smtClean="0"/>
              <a:t>‹#›</a:t>
            </a:fld>
            <a:endParaRPr lang="en-IN"/>
          </a:p>
        </p:txBody>
      </p:sp>
    </p:spTree>
    <p:extLst>
      <p:ext uri="{BB962C8B-B14F-4D97-AF65-F5344CB8AC3E}">
        <p14:creationId xmlns:p14="http://schemas.microsoft.com/office/powerpoint/2010/main" val="3207853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CDDA49-ECB8-4EA7-A4E5-B3A439F1EAFE}" type="datetimeFigureOut">
              <a:rPr lang="en-IN" smtClean="0"/>
              <a:t>21-03-23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18DFFB4-5453-4E15-B6CC-1C773E46DE41}" type="slidenum">
              <a:rPr lang="en-IN" smtClean="0"/>
              <a:t>‹#›</a:t>
            </a:fld>
            <a:endParaRPr lang="en-IN"/>
          </a:p>
        </p:txBody>
      </p:sp>
    </p:spTree>
    <p:extLst>
      <p:ext uri="{BB962C8B-B14F-4D97-AF65-F5344CB8AC3E}">
        <p14:creationId xmlns:p14="http://schemas.microsoft.com/office/powerpoint/2010/main" val="2866906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CDDA49-ECB8-4EA7-A4E5-B3A439F1EAFE}" type="datetimeFigureOut">
              <a:rPr lang="en-IN" smtClean="0"/>
              <a:t>21-03-23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18DFFB4-5453-4E15-B6CC-1C773E46DE41}" type="slidenum">
              <a:rPr lang="en-IN" smtClean="0"/>
              <a:t>‹#›</a:t>
            </a:fld>
            <a:endParaRPr lang="en-IN"/>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414542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CDDA49-ECB8-4EA7-A4E5-B3A439F1EAFE}" type="datetimeFigureOut">
              <a:rPr lang="en-IN" smtClean="0"/>
              <a:t>21-03-23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18DFFB4-5453-4E15-B6CC-1C773E46DE41}" type="slidenum">
              <a:rPr lang="en-IN" smtClean="0"/>
              <a:t>‹#›</a:t>
            </a:fld>
            <a:endParaRPr lang="en-IN"/>
          </a:p>
        </p:txBody>
      </p:sp>
    </p:spTree>
    <p:extLst>
      <p:ext uri="{BB962C8B-B14F-4D97-AF65-F5344CB8AC3E}">
        <p14:creationId xmlns:p14="http://schemas.microsoft.com/office/powerpoint/2010/main" val="743266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CDDA49-ECB8-4EA7-A4E5-B3A439F1EAFE}" type="datetimeFigureOut">
              <a:rPr lang="en-IN" smtClean="0"/>
              <a:t>21-03-23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18DFFB4-5453-4E15-B6CC-1C773E46DE41}" type="slidenum">
              <a:rPr lang="en-IN" smtClean="0"/>
              <a:t>‹#›</a:t>
            </a:fld>
            <a:endParaRPr lang="en-IN"/>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879486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CDDA49-ECB8-4EA7-A4E5-B3A439F1EAFE}" type="datetimeFigureOut">
              <a:rPr lang="en-IN" smtClean="0"/>
              <a:t>21-03-23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18DFFB4-5453-4E15-B6CC-1C773E46DE41}" type="slidenum">
              <a:rPr lang="en-IN" smtClean="0"/>
              <a:t>‹#›</a:t>
            </a:fld>
            <a:endParaRPr lang="en-IN"/>
          </a:p>
        </p:txBody>
      </p:sp>
    </p:spTree>
    <p:extLst>
      <p:ext uri="{BB962C8B-B14F-4D97-AF65-F5344CB8AC3E}">
        <p14:creationId xmlns:p14="http://schemas.microsoft.com/office/powerpoint/2010/main" val="32114186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CDDA49-ECB8-4EA7-A4E5-B3A439F1EAFE}" type="datetimeFigureOut">
              <a:rPr lang="en-IN" smtClean="0"/>
              <a:t>21-03-23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18DFFB4-5453-4E15-B6CC-1C773E46DE41}" type="slidenum">
              <a:rPr lang="en-IN" smtClean="0"/>
              <a:t>‹#›</a:t>
            </a:fld>
            <a:endParaRPr lang="en-IN"/>
          </a:p>
        </p:txBody>
      </p:sp>
    </p:spTree>
    <p:extLst>
      <p:ext uri="{BB962C8B-B14F-4D97-AF65-F5344CB8AC3E}">
        <p14:creationId xmlns:p14="http://schemas.microsoft.com/office/powerpoint/2010/main" val="2712240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CDDA49-ECB8-4EA7-A4E5-B3A439F1EAFE}" type="datetimeFigureOut">
              <a:rPr lang="en-IN" smtClean="0"/>
              <a:t>21-03-23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18DFFB4-5453-4E15-B6CC-1C773E46DE41}" type="slidenum">
              <a:rPr lang="en-IN" smtClean="0"/>
              <a:t>‹#›</a:t>
            </a:fld>
            <a:endParaRPr lang="en-IN"/>
          </a:p>
        </p:txBody>
      </p:sp>
    </p:spTree>
    <p:extLst>
      <p:ext uri="{BB962C8B-B14F-4D97-AF65-F5344CB8AC3E}">
        <p14:creationId xmlns:p14="http://schemas.microsoft.com/office/powerpoint/2010/main" val="144767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CDDA49-ECB8-4EA7-A4E5-B3A439F1EAFE}" type="datetimeFigureOut">
              <a:rPr lang="en-IN" smtClean="0"/>
              <a:t>21-03-23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18DFFB4-5453-4E15-B6CC-1C773E46DE41}" type="slidenum">
              <a:rPr lang="en-IN" smtClean="0"/>
              <a:t>‹#›</a:t>
            </a:fld>
            <a:endParaRPr lang="en-IN"/>
          </a:p>
        </p:txBody>
      </p:sp>
    </p:spTree>
    <p:extLst>
      <p:ext uri="{BB962C8B-B14F-4D97-AF65-F5344CB8AC3E}">
        <p14:creationId xmlns:p14="http://schemas.microsoft.com/office/powerpoint/2010/main" val="2153170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CDDA49-ECB8-4EA7-A4E5-B3A439F1EAFE}" type="datetimeFigureOut">
              <a:rPr lang="en-IN" smtClean="0"/>
              <a:t>21-03-23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18DFFB4-5453-4E15-B6CC-1C773E46DE41}" type="slidenum">
              <a:rPr lang="en-IN" smtClean="0"/>
              <a:t>‹#›</a:t>
            </a:fld>
            <a:endParaRPr lang="en-IN"/>
          </a:p>
        </p:txBody>
      </p:sp>
    </p:spTree>
    <p:extLst>
      <p:ext uri="{BB962C8B-B14F-4D97-AF65-F5344CB8AC3E}">
        <p14:creationId xmlns:p14="http://schemas.microsoft.com/office/powerpoint/2010/main" val="2053100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CCDDA49-ECB8-4EA7-A4E5-B3A439F1EAFE}" type="datetimeFigureOut">
              <a:rPr lang="en-IN" smtClean="0"/>
              <a:t>21-03-23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18DFFB4-5453-4E15-B6CC-1C773E46DE41}" type="slidenum">
              <a:rPr lang="en-IN" smtClean="0"/>
              <a:t>‹#›</a:t>
            </a:fld>
            <a:endParaRPr lang="en-IN"/>
          </a:p>
        </p:txBody>
      </p:sp>
    </p:spTree>
    <p:extLst>
      <p:ext uri="{BB962C8B-B14F-4D97-AF65-F5344CB8AC3E}">
        <p14:creationId xmlns:p14="http://schemas.microsoft.com/office/powerpoint/2010/main" val="410936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CCDDA49-ECB8-4EA7-A4E5-B3A439F1EAFE}" type="datetimeFigureOut">
              <a:rPr lang="en-IN" smtClean="0"/>
              <a:t>21-03-23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A18DFFB4-5453-4E15-B6CC-1C773E46DE41}" type="slidenum">
              <a:rPr lang="en-IN" smtClean="0"/>
              <a:t>‹#›</a:t>
            </a:fld>
            <a:endParaRPr lang="en-IN"/>
          </a:p>
        </p:txBody>
      </p:sp>
    </p:spTree>
    <p:extLst>
      <p:ext uri="{BB962C8B-B14F-4D97-AF65-F5344CB8AC3E}">
        <p14:creationId xmlns:p14="http://schemas.microsoft.com/office/powerpoint/2010/main" val="3108081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CCDDA49-ECB8-4EA7-A4E5-B3A439F1EAFE}" type="datetimeFigureOut">
              <a:rPr lang="en-IN" smtClean="0"/>
              <a:t>21-03-23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A18DFFB4-5453-4E15-B6CC-1C773E46DE41}" type="slidenum">
              <a:rPr lang="en-IN" smtClean="0"/>
              <a:t>‹#›</a:t>
            </a:fld>
            <a:endParaRPr lang="en-IN"/>
          </a:p>
        </p:txBody>
      </p:sp>
    </p:spTree>
    <p:extLst>
      <p:ext uri="{BB962C8B-B14F-4D97-AF65-F5344CB8AC3E}">
        <p14:creationId xmlns:p14="http://schemas.microsoft.com/office/powerpoint/2010/main" val="549235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CDDA49-ECB8-4EA7-A4E5-B3A439F1EAFE}" type="datetimeFigureOut">
              <a:rPr lang="en-IN" smtClean="0"/>
              <a:t>21-03-23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A18DFFB4-5453-4E15-B6CC-1C773E46DE41}" type="slidenum">
              <a:rPr lang="en-IN" smtClean="0"/>
              <a:t>‹#›</a:t>
            </a:fld>
            <a:endParaRPr lang="en-IN"/>
          </a:p>
        </p:txBody>
      </p:sp>
    </p:spTree>
    <p:extLst>
      <p:ext uri="{BB962C8B-B14F-4D97-AF65-F5344CB8AC3E}">
        <p14:creationId xmlns:p14="http://schemas.microsoft.com/office/powerpoint/2010/main" val="2065630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CDDA49-ECB8-4EA7-A4E5-B3A439F1EAFE}" type="datetimeFigureOut">
              <a:rPr lang="en-IN" smtClean="0"/>
              <a:t>21-03-23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18DFFB4-5453-4E15-B6CC-1C773E46DE41}" type="slidenum">
              <a:rPr lang="en-IN" smtClean="0"/>
              <a:t>‹#›</a:t>
            </a:fld>
            <a:endParaRPr lang="en-IN"/>
          </a:p>
        </p:txBody>
      </p:sp>
    </p:spTree>
    <p:extLst>
      <p:ext uri="{BB962C8B-B14F-4D97-AF65-F5344CB8AC3E}">
        <p14:creationId xmlns:p14="http://schemas.microsoft.com/office/powerpoint/2010/main" val="1011178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18DFFB4-5453-4E15-B6CC-1C773E46DE41}" type="slidenum">
              <a:rPr lang="en-IN" smtClean="0"/>
              <a:t>‹#›</a:t>
            </a:fld>
            <a:endParaRPr lang="en-IN"/>
          </a:p>
        </p:txBody>
      </p:sp>
      <p:sp>
        <p:nvSpPr>
          <p:cNvPr id="5" name="Date Placeholder 4"/>
          <p:cNvSpPr>
            <a:spLocks noGrp="1"/>
          </p:cNvSpPr>
          <p:nvPr>
            <p:ph type="dt" sz="half" idx="10"/>
          </p:nvPr>
        </p:nvSpPr>
        <p:spPr/>
        <p:txBody>
          <a:bodyPr/>
          <a:lstStyle/>
          <a:p>
            <a:fld id="{ACCDDA49-ECB8-4EA7-A4E5-B3A439F1EAFE}" type="datetimeFigureOut">
              <a:rPr lang="en-IN" smtClean="0"/>
              <a:t>21-03-23</a:t>
            </a:fld>
            <a:endParaRPr lang="en-IN"/>
          </a:p>
        </p:txBody>
      </p:sp>
    </p:spTree>
    <p:extLst>
      <p:ext uri="{BB962C8B-B14F-4D97-AF65-F5344CB8AC3E}">
        <p14:creationId xmlns:p14="http://schemas.microsoft.com/office/powerpoint/2010/main" val="2192153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CCDDA49-ECB8-4EA7-A4E5-B3A439F1EAFE}" type="datetimeFigureOut">
              <a:rPr lang="en-IN" smtClean="0"/>
              <a:t>21-03-23</a:t>
            </a:fld>
            <a:endParaRPr lang="en-IN"/>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18DFFB4-5453-4E15-B6CC-1C773E46DE41}" type="slidenum">
              <a:rPr lang="en-IN" smtClean="0"/>
              <a:t>‹#›</a:t>
            </a:fld>
            <a:endParaRPr lang="en-IN"/>
          </a:p>
        </p:txBody>
      </p:sp>
    </p:spTree>
    <p:extLst>
      <p:ext uri="{BB962C8B-B14F-4D97-AF65-F5344CB8AC3E}">
        <p14:creationId xmlns:p14="http://schemas.microsoft.com/office/powerpoint/2010/main" val="192598252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innerbody.com/image/nerv02.html" TargetMode="External"/><Relationship Id="rId2" Type="http://schemas.openxmlformats.org/officeDocument/2006/relationships/hyperlink" Target="https://www.innerbody.com/image/card01.html" TargetMode="Externa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healthline.com/health/bone-health/forward-head-posture" TargetMode="External"/><Relationship Id="rId2" Type="http://schemas.openxmlformats.org/officeDocument/2006/relationships/image" Target="../media/image5.webp"/><Relationship Id="rId1" Type="http://schemas.openxmlformats.org/officeDocument/2006/relationships/slideLayout" Target="../slideLayouts/slideLayout2.xml"/><Relationship Id="rId5" Type="http://schemas.openxmlformats.org/officeDocument/2006/relationships/hyperlink" Target="https://www.healthline.com/health/kyphosis" TargetMode="External"/><Relationship Id="rId4" Type="http://schemas.openxmlformats.org/officeDocument/2006/relationships/hyperlink" Target="https://www.healthline.com/health/fitness-exercise/text-neck-treatment"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healthline.com/health/sway-back-posture" TargetMode="External"/><Relationship Id="rId2" Type="http://schemas.openxmlformats.org/officeDocument/2006/relationships/hyperlink" Target="https://www.healthline.com/health/sway-back-posture#definition" TargetMode="External"/><Relationship Id="rId1" Type="http://schemas.openxmlformats.org/officeDocument/2006/relationships/slideLayout" Target="../slideLayouts/slideLayout2.xml"/><Relationship Id="rId4" Type="http://schemas.openxmlformats.org/officeDocument/2006/relationships/hyperlink" Target="https://www.healthline.com/health/ankylosing-spondylitis"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verywellmind.com/what-is-a-neuron-2794890" TargetMode="External"/><Relationship Id="rId2" Type="http://schemas.openxmlformats.org/officeDocument/2006/relationships/hyperlink" Target="https://www.verywellmind.com/what-is-an-action-potential-2794811" TargetMode="External"/><Relationship Id="rId1" Type="http://schemas.openxmlformats.org/officeDocument/2006/relationships/slideLayout" Target="../slideLayouts/slideLayout2.xml"/><Relationship Id="rId4" Type="http://schemas.openxmlformats.org/officeDocument/2006/relationships/hyperlink" Target="https://www.verywellhealth.com/synapse-anatomy-2795867"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f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philschatz.com/biology-concepts-book/contents/m45538.html"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pressbooks-dev.oer.hawaii.edu/anatomyandphysiology/chapter/classification-of-joints/#fig-ch09_01_03"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api.seer.cancer.gov/rest/glossary/latest/id/542eeea0102c1d14697ef869" TargetMode="External"/><Relationship Id="rId3" Type="http://schemas.openxmlformats.org/officeDocument/2006/relationships/hyperlink" Target="https://api.seer.cancer.gov/rest/glossary/latest/id/55a2f6c8e4b05cd0cdd944ff" TargetMode="External"/><Relationship Id="rId7" Type="http://schemas.openxmlformats.org/officeDocument/2006/relationships/hyperlink" Target="https://api.seer.cancer.gov/rest/glossary/latest/id/555bc56fe4b031c70bbbad4a" TargetMode="External"/><Relationship Id="rId2" Type="http://schemas.openxmlformats.org/officeDocument/2006/relationships/hyperlink" Target="https://api.seer.cancer.gov/rest/glossary/latest/id/55056468e4b0c48f31d6f05a" TargetMode="External"/><Relationship Id="rId1" Type="http://schemas.openxmlformats.org/officeDocument/2006/relationships/slideLayout" Target="../slideLayouts/slideLayout2.xml"/><Relationship Id="rId6" Type="http://schemas.openxmlformats.org/officeDocument/2006/relationships/hyperlink" Target="https://api.seer.cancer.gov/rest/glossary/latest/id/55a2f6a5e4b05cd0cdd944ea" TargetMode="External"/><Relationship Id="rId5" Type="http://schemas.openxmlformats.org/officeDocument/2006/relationships/hyperlink" Target="https://api.seer.cancer.gov/rest/glossary/latest/id/54ac2835e4b0d965833ce0f4" TargetMode="External"/><Relationship Id="rId10" Type="http://schemas.openxmlformats.org/officeDocument/2006/relationships/hyperlink" Target="https://api.seer.cancer.gov/rest/glossary/latest/id/55337cb2e4b0e16303c9062c" TargetMode="External"/><Relationship Id="rId4" Type="http://schemas.openxmlformats.org/officeDocument/2006/relationships/hyperlink" Target="https://api.seer.cancer.gov/rest/glossary/latest/id/55022573e4b0c48f31d62074" TargetMode="External"/><Relationship Id="rId9" Type="http://schemas.openxmlformats.org/officeDocument/2006/relationships/hyperlink" Target="https://api.seer.cancer.gov/rest/glossary/latest/id/550571b7e4b0c48f31d6f3cd"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www.innerbody.com/image_digeov/dige11-new.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71F1E-0616-4F9C-BBC7-75B0C2717840}"/>
              </a:ext>
            </a:extLst>
          </p:cNvPr>
          <p:cNvSpPr>
            <a:spLocks noGrp="1"/>
          </p:cNvSpPr>
          <p:nvPr>
            <p:ph type="ctrTitle"/>
          </p:nvPr>
        </p:nvSpPr>
        <p:spPr>
          <a:xfrm>
            <a:off x="1524000" y="1122363"/>
            <a:ext cx="9144000" cy="1112837"/>
          </a:xfrm>
        </p:spPr>
        <p:txBody>
          <a:bodyPr/>
          <a:lstStyle/>
          <a:p>
            <a:pPr algn="ctr"/>
            <a:r>
              <a:rPr lang="en-IN" dirty="0"/>
              <a:t>UNIT 2 </a:t>
            </a:r>
          </a:p>
        </p:txBody>
      </p:sp>
      <p:sp>
        <p:nvSpPr>
          <p:cNvPr id="3" name="Subtitle 2">
            <a:extLst>
              <a:ext uri="{FF2B5EF4-FFF2-40B4-BE49-F238E27FC236}">
                <a16:creationId xmlns:a16="http://schemas.microsoft.com/office/drawing/2014/main" id="{56BA3854-33D1-40BA-A228-61AB7B57BFD8}"/>
              </a:ext>
            </a:extLst>
          </p:cNvPr>
          <p:cNvSpPr>
            <a:spLocks noGrp="1"/>
          </p:cNvSpPr>
          <p:nvPr>
            <p:ph type="subTitle" idx="1"/>
          </p:nvPr>
        </p:nvSpPr>
        <p:spPr/>
        <p:txBody>
          <a:bodyPr>
            <a:normAutofit/>
          </a:bodyPr>
          <a:lstStyle/>
          <a:p>
            <a:r>
              <a:rPr lang="en-IN" sz="4400" dirty="0"/>
              <a:t>ANATOMY AND PHYSIOLOGY</a:t>
            </a:r>
          </a:p>
        </p:txBody>
      </p:sp>
    </p:spTree>
    <p:extLst>
      <p:ext uri="{BB962C8B-B14F-4D97-AF65-F5344CB8AC3E}">
        <p14:creationId xmlns:p14="http://schemas.microsoft.com/office/powerpoint/2010/main" val="3025957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2F0104-3F27-4DC9-94FF-017B97C45E07}"/>
              </a:ext>
            </a:extLst>
          </p:cNvPr>
          <p:cNvSpPr>
            <a:spLocks noGrp="1"/>
          </p:cNvSpPr>
          <p:nvPr>
            <p:ph idx="1"/>
          </p:nvPr>
        </p:nvSpPr>
        <p:spPr>
          <a:xfrm>
            <a:off x="1" y="1"/>
            <a:ext cx="9630559" cy="5723734"/>
          </a:xfrm>
        </p:spPr>
        <p:txBody>
          <a:bodyPr>
            <a:normAutofit/>
          </a:bodyPr>
          <a:lstStyle/>
          <a:p>
            <a:pPr marL="0" indent="0" algn="ctr">
              <a:buNone/>
            </a:pPr>
            <a:r>
              <a:rPr lang="en-US" sz="4000" b="1" i="0" dirty="0">
                <a:effectLst/>
                <a:latin typeface="proxima-nova"/>
              </a:rPr>
              <a:t>Cardiac Muscle</a:t>
            </a:r>
          </a:p>
          <a:p>
            <a:r>
              <a:rPr lang="en-US" b="0" i="0" dirty="0">
                <a:effectLst/>
                <a:latin typeface="proxima-nova"/>
              </a:rPr>
              <a:t>Found only in the </a:t>
            </a:r>
            <a:r>
              <a:rPr lang="en-US" b="1" i="0" u="sng" dirty="0">
                <a:effectLst/>
                <a:latin typeface="proxima-nova"/>
                <a:hlinkClick r:id="rId2">
                  <a:extLst>
                    <a:ext uri="{A12FA001-AC4F-418D-AE19-62706E023703}">
                      <ahyp:hlinkClr xmlns:ahyp="http://schemas.microsoft.com/office/drawing/2018/hyperlinkcolor" val="tx"/>
                    </a:ext>
                  </a:extLst>
                </a:hlinkClick>
              </a:rPr>
              <a:t>heart</a:t>
            </a:r>
            <a:r>
              <a:rPr lang="en-US" b="0" i="0" dirty="0">
                <a:effectLst/>
                <a:latin typeface="proxima-nova"/>
              </a:rPr>
              <a:t>, cardiac muscle is responsible for pumping blood throughout the body. Cardiac muscle tissue cannot be controlled consciously, so it is an involuntary muscle. While hormones and signals from the </a:t>
            </a:r>
            <a:r>
              <a:rPr lang="en-US" b="1" i="0" u="sng" dirty="0">
                <a:effectLst/>
                <a:latin typeface="proxima-nova"/>
                <a:hlinkClick r:id="rId3">
                  <a:extLst>
                    <a:ext uri="{A12FA001-AC4F-418D-AE19-62706E023703}">
                      <ahyp:hlinkClr xmlns:ahyp="http://schemas.microsoft.com/office/drawing/2018/hyperlinkcolor" val="tx"/>
                    </a:ext>
                  </a:extLst>
                </a:hlinkClick>
              </a:rPr>
              <a:t>brain</a:t>
            </a:r>
            <a:r>
              <a:rPr lang="en-US" b="0" i="0" dirty="0">
                <a:effectLst/>
                <a:latin typeface="proxima-nova"/>
              </a:rPr>
              <a:t> adjust the rate of contraction, cardiac muscle stimulates itself to contract. The natural pacemaker of the heart is made of cardiac muscle tissue that stimulates other cardiac muscle cells to contract. Because of its self-stimulation, cardiac muscle is considered to be autorhythmic controlled.</a:t>
            </a:r>
          </a:p>
          <a:p>
            <a:r>
              <a:rPr lang="en-US" b="0" i="0" dirty="0">
                <a:effectLst/>
                <a:latin typeface="proxima-nova"/>
              </a:rPr>
              <a:t>The cells of cardiac muscle tissue are striated, they appear to have light and dark stripes when viewed under a light microscope. The arrangement of protein fibers inside of the cells causes these light and dark bands.</a:t>
            </a:r>
          </a:p>
          <a:p>
            <a:pPr algn="ctr"/>
            <a:endParaRPr lang="en-IN" dirty="0"/>
          </a:p>
        </p:txBody>
      </p:sp>
      <p:pic>
        <p:nvPicPr>
          <p:cNvPr id="4" name="Picture 3">
            <a:extLst>
              <a:ext uri="{FF2B5EF4-FFF2-40B4-BE49-F238E27FC236}">
                <a16:creationId xmlns:a16="http://schemas.microsoft.com/office/drawing/2014/main" id="{9BD78FCB-C3C3-4A7C-B412-B189B9A808C9}"/>
              </a:ext>
            </a:extLst>
          </p:cNvPr>
          <p:cNvPicPr>
            <a:picLocks noChangeAspect="1"/>
          </p:cNvPicPr>
          <p:nvPr/>
        </p:nvPicPr>
        <p:blipFill rotWithShape="1">
          <a:blip r:embed="rId4">
            <a:extLst>
              <a:ext uri="{28A0092B-C50C-407E-A947-70E740481C1C}">
                <a14:useLocalDpi xmlns:a14="http://schemas.microsoft.com/office/drawing/2010/main" val="0"/>
              </a:ext>
            </a:extLst>
          </a:blip>
          <a:srcRect l="32213" t="9764" r="31796" b="10147"/>
          <a:stretch/>
        </p:blipFill>
        <p:spPr>
          <a:xfrm>
            <a:off x="9261446" y="2508824"/>
            <a:ext cx="2930553" cy="4349176"/>
          </a:xfrm>
          <a:prstGeom prst="rect">
            <a:avLst/>
          </a:prstGeom>
        </p:spPr>
      </p:pic>
    </p:spTree>
    <p:extLst>
      <p:ext uri="{BB962C8B-B14F-4D97-AF65-F5344CB8AC3E}">
        <p14:creationId xmlns:p14="http://schemas.microsoft.com/office/powerpoint/2010/main" val="21742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629748-5BDC-4477-80A4-AE5E7C03E25D}"/>
              </a:ext>
            </a:extLst>
          </p:cNvPr>
          <p:cNvSpPr>
            <a:spLocks noGrp="1"/>
          </p:cNvSpPr>
          <p:nvPr>
            <p:ph idx="1"/>
          </p:nvPr>
        </p:nvSpPr>
        <p:spPr>
          <a:xfrm>
            <a:off x="0" y="0"/>
            <a:ext cx="8409267" cy="5030298"/>
          </a:xfrm>
        </p:spPr>
        <p:txBody>
          <a:bodyPr>
            <a:normAutofit fontScale="92500"/>
          </a:bodyPr>
          <a:lstStyle/>
          <a:p>
            <a:pPr marL="0" indent="0" algn="ctr">
              <a:buNone/>
            </a:pPr>
            <a:r>
              <a:rPr lang="en-US" sz="3500" b="1" i="0" dirty="0">
                <a:effectLst/>
                <a:latin typeface="proxima-nova"/>
              </a:rPr>
              <a:t>Skeletal Muscle</a:t>
            </a:r>
          </a:p>
          <a:p>
            <a:pPr algn="l"/>
            <a:r>
              <a:rPr lang="en-US" sz="2400" b="0" i="0" dirty="0">
                <a:effectLst/>
                <a:latin typeface="Arial" panose="020B0604020202020204" pitchFamily="34" charset="0"/>
                <a:cs typeface="Arial" panose="020B0604020202020204" pitchFamily="34" charset="0"/>
              </a:rPr>
              <a:t>Skeletal muscle is the only voluntary muscle tissue in the human body—it is controlled consciously. Every physical action that a person consciously performs (e.g. speaking, walking, or writing) requires skeletal muscle. The function of skeletal muscle is to contract to move parts of the body closer to the bone that the muscle is attached to. </a:t>
            </a:r>
          </a:p>
          <a:p>
            <a:pPr algn="l"/>
            <a:r>
              <a:rPr lang="en-US" sz="2400" b="0" i="0" dirty="0">
                <a:effectLst/>
                <a:latin typeface="Arial" panose="020B0604020202020204" pitchFamily="34" charset="0"/>
                <a:cs typeface="Arial" panose="020B0604020202020204" pitchFamily="34" charset="0"/>
              </a:rPr>
              <a:t>Skeletal muscle </a:t>
            </a:r>
            <a:r>
              <a:rPr lang="en-US" sz="2400" i="0" dirty="0">
                <a:effectLst/>
                <a:latin typeface="Arial" panose="020B0604020202020204" pitchFamily="34" charset="0"/>
                <a:cs typeface="Arial" panose="020B0604020202020204" pitchFamily="34" charset="0"/>
              </a:rPr>
              <a:t>cells form long, straight, multinucleated fibers. Striated just like cardiac muscle, these skeletal muscle fibers are very strong. Skeletal muscle derives its name from the fact that these muscles always connect to the skeleton in at least one place. There are more than 600 skeletal muscles, and they makes up about 40 percent of a person’s body weight</a:t>
            </a:r>
          </a:p>
          <a:p>
            <a:pPr marL="0" indent="0">
              <a:buNone/>
            </a:pPr>
            <a:endParaRPr lang="en-US" b="0" i="0" dirty="0">
              <a:solidFill>
                <a:srgbClr val="231F20"/>
              </a:solidFill>
              <a:effectLst/>
              <a:latin typeface="Proxima Nova"/>
            </a:endParaRPr>
          </a:p>
          <a:p>
            <a:endParaRPr lang="en-IN" dirty="0"/>
          </a:p>
        </p:txBody>
      </p:sp>
      <p:pic>
        <p:nvPicPr>
          <p:cNvPr id="4" name="Picture 3">
            <a:extLst>
              <a:ext uri="{FF2B5EF4-FFF2-40B4-BE49-F238E27FC236}">
                <a16:creationId xmlns:a16="http://schemas.microsoft.com/office/drawing/2014/main" id="{9938DAFB-EB5C-456E-9377-A37B12DDB386}"/>
              </a:ext>
            </a:extLst>
          </p:cNvPr>
          <p:cNvPicPr>
            <a:picLocks noChangeAspect="1"/>
          </p:cNvPicPr>
          <p:nvPr/>
        </p:nvPicPr>
        <p:blipFill rotWithShape="1">
          <a:blip r:embed="rId2">
            <a:extLst>
              <a:ext uri="{28A0092B-C50C-407E-A947-70E740481C1C}">
                <a14:useLocalDpi xmlns:a14="http://schemas.microsoft.com/office/drawing/2010/main" val="0"/>
              </a:ext>
            </a:extLst>
          </a:blip>
          <a:srcRect t="9764" r="69370" b="10147"/>
          <a:stretch/>
        </p:blipFill>
        <p:spPr>
          <a:xfrm>
            <a:off x="9487949" y="2142616"/>
            <a:ext cx="2704051" cy="4715384"/>
          </a:xfrm>
          <a:prstGeom prst="rect">
            <a:avLst/>
          </a:prstGeom>
        </p:spPr>
      </p:pic>
    </p:spTree>
    <p:extLst>
      <p:ext uri="{BB962C8B-B14F-4D97-AF65-F5344CB8AC3E}">
        <p14:creationId xmlns:p14="http://schemas.microsoft.com/office/powerpoint/2010/main" val="1885492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334C5-F679-49D8-BC32-675F8C6F9C4F}"/>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75E8AE92-A950-4CBA-84E6-1281185DD4C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9744"/>
          <a:stretch/>
        </p:blipFill>
        <p:spPr>
          <a:xfrm>
            <a:off x="399442" y="159391"/>
            <a:ext cx="11393116" cy="6484690"/>
          </a:xfrm>
        </p:spPr>
      </p:pic>
    </p:spTree>
    <p:extLst>
      <p:ext uri="{BB962C8B-B14F-4D97-AF65-F5344CB8AC3E}">
        <p14:creationId xmlns:p14="http://schemas.microsoft.com/office/powerpoint/2010/main" val="2289728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513BC5-FEA3-478D-9D1B-D172551101A3}"/>
              </a:ext>
            </a:extLst>
          </p:cNvPr>
          <p:cNvSpPr>
            <a:spLocks noGrp="1"/>
          </p:cNvSpPr>
          <p:nvPr>
            <p:ph idx="1"/>
          </p:nvPr>
        </p:nvSpPr>
        <p:spPr>
          <a:xfrm>
            <a:off x="0" y="0"/>
            <a:ext cx="9555061" cy="6858000"/>
          </a:xfrm>
        </p:spPr>
        <p:txBody>
          <a:bodyPr>
            <a:normAutofit fontScale="92500" lnSpcReduction="20000"/>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000" b="1" i="0" u="none" strike="noStrike" cap="none" normalizeH="0" baseline="0" dirty="0">
                <a:ln>
                  <a:noFill/>
                </a:ln>
                <a:solidFill>
                  <a:srgbClr val="FF0000"/>
                </a:solidFill>
                <a:effectLst/>
                <a:latin typeface="Tahoma" panose="020B0604030504040204" pitchFamily="34" charset="0"/>
                <a:cs typeface="Tahoma" panose="020B0604030504040204" pitchFamily="34" charset="0"/>
              </a:rPr>
              <a:t>MUSCLE CONTRACTION </a:t>
            </a:r>
            <a:endParaRPr kumimoji="0" lang="en-US" altLang="en-US" sz="2400" b="1" i="0" u="none" strike="noStrike" cap="none" normalizeH="0" baseline="0" dirty="0">
              <a:ln>
                <a:noFill/>
              </a:ln>
              <a:solidFill>
                <a:srgbClr val="FF0000"/>
              </a:solidFill>
              <a:effectLst/>
              <a:latin typeface="Tahoma" panose="020B0604030504040204" pitchFamily="34" charset="0"/>
              <a:cs typeface="Tahoma" panose="020B060403050404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rgbClr val="0372A6"/>
              </a:solidFill>
              <a:effectLst/>
              <a:latin typeface="Tahoma" panose="020B0604030504040204" pitchFamily="34" charset="0"/>
              <a:cs typeface="Tahoma" panose="020B060403050404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372A6"/>
                </a:solidFill>
                <a:effectLst/>
                <a:latin typeface="Tahoma" panose="020B0604030504040204" pitchFamily="34" charset="0"/>
                <a:cs typeface="Tahoma" panose="020B0604030504040204" pitchFamily="34" charset="0"/>
              </a:rPr>
              <a:t>Isotonic Contractions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Tahoma" panose="020B0604030504040204" pitchFamily="34" charset="0"/>
                <a:cs typeface="Tahoma" panose="020B0604030504040204" pitchFamily="34" charset="0"/>
              </a:rPr>
              <a:t>Isotonic contractions maintain constant tension in the muscle as the muscle changes length. Isotonic muscle contractions can be either concentric or eccentric.</a:t>
            </a:r>
            <a:endParaRPr kumimoji="0" lang="en-US" altLang="en-US" sz="2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rgbClr val="0372A6"/>
              </a:solidFill>
              <a:effectLst/>
              <a:latin typeface="Tahoma" panose="020B0604030504040204" pitchFamily="34" charset="0"/>
              <a:cs typeface="Tahoma" panose="020B060403050404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372A6"/>
                </a:solidFill>
                <a:effectLst/>
                <a:latin typeface="Tahoma" panose="020B0604030504040204" pitchFamily="34" charset="0"/>
                <a:cs typeface="Tahoma" panose="020B0604030504040204" pitchFamily="34" charset="0"/>
              </a:rPr>
              <a:t>Concentric Contractions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Tahoma" panose="020B0604030504040204" pitchFamily="34" charset="0"/>
                <a:cs typeface="Tahoma" panose="020B0604030504040204" pitchFamily="34" charset="0"/>
              </a:rPr>
              <a:t>A concentric contraction is a type of muscle contraction in which the muscles shorten while generating force and overcoming resistance. For example, when lifting a heavy weight, a concentric contraction of the biceps would cause the arm to bend at the elbow, lifting the weight towards the shoulder. Cross-bridge cycling occurs, shortening the sarcomere, muscle fiber, and muscle.</a:t>
            </a:r>
            <a:endParaRPr kumimoji="0" lang="en-US" altLang="en-US" sz="2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rgbClr val="0372A6"/>
              </a:solidFill>
              <a:effectLst/>
              <a:latin typeface="Tahoma" panose="020B0604030504040204" pitchFamily="34" charset="0"/>
              <a:cs typeface="Tahoma" panose="020B060403050404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372A6"/>
                </a:solidFill>
                <a:effectLst/>
                <a:latin typeface="Tahoma" panose="020B0604030504040204" pitchFamily="34" charset="0"/>
                <a:cs typeface="Tahoma" panose="020B0604030504040204" pitchFamily="34" charset="0"/>
              </a:rPr>
              <a:t>Eccentric Contractions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Tahoma" panose="020B0604030504040204" pitchFamily="34" charset="0"/>
                <a:cs typeface="Tahoma" panose="020B0604030504040204" pitchFamily="34" charset="0"/>
              </a:rPr>
              <a:t>An eccentric contraction results in the elongation of a muscle while the muscle is still generating force and resistance is greater than force generated. Eccentric contractions can be both voluntary and involuntary. For example, a voluntary eccentric contraction would be the controlled lowering of the heavy weight raised during the above concentric contraction. An involuntary eccentric contraction may occur when a weight is too great for a muscle to bear and so it is slowly lowered while under tension.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rgbClr val="0372A6"/>
              </a:solidFill>
              <a:effectLst/>
              <a:latin typeface="Tahoma" panose="020B0604030504040204" pitchFamily="34" charset="0"/>
              <a:cs typeface="Tahoma" panose="020B0604030504040204" pitchFamily="34" charset="0"/>
            </a:endParaRPr>
          </a:p>
          <a:p>
            <a:pPr algn="ctr"/>
            <a:endParaRPr lang="en-IN" dirty="0"/>
          </a:p>
        </p:txBody>
      </p:sp>
    </p:spTree>
    <p:extLst>
      <p:ext uri="{BB962C8B-B14F-4D97-AF65-F5344CB8AC3E}">
        <p14:creationId xmlns:p14="http://schemas.microsoft.com/office/powerpoint/2010/main" val="2827560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C3ECF9-046C-4B6E-B44B-F50A8EB6F862}"/>
              </a:ext>
            </a:extLst>
          </p:cNvPr>
          <p:cNvSpPr>
            <a:spLocks noGrp="1"/>
          </p:cNvSpPr>
          <p:nvPr>
            <p:ph idx="1"/>
          </p:nvPr>
        </p:nvSpPr>
        <p:spPr>
          <a:xfrm>
            <a:off x="0" y="1"/>
            <a:ext cx="9697673" cy="6858000"/>
          </a:xfrm>
        </p:spPr>
        <p:txBody>
          <a:bodyPr>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372A6"/>
                </a:solidFill>
                <a:effectLst/>
                <a:latin typeface="-apple-system"/>
                <a:cs typeface="Tahoma" panose="020B0604030504040204" pitchFamily="34" charset="0"/>
              </a:rPr>
              <a:t>Isometric Contractions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apple-system"/>
                <a:cs typeface="Tahoma" panose="020B0604030504040204" pitchFamily="34" charset="0"/>
              </a:rPr>
              <a:t>Isometric contractions generate force without changing the length of the muscle, common in the muscles of the hand and forearm responsible for grip. Using the above example, the muscle contraction required to grip but not move a heavy object prior to lifting would be isometric. Isometric contractions are frequently used to maintain posture.</a:t>
            </a:r>
          </a:p>
          <a:p>
            <a:pPr marL="0" indent="0" algn="ctr" fontAlgn="base">
              <a:buNone/>
            </a:pPr>
            <a:r>
              <a:rPr kumimoji="0" lang="en-US" altLang="en-US" sz="2400" b="1" i="0" u="none" strike="noStrike" cap="none" normalizeH="0" baseline="0" dirty="0">
                <a:ln>
                  <a:noFill/>
                </a:ln>
                <a:solidFill>
                  <a:srgbClr val="0372A6"/>
                </a:solidFill>
                <a:effectLst/>
                <a:latin typeface="-apple-system"/>
                <a:cs typeface="Tahoma" panose="020B0604030504040204" pitchFamily="34" charset="0"/>
              </a:rPr>
              <a:t>Isokinetic Contractions</a:t>
            </a:r>
            <a:endParaRPr lang="en-US" sz="2400" b="1" i="0" dirty="0">
              <a:solidFill>
                <a:srgbClr val="000000"/>
              </a:solidFill>
              <a:effectLst/>
              <a:latin typeface="-apple-system"/>
            </a:endParaRPr>
          </a:p>
          <a:p>
            <a:pPr marL="0" indent="0" algn="ctr" fontAlgn="base">
              <a:buNone/>
            </a:pPr>
            <a:r>
              <a:rPr lang="en-US" sz="2400" b="0" i="0" dirty="0">
                <a:solidFill>
                  <a:srgbClr val="000000"/>
                </a:solidFill>
                <a:effectLst/>
                <a:latin typeface="-apple-system"/>
              </a:rPr>
              <a:t>Isokinetic contractions are similar to Isotonic in that the muscle changes length during the contraction  but Isokinetic contractions produce movements of a constant speed. Examples of using Isokinetic contractions in the day-to-day and sporting activities are rare. The best is breaststroke in swimming, where the water provides a constant, even resistance to the movement of adduction.</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apple-system"/>
            </a:endParaRPr>
          </a:p>
          <a:p>
            <a:endParaRPr lang="en-IN" sz="2400" dirty="0">
              <a:latin typeface="-apple-system"/>
            </a:endParaRPr>
          </a:p>
        </p:txBody>
      </p:sp>
    </p:spTree>
    <p:extLst>
      <p:ext uri="{BB962C8B-B14F-4D97-AF65-F5344CB8AC3E}">
        <p14:creationId xmlns:p14="http://schemas.microsoft.com/office/powerpoint/2010/main" val="876797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a:extLst>
              <a:ext uri="{FF2B5EF4-FFF2-40B4-BE49-F238E27FC236}">
                <a16:creationId xmlns:a16="http://schemas.microsoft.com/office/drawing/2014/main" id="{E92AB7F4-4045-428C-BD0F-B2D614E90A7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43818" y="0"/>
            <a:ext cx="4735448" cy="6848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390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66BBF6-61DD-4078-9F78-CB0F33FCCD2E}"/>
              </a:ext>
            </a:extLst>
          </p:cNvPr>
          <p:cNvSpPr>
            <a:spLocks noGrp="1"/>
          </p:cNvSpPr>
          <p:nvPr>
            <p:ph idx="1"/>
          </p:nvPr>
        </p:nvSpPr>
        <p:spPr>
          <a:xfrm>
            <a:off x="0" y="176168"/>
            <a:ext cx="9722840" cy="6857999"/>
          </a:xfrm>
        </p:spPr>
        <p:txBody>
          <a:bodyPr>
            <a:norm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effectLst/>
              <a:latin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800" dirty="0">
              <a:latin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effectLst/>
                <a:latin typeface="Open Sans" panose="020B0606030504020204" pitchFamily="34" charset="0"/>
                <a:cs typeface="Open Sans" panose="020B0606030504020204" pitchFamily="34" charset="0"/>
              </a:rPr>
              <a:t>Posture </a:t>
            </a:r>
            <a:r>
              <a:rPr kumimoji="0" lang="en-US" altLang="en-US" sz="1800" b="0" i="0" u="none" strike="noStrike" cap="none" normalizeH="0" baseline="0" dirty="0">
                <a:ln>
                  <a:noFill/>
                </a:ln>
                <a:effectLst/>
                <a:latin typeface="Open Sans" panose="020B0606030504020204" pitchFamily="34" charset="0"/>
                <a:cs typeface="Open Sans" panose="020B0606030504020204" pitchFamily="34" charset="0"/>
              </a:rPr>
              <a:t>is the position in which you hold your body when you sit, stand, or lie down. Body mechanics is similar, but involves movement of the body. This can include walking, bending over, lifting objects, and other household activities we perform on a daily basis.</a:t>
            </a:r>
          </a:p>
          <a:p>
            <a:pPr marL="0" indent="0" eaLnBrk="0" fontAlgn="base" hangingPunct="0">
              <a:lnSpc>
                <a:spcPct val="100000"/>
              </a:lnSpc>
              <a:spcBef>
                <a:spcPct val="0"/>
              </a:spcBef>
              <a:spcAft>
                <a:spcPct val="0"/>
              </a:spcAft>
              <a:buNone/>
            </a:pPr>
            <a:r>
              <a:rPr lang="en-US" sz="1800" b="0" i="0" dirty="0">
                <a:effectLst/>
                <a:latin typeface="Open Sans" panose="020B0606030504020204" pitchFamily="34" charset="0"/>
              </a:rPr>
              <a:t>Body mechanics is a term used to describe the ways we move as we go about our daily lives. </a:t>
            </a:r>
            <a:endParaRPr lang="en-US" sz="1800" dirty="0">
              <a:latin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effectLst/>
              <a:latin typeface="Open Sans" panose="020B0606030504020204" pitchFamily="34" charset="0"/>
              <a:cs typeface="Open Sans" panose="020B0606030504020204" pitchFamily="34" charset="0"/>
            </a:endParaRPr>
          </a:p>
          <a:p>
            <a:pPr algn="l">
              <a:buFont typeface="Arial" panose="020B0604020202020204" pitchFamily="34" charset="0"/>
              <a:buChar char="•"/>
            </a:pPr>
            <a:r>
              <a:rPr lang="en-US" sz="1800" b="1" i="0" dirty="0">
                <a:solidFill>
                  <a:srgbClr val="020621"/>
                </a:solidFill>
                <a:effectLst/>
                <a:latin typeface="tisapro-regular"/>
              </a:rPr>
              <a:t>Correct posture-</a:t>
            </a:r>
            <a:r>
              <a:rPr lang="en-US" sz="1800" b="0" i="0" dirty="0">
                <a:solidFill>
                  <a:srgbClr val="020621"/>
                </a:solidFill>
                <a:effectLst/>
                <a:latin typeface="tisapro-regular"/>
              </a:rPr>
              <a:t> the position in which minimum stress is applied to each joint</a:t>
            </a:r>
          </a:p>
          <a:p>
            <a:pPr algn="l">
              <a:buFont typeface="Arial" panose="020B0604020202020204" pitchFamily="34" charset="0"/>
              <a:buChar char="•"/>
            </a:pPr>
            <a:r>
              <a:rPr lang="en-US" sz="1800" b="1" i="0" dirty="0">
                <a:solidFill>
                  <a:srgbClr val="020621"/>
                </a:solidFill>
                <a:effectLst/>
                <a:latin typeface="tisapro-regular"/>
              </a:rPr>
              <a:t>Faulty posture-</a:t>
            </a:r>
            <a:r>
              <a:rPr lang="en-US" sz="1800" b="0" i="0" dirty="0">
                <a:solidFill>
                  <a:srgbClr val="020621"/>
                </a:solidFill>
                <a:effectLst/>
                <a:latin typeface="tisapro-regular"/>
              </a:rPr>
              <a:t> any static position that increases the stress to the joints</a:t>
            </a:r>
          </a:p>
        </p:txBody>
      </p:sp>
    </p:spTree>
    <p:extLst>
      <p:ext uri="{BB962C8B-B14F-4D97-AF65-F5344CB8AC3E}">
        <p14:creationId xmlns:p14="http://schemas.microsoft.com/office/powerpoint/2010/main" val="210809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429FBAF-0D05-47D7-AA46-774922D58B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5665" y="3063240"/>
            <a:ext cx="4136335" cy="3794760"/>
          </a:xfrm>
          <a:prstGeom prst="rect">
            <a:avLst/>
          </a:prstGeom>
        </p:spPr>
      </p:pic>
      <p:sp>
        <p:nvSpPr>
          <p:cNvPr id="2" name="Title 1">
            <a:extLst>
              <a:ext uri="{FF2B5EF4-FFF2-40B4-BE49-F238E27FC236}">
                <a16:creationId xmlns:a16="http://schemas.microsoft.com/office/drawing/2014/main" id="{80935325-6B94-48BE-B4ED-58D3559F04E5}"/>
              </a:ext>
            </a:extLst>
          </p:cNvPr>
          <p:cNvSpPr>
            <a:spLocks noGrp="1"/>
          </p:cNvSpPr>
          <p:nvPr>
            <p:ph type="title"/>
          </p:nvPr>
        </p:nvSpPr>
        <p:spPr>
          <a:xfrm>
            <a:off x="819947" y="226612"/>
            <a:ext cx="8596668" cy="590026"/>
          </a:xfrm>
        </p:spPr>
        <p:txBody>
          <a:bodyPr>
            <a:normAutofit fontScale="90000"/>
          </a:bodyPr>
          <a:lstStyle/>
          <a:p>
            <a:pPr algn="ctr"/>
            <a:r>
              <a:rPr lang="en-US" b="1" i="0" dirty="0">
                <a:solidFill>
                  <a:srgbClr val="231F20"/>
                </a:solidFill>
                <a:effectLst/>
                <a:latin typeface="Proxima Nova"/>
              </a:rPr>
              <a:t>Types of posture</a:t>
            </a:r>
            <a:endParaRPr lang="en-IN" dirty="0"/>
          </a:p>
        </p:txBody>
      </p:sp>
      <p:sp>
        <p:nvSpPr>
          <p:cNvPr id="3" name="Content Placeholder 2">
            <a:extLst>
              <a:ext uri="{FF2B5EF4-FFF2-40B4-BE49-F238E27FC236}">
                <a16:creationId xmlns:a16="http://schemas.microsoft.com/office/drawing/2014/main" id="{D42DF57B-5C0F-4D28-858C-233FF94DF5E6}"/>
              </a:ext>
            </a:extLst>
          </p:cNvPr>
          <p:cNvSpPr>
            <a:spLocks noGrp="1"/>
          </p:cNvSpPr>
          <p:nvPr>
            <p:ph idx="1"/>
          </p:nvPr>
        </p:nvSpPr>
        <p:spPr>
          <a:xfrm>
            <a:off x="0" y="816638"/>
            <a:ext cx="8808440" cy="6041362"/>
          </a:xfrm>
        </p:spPr>
        <p:txBody>
          <a:bodyPr>
            <a:normAutofit/>
          </a:bodyPr>
          <a:lstStyle/>
          <a:p>
            <a:r>
              <a:rPr lang="en-US" b="1" i="0" dirty="0">
                <a:solidFill>
                  <a:schemeClr val="tx1"/>
                </a:solidFill>
                <a:effectLst/>
                <a:latin typeface="Proxima Nova"/>
              </a:rPr>
              <a:t>Forward head</a:t>
            </a:r>
          </a:p>
          <a:p>
            <a:r>
              <a:rPr lang="en-US" b="0" i="0" u="none" strike="noStrike" dirty="0">
                <a:solidFill>
                  <a:schemeClr val="tx1"/>
                </a:solidFill>
                <a:effectLst/>
                <a:latin typeface="Proxima Nova"/>
                <a:hlinkClick r:id="rId3">
                  <a:extLst>
                    <a:ext uri="{A12FA001-AC4F-418D-AE19-62706E023703}">
                      <ahyp:hlinkClr xmlns:ahyp="http://schemas.microsoft.com/office/drawing/2018/hyperlinkcolor" val="tx"/>
                    </a:ext>
                  </a:extLst>
                </a:hlinkClick>
              </a:rPr>
              <a:t>Forward head posture</a:t>
            </a:r>
            <a:r>
              <a:rPr lang="en-US" b="0" i="0" dirty="0">
                <a:solidFill>
                  <a:schemeClr val="tx1"/>
                </a:solidFill>
                <a:effectLst/>
                <a:latin typeface="Proxima Nova"/>
              </a:rPr>
              <a:t> is when your head is positioned with your ears in front of the vertical midline of your body. If your body is in alignment, your ears and shoulders will be lined up with your vertical midline.</a:t>
            </a:r>
          </a:p>
          <a:p>
            <a:r>
              <a:rPr lang="en-US" b="0" i="0" u="none" strike="noStrike" dirty="0">
                <a:solidFill>
                  <a:schemeClr val="tx1"/>
                </a:solidFill>
                <a:effectLst/>
                <a:latin typeface="Proxima Nova"/>
                <a:hlinkClick r:id="rId4">
                  <a:extLst>
                    <a:ext uri="{A12FA001-AC4F-418D-AE19-62706E023703}">
                      <ahyp:hlinkClr xmlns:ahyp="http://schemas.microsoft.com/office/drawing/2018/hyperlinkcolor" val="tx"/>
                    </a:ext>
                  </a:extLst>
                </a:hlinkClick>
              </a:rPr>
              <a:t>Tech neck</a:t>
            </a:r>
            <a:r>
              <a:rPr lang="en-US" b="0" i="0" dirty="0">
                <a:solidFill>
                  <a:schemeClr val="tx1"/>
                </a:solidFill>
                <a:effectLst/>
                <a:latin typeface="Proxima Nova"/>
              </a:rPr>
              <a:t>, text neck, and nerd neck are other names for forward head posture. It often comes from hunching over a cell phone or computer, or your steering wheel if you drive a lot. It can also result from the aging process, as you lose muscle strength in your upper body.</a:t>
            </a:r>
            <a:endParaRPr lang="en-US" b="1" i="0" dirty="0">
              <a:solidFill>
                <a:schemeClr val="tx1"/>
              </a:solidFill>
              <a:effectLst/>
              <a:latin typeface="Proxima Nova"/>
            </a:endParaRPr>
          </a:p>
          <a:p>
            <a:r>
              <a:rPr lang="en-US" b="1" i="0" dirty="0">
                <a:solidFill>
                  <a:schemeClr val="tx1"/>
                </a:solidFill>
                <a:effectLst/>
                <a:latin typeface="Proxima Nova"/>
              </a:rPr>
              <a:t> Kyphosis</a:t>
            </a:r>
          </a:p>
          <a:p>
            <a:r>
              <a:rPr lang="en-US" b="0" i="0" u="none" strike="noStrike" dirty="0">
                <a:solidFill>
                  <a:schemeClr val="tx1"/>
                </a:solidFill>
                <a:effectLst/>
                <a:latin typeface="Proxima Nova"/>
                <a:hlinkClick r:id="rId5">
                  <a:extLst>
                    <a:ext uri="{A12FA001-AC4F-418D-AE19-62706E023703}">
                      <ahyp:hlinkClr xmlns:ahyp="http://schemas.microsoft.com/office/drawing/2018/hyperlinkcolor" val="tx"/>
                    </a:ext>
                  </a:extLst>
                </a:hlinkClick>
              </a:rPr>
              <a:t>Kyphosis</a:t>
            </a:r>
            <a:r>
              <a:rPr lang="en-US" b="0" i="0" dirty="0">
                <a:solidFill>
                  <a:schemeClr val="tx1"/>
                </a:solidFill>
                <a:effectLst/>
                <a:latin typeface="Proxima Nova"/>
              </a:rPr>
              <a:t> refers to an exaggerated curvature of your upper back (the thoracic spine) where the shoulders are rounded forward. It’s also called hunchback.</a:t>
            </a:r>
          </a:p>
          <a:p>
            <a:r>
              <a:rPr lang="en-US" b="0" i="0" dirty="0">
                <a:solidFill>
                  <a:schemeClr val="tx1"/>
                </a:solidFill>
                <a:effectLst/>
                <a:latin typeface="Proxima Nova"/>
              </a:rPr>
              <a:t>Osteoporosis (bone thinning) can cause the shoulders to round as your spinal bones weaken with age. It’s frequently seen in older women. Other age-related causes include degeneration of your spinal disks or vertebrae.</a:t>
            </a:r>
          </a:p>
          <a:p>
            <a:endParaRPr lang="en-US" b="0" i="0" dirty="0">
              <a:solidFill>
                <a:schemeClr val="tx1"/>
              </a:solidFill>
              <a:effectLst/>
              <a:latin typeface="Proxima Nova"/>
            </a:endParaRPr>
          </a:p>
          <a:p>
            <a:endParaRPr lang="en-IN" dirty="0"/>
          </a:p>
        </p:txBody>
      </p:sp>
    </p:spTree>
    <p:extLst>
      <p:ext uri="{BB962C8B-B14F-4D97-AF65-F5344CB8AC3E}">
        <p14:creationId xmlns:p14="http://schemas.microsoft.com/office/powerpoint/2010/main" val="1955674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68EB73-7BBB-4D84-A8C1-D323F43701F8}"/>
              </a:ext>
            </a:extLst>
          </p:cNvPr>
          <p:cNvSpPr>
            <a:spLocks noGrp="1"/>
          </p:cNvSpPr>
          <p:nvPr>
            <p:ph idx="1"/>
          </p:nvPr>
        </p:nvSpPr>
        <p:spPr>
          <a:xfrm>
            <a:off x="0" y="0"/>
            <a:ext cx="9529894" cy="6501467"/>
          </a:xfrm>
        </p:spPr>
        <p:txBody>
          <a:bodyPr>
            <a:normAutofit/>
          </a:bodyPr>
          <a:lstStyle/>
          <a:p>
            <a:r>
              <a:rPr lang="en-US" b="1" i="0" dirty="0">
                <a:solidFill>
                  <a:schemeClr val="tx1"/>
                </a:solidFill>
                <a:effectLst/>
                <a:latin typeface="Proxima Nova"/>
              </a:rPr>
              <a:t>Swayback</a:t>
            </a:r>
          </a:p>
          <a:p>
            <a:r>
              <a:rPr lang="en-US" b="0" i="0" u="none" strike="noStrike" dirty="0">
                <a:solidFill>
                  <a:schemeClr val="tx1"/>
                </a:solidFill>
                <a:effectLst/>
                <a:latin typeface="Proxima Nova"/>
                <a:hlinkClick r:id="rId2">
                  <a:extLst>
                    <a:ext uri="{A12FA001-AC4F-418D-AE19-62706E023703}">
                      <ahyp:hlinkClr xmlns:ahyp="http://schemas.microsoft.com/office/drawing/2018/hyperlinkcolor" val="tx"/>
                    </a:ext>
                  </a:extLst>
                </a:hlinkClick>
              </a:rPr>
              <a:t>Swayback</a:t>
            </a:r>
            <a:r>
              <a:rPr lang="en-US" b="0" i="0" dirty="0">
                <a:solidFill>
                  <a:schemeClr val="tx1"/>
                </a:solidFill>
                <a:effectLst/>
                <a:latin typeface="Proxima Nova"/>
              </a:rPr>
              <a:t>, also called lordosis or </a:t>
            </a:r>
            <a:r>
              <a:rPr lang="en-US" b="0" i="0" u="none" strike="noStrike" dirty="0" err="1">
                <a:solidFill>
                  <a:schemeClr val="tx1"/>
                </a:solidFill>
                <a:effectLst/>
                <a:latin typeface="Proxima Nova"/>
                <a:hlinkClick r:id="rId3">
                  <a:extLst>
                    <a:ext uri="{A12FA001-AC4F-418D-AE19-62706E023703}">
                      <ahyp:hlinkClr xmlns:ahyp="http://schemas.microsoft.com/office/drawing/2018/hyperlinkcolor" val="tx"/>
                    </a:ext>
                  </a:extLst>
                </a:hlinkClick>
              </a:rPr>
              <a:t>hyperlordosis</a:t>
            </a:r>
            <a:r>
              <a:rPr lang="en-US" b="0" i="0" dirty="0">
                <a:solidFill>
                  <a:schemeClr val="tx1"/>
                </a:solidFill>
                <a:effectLst/>
                <a:latin typeface="Proxima Nova"/>
              </a:rPr>
              <a:t>, is when your hips and pelvis tilt forward, in front of your body’s midline.</a:t>
            </a:r>
          </a:p>
          <a:p>
            <a:r>
              <a:rPr lang="en-US" b="0" i="0" dirty="0">
                <a:solidFill>
                  <a:schemeClr val="tx1"/>
                </a:solidFill>
                <a:effectLst/>
                <a:latin typeface="Proxima Nova"/>
              </a:rPr>
              <a:t>In this position, your lower back has an exaggerated inward curve. You look like you’re leaning back when you’re standing up.</a:t>
            </a:r>
          </a:p>
          <a:p>
            <a:r>
              <a:rPr lang="en-US" b="0" i="0" dirty="0">
                <a:solidFill>
                  <a:schemeClr val="tx1"/>
                </a:solidFill>
                <a:effectLst/>
                <a:latin typeface="Proxima Nova"/>
              </a:rPr>
              <a:t>You can develop swayback if you sit a lot, which tightens the muscles in your back. Sitting for prolonged periods can also weaken your abdominal muscles and glutes. In both cases, the core muscles that stabilize your back become weak.</a:t>
            </a:r>
          </a:p>
          <a:p>
            <a:endParaRPr lang="en-US" b="1" i="0" dirty="0">
              <a:solidFill>
                <a:schemeClr val="tx1"/>
              </a:solidFill>
              <a:effectLst/>
              <a:latin typeface="Proxima Nova"/>
            </a:endParaRPr>
          </a:p>
          <a:p>
            <a:r>
              <a:rPr lang="en-US" b="1" i="0" dirty="0">
                <a:solidFill>
                  <a:schemeClr val="tx1"/>
                </a:solidFill>
                <a:effectLst/>
                <a:latin typeface="Proxima Nova"/>
              </a:rPr>
              <a:t>Flatback</a:t>
            </a:r>
          </a:p>
          <a:p>
            <a:r>
              <a:rPr lang="en-US" b="0" i="0" dirty="0">
                <a:solidFill>
                  <a:schemeClr val="tx1"/>
                </a:solidFill>
                <a:effectLst/>
                <a:latin typeface="Proxima Nova"/>
              </a:rPr>
              <a:t>Flatback is a condition where the normal curve of your lower spine loses some of its curvature. Your lower back looks straight and you stoop forward.</a:t>
            </a:r>
          </a:p>
          <a:p>
            <a:r>
              <a:rPr lang="en-US" b="0" i="0" dirty="0">
                <a:solidFill>
                  <a:schemeClr val="tx1"/>
                </a:solidFill>
                <a:effectLst/>
                <a:latin typeface="Proxima Nova"/>
              </a:rPr>
              <a:t>It can be present at birth, or it can result from some kinds of back surgery or degenerative conditions of the spine, including </a:t>
            </a:r>
            <a:r>
              <a:rPr lang="en-US" b="0" i="0" u="none" strike="noStrike" dirty="0">
                <a:solidFill>
                  <a:schemeClr val="tx1"/>
                </a:solidFill>
                <a:effectLst/>
                <a:latin typeface="Proxima Nova"/>
                <a:hlinkClick r:id="rId4">
                  <a:extLst>
                    <a:ext uri="{A12FA001-AC4F-418D-AE19-62706E023703}">
                      <ahyp:hlinkClr xmlns:ahyp="http://schemas.microsoft.com/office/drawing/2018/hyperlinkcolor" val="tx"/>
                    </a:ext>
                  </a:extLst>
                </a:hlinkClick>
              </a:rPr>
              <a:t>ankylosing spondylitis</a:t>
            </a:r>
            <a:r>
              <a:rPr lang="en-US" b="0" i="0" dirty="0">
                <a:solidFill>
                  <a:schemeClr val="tx1"/>
                </a:solidFill>
                <a:effectLst/>
                <a:latin typeface="Proxima Nova"/>
              </a:rPr>
              <a:t> (inflammatory arthritis), disc degeneration, and vertebrae compression.</a:t>
            </a:r>
          </a:p>
          <a:p>
            <a:r>
              <a:rPr lang="en-US" b="0" i="0" dirty="0">
                <a:solidFill>
                  <a:schemeClr val="tx1"/>
                </a:solidFill>
                <a:effectLst/>
                <a:latin typeface="proxima-nova"/>
              </a:rPr>
              <a:t>Standing for long periods is difficult and they can experience ongoing back and leg pain</a:t>
            </a:r>
            <a:endParaRPr lang="en-US" b="0" i="0" dirty="0">
              <a:solidFill>
                <a:schemeClr val="tx1"/>
              </a:solidFill>
              <a:effectLst/>
              <a:latin typeface="Proxima Nova"/>
            </a:endParaRPr>
          </a:p>
          <a:p>
            <a:endParaRPr lang="en-IN" dirty="0">
              <a:solidFill>
                <a:schemeClr val="tx1"/>
              </a:solidFill>
            </a:endParaRPr>
          </a:p>
        </p:txBody>
      </p:sp>
    </p:spTree>
    <p:extLst>
      <p:ext uri="{BB962C8B-B14F-4D97-AF65-F5344CB8AC3E}">
        <p14:creationId xmlns:p14="http://schemas.microsoft.com/office/powerpoint/2010/main" val="33983922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ploaded image">
            <a:extLst>
              <a:ext uri="{FF2B5EF4-FFF2-40B4-BE49-F238E27FC236}">
                <a16:creationId xmlns:a16="http://schemas.microsoft.com/office/drawing/2014/main" id="{EC9DEE86-D2C5-40CD-9061-726DA38F4AE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16702" y="771998"/>
            <a:ext cx="8327626" cy="5314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870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46351-F525-4BF6-AD7C-5F9F48A05B01}"/>
              </a:ext>
            </a:extLst>
          </p:cNvPr>
          <p:cNvSpPr>
            <a:spLocks noGrp="1"/>
          </p:cNvSpPr>
          <p:nvPr>
            <p:ph type="title"/>
          </p:nvPr>
        </p:nvSpPr>
        <p:spPr>
          <a:xfrm>
            <a:off x="1066800" y="111207"/>
            <a:ext cx="10058400" cy="711753"/>
          </a:xfrm>
        </p:spPr>
        <p:txBody>
          <a:bodyPr>
            <a:normAutofit/>
          </a:bodyPr>
          <a:lstStyle/>
          <a:p>
            <a:pPr algn="ctr"/>
            <a:r>
              <a:rPr lang="en-IN" dirty="0"/>
              <a:t>JOINTS</a:t>
            </a:r>
          </a:p>
        </p:txBody>
      </p:sp>
      <p:sp>
        <p:nvSpPr>
          <p:cNvPr id="3" name="Content Placeholder 2">
            <a:extLst>
              <a:ext uri="{FF2B5EF4-FFF2-40B4-BE49-F238E27FC236}">
                <a16:creationId xmlns:a16="http://schemas.microsoft.com/office/drawing/2014/main" id="{7BF5D730-CF71-4DD2-B948-B9FBCB3AB233}"/>
              </a:ext>
            </a:extLst>
          </p:cNvPr>
          <p:cNvSpPr>
            <a:spLocks noGrp="1"/>
          </p:cNvSpPr>
          <p:nvPr>
            <p:ph idx="1"/>
          </p:nvPr>
        </p:nvSpPr>
        <p:spPr>
          <a:xfrm>
            <a:off x="0" y="914162"/>
            <a:ext cx="9731229" cy="5029675"/>
          </a:xfrm>
        </p:spPr>
        <p:txBody>
          <a:bodyPr>
            <a:normAutofit/>
          </a:bodyPr>
          <a:lstStyle/>
          <a:p>
            <a:r>
              <a:rPr lang="en-US" sz="2400" b="0" i="0" dirty="0">
                <a:solidFill>
                  <a:srgbClr val="020621"/>
                </a:solidFill>
                <a:effectLst/>
                <a:latin typeface="tisapro-regular"/>
              </a:rPr>
              <a:t>Joints, also known as articulations, are a form of connection between bones. They provide stability to the skeletal system as well as allowing for specialized movement.</a:t>
            </a:r>
          </a:p>
          <a:p>
            <a:r>
              <a:rPr lang="en-US" sz="2400" b="0" i="0" dirty="0">
                <a:solidFill>
                  <a:srgbClr val="373D3F"/>
                </a:solidFill>
                <a:effectLst/>
                <a:latin typeface="Tinos"/>
              </a:rPr>
              <a:t>Joints are classified both structurally and functionally. Functional classifications describe the degree of movement available between the bones, ranging from immobile, to slightly mobile, to freely moveable joints. The amount of movement available at a particular joint of the body is related to the functional requirements for that joint. Thus immobile or slightly moveable joints serve to protect internal organs, give stability to the body, and allow for limited body movement. In contrast, freely moveable joints allow for much more extensive movements of the body and limbs.</a:t>
            </a:r>
            <a:endParaRPr lang="en-US" sz="2400" b="0" i="0" dirty="0">
              <a:solidFill>
                <a:srgbClr val="020621"/>
              </a:solidFill>
              <a:effectLst/>
              <a:latin typeface="tisapro-regular"/>
            </a:endParaRPr>
          </a:p>
          <a:p>
            <a:endParaRPr lang="en-IN" sz="2400" dirty="0"/>
          </a:p>
        </p:txBody>
      </p:sp>
    </p:spTree>
    <p:extLst>
      <p:ext uri="{BB962C8B-B14F-4D97-AF65-F5344CB8AC3E}">
        <p14:creationId xmlns:p14="http://schemas.microsoft.com/office/powerpoint/2010/main" val="37605286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BB053-AA3C-43B9-84CC-7EB4874F34D6}"/>
              </a:ext>
            </a:extLst>
          </p:cNvPr>
          <p:cNvSpPr>
            <a:spLocks noGrp="1"/>
          </p:cNvSpPr>
          <p:nvPr>
            <p:ph type="title"/>
          </p:nvPr>
        </p:nvSpPr>
        <p:spPr>
          <a:xfrm>
            <a:off x="754310" y="79900"/>
            <a:ext cx="10515600" cy="837142"/>
          </a:xfrm>
        </p:spPr>
        <p:txBody>
          <a:bodyPr/>
          <a:lstStyle/>
          <a:p>
            <a:pPr algn="ctr"/>
            <a:r>
              <a:rPr lang="en-IN" dirty="0"/>
              <a:t>IMPORTANCE OF GOOD POSTURE</a:t>
            </a:r>
          </a:p>
        </p:txBody>
      </p:sp>
      <p:sp>
        <p:nvSpPr>
          <p:cNvPr id="3" name="Content Placeholder 2">
            <a:extLst>
              <a:ext uri="{FF2B5EF4-FFF2-40B4-BE49-F238E27FC236}">
                <a16:creationId xmlns:a16="http://schemas.microsoft.com/office/drawing/2014/main" id="{D66DA0F8-2F88-4DA7-8E6F-A0A0E7EA2A02}"/>
              </a:ext>
            </a:extLst>
          </p:cNvPr>
          <p:cNvSpPr>
            <a:spLocks noGrp="1"/>
          </p:cNvSpPr>
          <p:nvPr>
            <p:ph idx="1"/>
          </p:nvPr>
        </p:nvSpPr>
        <p:spPr>
          <a:xfrm>
            <a:off x="0" y="729842"/>
            <a:ext cx="9865453" cy="6128157"/>
          </a:xfrm>
        </p:spPr>
        <p:txBody>
          <a:bodyPr>
            <a:normAutofit/>
          </a:bodyPr>
          <a:lstStyle/>
          <a:p>
            <a:r>
              <a:rPr lang="en-US" b="1" i="0" dirty="0">
                <a:solidFill>
                  <a:srgbClr val="4A4A4A"/>
                </a:solidFill>
                <a:effectLst/>
                <a:latin typeface="SourceSansPro"/>
              </a:rPr>
              <a:t>Proper posture reduces low back pain. </a:t>
            </a:r>
            <a:r>
              <a:rPr lang="en-US" b="0" i="0" dirty="0">
                <a:solidFill>
                  <a:srgbClr val="4A4A4A"/>
                </a:solidFill>
                <a:effectLst/>
                <a:latin typeface="SourceSansPro"/>
              </a:rPr>
              <a:t>Sitting or standing in a slouched position causes stress on the posterior structures of the spine, which can result in low back pain. However, sitting with proper posture can be tiring; therefore, it is important to get up and move every 20 to 30 minutes.</a:t>
            </a:r>
          </a:p>
          <a:p>
            <a:r>
              <a:rPr lang="en-US" b="1" i="0" dirty="0">
                <a:solidFill>
                  <a:srgbClr val="4A4A4A"/>
                </a:solidFill>
                <a:effectLst/>
                <a:latin typeface="SourceSansPro"/>
              </a:rPr>
              <a:t>Proper posture decreases muscle tension.</a:t>
            </a:r>
            <a:r>
              <a:rPr lang="en-US" b="0" i="0" dirty="0">
                <a:solidFill>
                  <a:srgbClr val="4A4A4A"/>
                </a:solidFill>
                <a:effectLst/>
                <a:latin typeface="SourceSansPro"/>
              </a:rPr>
              <a:t> Tension headaches can result from increased muscle tension in the back of the neck. Poor posture contributes to muscle tension. Stretching the neck muscles improves their strength and flexibility.</a:t>
            </a:r>
          </a:p>
          <a:p>
            <a:r>
              <a:rPr lang="en-US" b="1" i="0" dirty="0">
                <a:solidFill>
                  <a:srgbClr val="4A4A4A"/>
                </a:solidFill>
                <a:effectLst/>
                <a:latin typeface="SourceSansPro"/>
              </a:rPr>
              <a:t>Proper posture boosts energy levels. </a:t>
            </a:r>
            <a:r>
              <a:rPr lang="en-US" b="0" i="0" dirty="0">
                <a:solidFill>
                  <a:srgbClr val="4A4A4A"/>
                </a:solidFill>
                <a:effectLst/>
                <a:latin typeface="SourceSansPro"/>
              </a:rPr>
              <a:t>Properly aligned bones and joints help avoid fatigue. Proper posture strengthens the obliques; however, it is okay to occasionally relax the postural muscles. It typically takes a month for proper posture to become a natural habit.</a:t>
            </a:r>
          </a:p>
          <a:p>
            <a:r>
              <a:rPr lang="en-US" b="1" i="0" dirty="0">
                <a:solidFill>
                  <a:srgbClr val="4A4A4A"/>
                </a:solidFill>
                <a:effectLst/>
                <a:latin typeface="SourceSansPro"/>
              </a:rPr>
              <a:t>Proper posture reduces head and neck tension.</a:t>
            </a:r>
            <a:r>
              <a:rPr lang="en-US" b="0" i="0" dirty="0">
                <a:solidFill>
                  <a:srgbClr val="4A4A4A"/>
                </a:solidFill>
                <a:effectLst/>
                <a:latin typeface="SourceSansPro"/>
              </a:rPr>
              <a:t> Poor posture creates tension in the shoulder and neck areas. When the head leans forward, pressure is placed on the shoulders, neck, and upper back. Leaning the head back several times throughout the day helps to stretch the muscles, reducing tension in the shoulders and neck.</a:t>
            </a:r>
          </a:p>
          <a:p>
            <a:r>
              <a:rPr lang="en-US" b="1" i="0" dirty="0">
                <a:solidFill>
                  <a:srgbClr val="4A4A4A"/>
                </a:solidFill>
                <a:effectLst/>
                <a:latin typeface="SourceSansPro"/>
              </a:rPr>
              <a:t>Proper posture improves core strength.</a:t>
            </a:r>
            <a:r>
              <a:rPr lang="en-US" b="0" i="0" dirty="0">
                <a:solidFill>
                  <a:srgbClr val="4A4A4A"/>
                </a:solidFill>
                <a:effectLst/>
                <a:latin typeface="SourceSansPro"/>
              </a:rPr>
              <a:t> The core is engaged and active when proper posture is maintained. Over time, this strengthens the core muscles, and proper posture becomes a natural habit.</a:t>
            </a:r>
          </a:p>
          <a:p>
            <a:br>
              <a:rPr lang="en-US" dirty="0"/>
            </a:br>
            <a:endParaRPr lang="en-IN" dirty="0"/>
          </a:p>
        </p:txBody>
      </p:sp>
    </p:spTree>
    <p:extLst>
      <p:ext uri="{BB962C8B-B14F-4D97-AF65-F5344CB8AC3E}">
        <p14:creationId xmlns:p14="http://schemas.microsoft.com/office/powerpoint/2010/main" val="29462745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B62E33-84E7-4CBE-8F60-0FFC0E325EAD}"/>
              </a:ext>
            </a:extLst>
          </p:cNvPr>
          <p:cNvSpPr>
            <a:spLocks noGrp="1"/>
          </p:cNvSpPr>
          <p:nvPr>
            <p:ph idx="1"/>
          </p:nvPr>
        </p:nvSpPr>
        <p:spPr>
          <a:xfrm>
            <a:off x="0" y="1"/>
            <a:ext cx="9638950" cy="6660858"/>
          </a:xfrm>
        </p:spPr>
        <p:txBody>
          <a:bodyPr>
            <a:normAutofit/>
          </a:bodyPr>
          <a:lstStyle/>
          <a:p>
            <a:r>
              <a:rPr lang="en-US" b="1" i="0" dirty="0">
                <a:solidFill>
                  <a:srgbClr val="4A4A4A"/>
                </a:solidFill>
                <a:effectLst/>
                <a:latin typeface="SourceSansPro"/>
              </a:rPr>
              <a:t>Proper posture reduces the risk of abnormal wear and tear on joints. </a:t>
            </a:r>
            <a:r>
              <a:rPr lang="en-US" b="0" i="0" dirty="0">
                <a:solidFill>
                  <a:srgbClr val="4A4A4A"/>
                </a:solidFill>
                <a:effectLst/>
                <a:latin typeface="SourceSansPro"/>
              </a:rPr>
              <a:t>Sitting or standing crooked (e.g., leaning more on one leg while standing or placing more weight on one side when sitting) can cause hip strain. This can cause abnormal wear on the joint surfaces in addition to the natural “wear and tear” that naturally occurs with aging. When sitting, a lumbar roll or rolled towel can help support the natural lumbar curve.</a:t>
            </a:r>
          </a:p>
          <a:p>
            <a:r>
              <a:rPr lang="en-US" b="1" i="0" dirty="0">
                <a:solidFill>
                  <a:srgbClr val="4A4A4A"/>
                </a:solidFill>
                <a:effectLst/>
                <a:latin typeface="SourceSansPro"/>
              </a:rPr>
              <a:t>Proper posture improves digestion and circulation. </a:t>
            </a:r>
            <a:r>
              <a:rPr lang="en-US" b="0" i="0" dirty="0">
                <a:solidFill>
                  <a:srgbClr val="4A4A4A"/>
                </a:solidFill>
                <a:effectLst/>
                <a:latin typeface="SourceSansPro"/>
              </a:rPr>
              <a:t>When the body is slouched, vital organs can be compressed. Awkward body positions can decrease circulation, restricting blood flow.</a:t>
            </a:r>
          </a:p>
          <a:p>
            <a:br>
              <a:rPr lang="en-US" dirty="0"/>
            </a:br>
            <a:endParaRPr lang="en-IN" dirty="0"/>
          </a:p>
        </p:txBody>
      </p:sp>
    </p:spTree>
    <p:extLst>
      <p:ext uri="{BB962C8B-B14F-4D97-AF65-F5344CB8AC3E}">
        <p14:creationId xmlns:p14="http://schemas.microsoft.com/office/powerpoint/2010/main" val="2752916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662A9-606D-43CB-BCC2-74244A06E110}"/>
              </a:ext>
            </a:extLst>
          </p:cNvPr>
          <p:cNvSpPr>
            <a:spLocks noGrp="1"/>
          </p:cNvSpPr>
          <p:nvPr>
            <p:ph type="title"/>
          </p:nvPr>
        </p:nvSpPr>
        <p:spPr/>
        <p:txBody>
          <a:bodyPr/>
          <a:lstStyle/>
          <a:p>
            <a:r>
              <a:rPr lang="en-US" dirty="0"/>
              <a:t>Angle of Pull </a:t>
            </a:r>
            <a:endParaRPr lang="en-IN" dirty="0"/>
          </a:p>
        </p:txBody>
      </p:sp>
      <p:sp>
        <p:nvSpPr>
          <p:cNvPr id="3" name="Content Placeholder 2">
            <a:extLst>
              <a:ext uri="{FF2B5EF4-FFF2-40B4-BE49-F238E27FC236}">
                <a16:creationId xmlns:a16="http://schemas.microsoft.com/office/drawing/2014/main" id="{581BAE8D-4534-4FFD-AB02-88BABF2F6AFF}"/>
              </a:ext>
            </a:extLst>
          </p:cNvPr>
          <p:cNvSpPr>
            <a:spLocks noGrp="1"/>
          </p:cNvSpPr>
          <p:nvPr>
            <p:ph idx="1"/>
          </p:nvPr>
        </p:nvSpPr>
        <p:spPr/>
        <p:txBody>
          <a:bodyPr/>
          <a:lstStyle/>
          <a:p>
            <a:r>
              <a:rPr lang="en-US" dirty="0"/>
              <a:t>Angle of pull of a muscle is an important concept in therapeutic exercise. If you want to produce the maximal torque from a muscle, the joint must be positioned so that the muscle being worked has a 90° angle of pull on the extremity.</a:t>
            </a:r>
          </a:p>
          <a:p>
            <a:endParaRPr lang="en-US" dirty="0"/>
          </a:p>
          <a:p>
            <a:r>
              <a:rPr lang="en-US" dirty="0"/>
              <a:t>The angle between the line of pull of the muscle (action line) and the mechanical axis of the bone or segment involved </a:t>
            </a:r>
          </a:p>
          <a:p>
            <a:pPr marL="0" indent="0">
              <a:buNone/>
            </a:pPr>
            <a:r>
              <a:rPr lang="en-US" dirty="0"/>
              <a:t>• Mechanical axis of a bone = a straight line connecting the midpoints of the joints at both ends of the bone</a:t>
            </a:r>
            <a:endParaRPr lang="en-IN" dirty="0"/>
          </a:p>
        </p:txBody>
      </p:sp>
    </p:spTree>
    <p:extLst>
      <p:ext uri="{BB962C8B-B14F-4D97-AF65-F5344CB8AC3E}">
        <p14:creationId xmlns:p14="http://schemas.microsoft.com/office/powerpoint/2010/main" val="23833358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B5513-3AAB-4E0E-9D26-835ED7E8FE0E}"/>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id="{B9997D29-54A9-4856-9AAB-AC4187D49F7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6017" t="17874" r="22859" b="18677"/>
          <a:stretch/>
        </p:blipFill>
        <p:spPr>
          <a:xfrm>
            <a:off x="1184246" y="131"/>
            <a:ext cx="9823508" cy="6857869"/>
          </a:xfrm>
          <a:prstGeom prst="rect">
            <a:avLst/>
          </a:prstGeom>
        </p:spPr>
      </p:pic>
    </p:spTree>
    <p:extLst>
      <p:ext uri="{BB962C8B-B14F-4D97-AF65-F5344CB8AC3E}">
        <p14:creationId xmlns:p14="http://schemas.microsoft.com/office/powerpoint/2010/main" val="39408851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6E170-4739-4F8B-9E01-1D398BEBBB9D}"/>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5F7C2EF1-B01D-4067-8B7B-C72DA0B0992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6612" t="23401" r="25564" b="29264"/>
          <a:stretch/>
        </p:blipFill>
        <p:spPr>
          <a:xfrm>
            <a:off x="0" y="0"/>
            <a:ext cx="12192000" cy="6858000"/>
          </a:xfrm>
        </p:spPr>
      </p:pic>
    </p:spTree>
    <p:extLst>
      <p:ext uri="{BB962C8B-B14F-4D97-AF65-F5344CB8AC3E}">
        <p14:creationId xmlns:p14="http://schemas.microsoft.com/office/powerpoint/2010/main" val="30939495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BE014-ED4F-4620-9A46-B69012AB640D}"/>
              </a:ext>
            </a:extLst>
          </p:cNvPr>
          <p:cNvSpPr>
            <a:spLocks noGrp="1"/>
          </p:cNvSpPr>
          <p:nvPr>
            <p:ph type="title"/>
          </p:nvPr>
        </p:nvSpPr>
        <p:spPr/>
        <p:txBody>
          <a:bodyPr/>
          <a:lstStyle/>
          <a:p>
            <a:r>
              <a:rPr lang="en-US" b="0" i="0" dirty="0">
                <a:solidFill>
                  <a:srgbClr val="212121"/>
                </a:solidFill>
                <a:effectLst/>
                <a:latin typeface="FS Albert Extra Bold"/>
              </a:rPr>
              <a:t>All-or-None Law</a:t>
            </a:r>
            <a:endParaRPr lang="en-IN" dirty="0"/>
          </a:p>
        </p:txBody>
      </p:sp>
      <p:sp>
        <p:nvSpPr>
          <p:cNvPr id="3" name="Content Placeholder 2">
            <a:extLst>
              <a:ext uri="{FF2B5EF4-FFF2-40B4-BE49-F238E27FC236}">
                <a16:creationId xmlns:a16="http://schemas.microsoft.com/office/drawing/2014/main" id="{76E6E096-9C3A-4268-99BB-C9301EF318DD}"/>
              </a:ext>
            </a:extLst>
          </p:cNvPr>
          <p:cNvSpPr>
            <a:spLocks noGrp="1"/>
          </p:cNvSpPr>
          <p:nvPr>
            <p:ph idx="1"/>
          </p:nvPr>
        </p:nvSpPr>
        <p:spPr/>
        <p:txBody>
          <a:bodyPr>
            <a:normAutofit/>
          </a:bodyPr>
          <a:lstStyle/>
          <a:p>
            <a:pPr fontAlgn="base"/>
            <a:r>
              <a:rPr lang="en-US" b="0" i="0" dirty="0">
                <a:solidFill>
                  <a:srgbClr val="212121"/>
                </a:solidFill>
                <a:effectLst/>
                <a:latin typeface="Merriweather" panose="00000500000000000000" pitchFamily="2" charset="0"/>
              </a:rPr>
              <a:t>If a stimulus is strong enough, an </a:t>
            </a:r>
            <a:r>
              <a:rPr lang="en-US" b="0" i="0" u="sng" dirty="0">
                <a:solidFill>
                  <a:srgbClr val="1A55AD"/>
                </a:solidFill>
                <a:effectLst/>
                <a:latin typeface="Merriweather" panose="00000500000000000000" pitchFamily="2" charset="0"/>
                <a:hlinkClick r:id="rId2"/>
              </a:rPr>
              <a:t>action potential</a:t>
            </a:r>
            <a:r>
              <a:rPr lang="en-US" b="0" i="0" dirty="0">
                <a:solidFill>
                  <a:srgbClr val="212121"/>
                </a:solidFill>
                <a:effectLst/>
                <a:latin typeface="Merriweather" panose="00000500000000000000" pitchFamily="2" charset="0"/>
              </a:rPr>
              <a:t> occurs and a </a:t>
            </a:r>
            <a:r>
              <a:rPr lang="en-US" b="0" i="0" u="sng" dirty="0">
                <a:solidFill>
                  <a:srgbClr val="1A55AD"/>
                </a:solidFill>
                <a:effectLst/>
                <a:latin typeface="Merriweather" panose="00000500000000000000" pitchFamily="2" charset="0"/>
                <a:hlinkClick r:id="rId3"/>
              </a:rPr>
              <a:t>neuron</a:t>
            </a:r>
            <a:r>
              <a:rPr lang="en-US" b="0" i="0" dirty="0">
                <a:solidFill>
                  <a:srgbClr val="212121"/>
                </a:solidFill>
                <a:effectLst/>
                <a:latin typeface="Merriweather" panose="00000500000000000000" pitchFamily="2" charset="0"/>
              </a:rPr>
              <a:t> sends information down an axon away from the cell body and toward the </a:t>
            </a:r>
            <a:r>
              <a:rPr lang="en-US" b="0" i="0" u="sng" dirty="0">
                <a:solidFill>
                  <a:srgbClr val="1A55AD"/>
                </a:solidFill>
                <a:effectLst/>
                <a:latin typeface="Merriweather" panose="00000500000000000000" pitchFamily="2" charset="0"/>
                <a:hlinkClick r:id="rId4"/>
              </a:rPr>
              <a:t>synapse</a:t>
            </a:r>
            <a:r>
              <a:rPr lang="en-US" b="0" i="0" dirty="0">
                <a:solidFill>
                  <a:srgbClr val="212121"/>
                </a:solidFill>
                <a:effectLst/>
                <a:latin typeface="Merriweather" panose="00000500000000000000" pitchFamily="2" charset="0"/>
              </a:rPr>
              <a:t>. Changes in cell polarization result in the signal being propagated down the length of the axon.</a:t>
            </a:r>
            <a:br>
              <a:rPr lang="en-US" b="0" i="0" dirty="0">
                <a:solidFill>
                  <a:srgbClr val="212121"/>
                </a:solidFill>
                <a:effectLst/>
                <a:latin typeface="Merriweather" panose="00000500000000000000" pitchFamily="2" charset="0"/>
              </a:rPr>
            </a:br>
            <a:endParaRPr lang="en-US" b="0" i="0" dirty="0">
              <a:solidFill>
                <a:srgbClr val="212121"/>
              </a:solidFill>
              <a:effectLst/>
              <a:latin typeface="Merriweather" panose="00000500000000000000" pitchFamily="2" charset="0"/>
            </a:endParaRPr>
          </a:p>
          <a:p>
            <a:pPr fontAlgn="base"/>
            <a:r>
              <a:rPr lang="en-US" b="0" i="0" dirty="0">
                <a:solidFill>
                  <a:srgbClr val="212121"/>
                </a:solidFill>
                <a:effectLst/>
                <a:latin typeface="Merriweather" panose="00000500000000000000" pitchFamily="2" charset="0"/>
              </a:rPr>
              <a:t>The action potential is always a full response. There is no such thing as a "strong" or "weak" action potential. Instead, it is an all-or-nothing process.</a:t>
            </a:r>
          </a:p>
          <a:p>
            <a:endParaRPr lang="en-IN" dirty="0"/>
          </a:p>
        </p:txBody>
      </p:sp>
    </p:spTree>
    <p:extLst>
      <p:ext uri="{BB962C8B-B14F-4D97-AF65-F5344CB8AC3E}">
        <p14:creationId xmlns:p14="http://schemas.microsoft.com/office/powerpoint/2010/main" val="28766631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6D76A-838E-431C-A5F8-3902CA929508}"/>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F1D633ED-FA41-4276-8968-DBAF0A880C1A}"/>
              </a:ext>
            </a:extLst>
          </p:cNvPr>
          <p:cNvSpPr>
            <a:spLocks noGrp="1"/>
          </p:cNvSpPr>
          <p:nvPr>
            <p:ph idx="1"/>
          </p:nvPr>
        </p:nvSpPr>
        <p:spPr/>
        <p:txBody>
          <a:bodyPr>
            <a:normAutofit/>
          </a:bodyPr>
          <a:lstStyle/>
          <a:p>
            <a:pPr fontAlgn="base"/>
            <a:r>
              <a:rPr lang="en-US" b="0" i="0" dirty="0">
                <a:solidFill>
                  <a:srgbClr val="212121"/>
                </a:solidFill>
                <a:effectLst/>
                <a:latin typeface="FS Albert Extra Bold"/>
              </a:rPr>
              <a:t>How the Signal Triggers an Action Potential</a:t>
            </a:r>
          </a:p>
          <a:p>
            <a:pPr fontAlgn="base"/>
            <a:r>
              <a:rPr lang="en-US" b="0" i="0" dirty="0">
                <a:solidFill>
                  <a:srgbClr val="212121"/>
                </a:solidFill>
                <a:effectLst/>
                <a:latin typeface="Merriweather" panose="00000500000000000000" pitchFamily="2" charset="0"/>
              </a:rPr>
              <a:t>In its normal resting state, the inside of a neuron is around -70 millivolts. When activated by the stimulus, the membrane depolarizes, causing ion channels to open. As a result, sodium ions enter the action and change the polarization of the axon.</a:t>
            </a:r>
          </a:p>
          <a:p>
            <a:pPr fontAlgn="base"/>
            <a:r>
              <a:rPr lang="en-US" b="0" i="0" dirty="0">
                <a:solidFill>
                  <a:srgbClr val="212121"/>
                </a:solidFill>
                <a:effectLst/>
                <a:latin typeface="Merriweather" panose="00000500000000000000" pitchFamily="2" charset="0"/>
              </a:rPr>
              <a:t>Once the cell depolarizes to the required threshold, the action potential will fire. As the all-or-nothing law states, this action is not graded—it either happens, or it doesn't.</a:t>
            </a:r>
          </a:p>
          <a:p>
            <a:endParaRPr lang="en-IN" dirty="0"/>
          </a:p>
        </p:txBody>
      </p:sp>
    </p:spTree>
    <p:extLst>
      <p:ext uri="{BB962C8B-B14F-4D97-AF65-F5344CB8AC3E}">
        <p14:creationId xmlns:p14="http://schemas.microsoft.com/office/powerpoint/2010/main" val="27885303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DFC36-E604-412B-9B00-CBDF5A847596}"/>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3F41FBB3-F270-4A0F-8658-C7DAAF1EBAD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0140"/>
          <a:stretch/>
        </p:blipFill>
        <p:spPr>
          <a:xfrm>
            <a:off x="2157368" y="0"/>
            <a:ext cx="7877263" cy="6864325"/>
          </a:xfrm>
        </p:spPr>
      </p:pic>
    </p:spTree>
    <p:extLst>
      <p:ext uri="{BB962C8B-B14F-4D97-AF65-F5344CB8AC3E}">
        <p14:creationId xmlns:p14="http://schemas.microsoft.com/office/powerpoint/2010/main" val="23082192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72176-E6BD-47E3-8D54-72EB88DE3CBD}"/>
              </a:ext>
            </a:extLst>
          </p:cNvPr>
          <p:cNvSpPr>
            <a:spLocks noGrp="1"/>
          </p:cNvSpPr>
          <p:nvPr>
            <p:ph type="title"/>
          </p:nvPr>
        </p:nvSpPr>
        <p:spPr/>
        <p:txBody>
          <a:bodyPr/>
          <a:lstStyle/>
          <a:p>
            <a:r>
              <a:rPr lang="en-IN" b="1" i="0" dirty="0">
                <a:solidFill>
                  <a:srgbClr val="222222"/>
                </a:solidFill>
                <a:effectLst/>
                <a:latin typeface="Aspira Webfont"/>
              </a:rPr>
              <a:t>Reciprocal Innervation:</a:t>
            </a:r>
            <a:br>
              <a:rPr lang="en-IN" b="1" i="0" dirty="0">
                <a:solidFill>
                  <a:srgbClr val="222222"/>
                </a:solidFill>
                <a:effectLst/>
                <a:latin typeface="Aspira Webfont"/>
              </a:rPr>
            </a:br>
            <a:endParaRPr lang="en-IN" dirty="0"/>
          </a:p>
        </p:txBody>
      </p:sp>
      <p:sp>
        <p:nvSpPr>
          <p:cNvPr id="3" name="Content Placeholder 2">
            <a:extLst>
              <a:ext uri="{FF2B5EF4-FFF2-40B4-BE49-F238E27FC236}">
                <a16:creationId xmlns:a16="http://schemas.microsoft.com/office/drawing/2014/main" id="{2142A7A7-578F-4314-9C0B-A6AF34B74FFC}"/>
              </a:ext>
            </a:extLst>
          </p:cNvPr>
          <p:cNvSpPr>
            <a:spLocks noGrp="1"/>
          </p:cNvSpPr>
          <p:nvPr>
            <p:ph idx="1"/>
          </p:nvPr>
        </p:nvSpPr>
        <p:spPr>
          <a:xfrm>
            <a:off x="335560" y="1258349"/>
            <a:ext cx="8938442" cy="4783013"/>
          </a:xfrm>
        </p:spPr>
        <p:txBody>
          <a:bodyPr>
            <a:normAutofit/>
          </a:bodyPr>
          <a:lstStyle/>
          <a:p>
            <a:r>
              <a:rPr lang="en-US" b="0" i="0" dirty="0">
                <a:solidFill>
                  <a:srgbClr val="222222"/>
                </a:solidFill>
                <a:effectLst/>
                <a:latin typeface="Aspira Webfont"/>
              </a:rPr>
              <a:t>When we talk about reciprocal innervation, it is referring to the pairs of skeletal muscles that are present in the body. They help us to make all of our movements. The only way that we can move is by using these skeletal muscles.</a:t>
            </a:r>
          </a:p>
          <a:p>
            <a:r>
              <a:rPr lang="en-US" b="0" i="0" dirty="0">
                <a:solidFill>
                  <a:srgbClr val="222222"/>
                </a:solidFill>
                <a:effectLst/>
                <a:latin typeface="Aspira Webfont"/>
              </a:rPr>
              <a:t>The muscles are present in pairs, agonist muscles, an antagonist’s muscles. If you are moving your </a:t>
            </a:r>
            <a:r>
              <a:rPr lang="en-US" dirty="0">
                <a:solidFill>
                  <a:srgbClr val="222222"/>
                </a:solidFill>
                <a:latin typeface="Aspira Webfont"/>
              </a:rPr>
              <a:t>palm</a:t>
            </a:r>
            <a:r>
              <a:rPr lang="en-US" b="0" i="0" dirty="0">
                <a:solidFill>
                  <a:srgbClr val="222222"/>
                </a:solidFill>
                <a:effectLst/>
                <a:latin typeface="Aspira Webfont"/>
              </a:rPr>
              <a:t> in an upward direction, then the muscle that is present on the upper half of the </a:t>
            </a:r>
            <a:r>
              <a:rPr lang="en-US" dirty="0">
                <a:solidFill>
                  <a:srgbClr val="222222"/>
                </a:solidFill>
                <a:latin typeface="Aspira Webfont"/>
              </a:rPr>
              <a:t>arm</a:t>
            </a:r>
            <a:r>
              <a:rPr lang="en-US" b="0" i="0" dirty="0">
                <a:solidFill>
                  <a:srgbClr val="222222"/>
                </a:solidFill>
                <a:effectLst/>
                <a:latin typeface="Aspira Webfont"/>
              </a:rPr>
              <a:t> needs to contract. Therefore, it is the agonist's muscle. </a:t>
            </a:r>
            <a:r>
              <a:rPr lang="en-US" dirty="0">
                <a:solidFill>
                  <a:srgbClr val="222222"/>
                </a:solidFill>
                <a:latin typeface="Aspira Webfont"/>
              </a:rPr>
              <a:t>T</a:t>
            </a:r>
            <a:r>
              <a:rPr lang="en-US" b="0" i="0" dirty="0">
                <a:solidFill>
                  <a:srgbClr val="222222"/>
                </a:solidFill>
                <a:effectLst/>
                <a:latin typeface="Aspira Webfont"/>
              </a:rPr>
              <a:t>he muscle on the lower portion also needs to relax. Thus, this becomes the antagonist's muscle. </a:t>
            </a:r>
          </a:p>
          <a:p>
            <a:endParaRPr lang="en-IN" dirty="0"/>
          </a:p>
        </p:txBody>
      </p:sp>
    </p:spTree>
    <p:extLst>
      <p:ext uri="{BB962C8B-B14F-4D97-AF65-F5344CB8AC3E}">
        <p14:creationId xmlns:p14="http://schemas.microsoft.com/office/powerpoint/2010/main" val="1434785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F6DF1-F4F4-4051-98C6-C32ADE44DDCC}"/>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742CEC1B-D24A-407D-A1E6-92722039F51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9521" y="0"/>
            <a:ext cx="9932957" cy="6858000"/>
          </a:xfrm>
        </p:spPr>
      </p:pic>
    </p:spTree>
    <p:extLst>
      <p:ext uri="{BB962C8B-B14F-4D97-AF65-F5344CB8AC3E}">
        <p14:creationId xmlns:p14="http://schemas.microsoft.com/office/powerpoint/2010/main" val="2463171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133B51-9D07-46B7-91D3-2CAD68B23E08}"/>
              </a:ext>
            </a:extLst>
          </p:cNvPr>
          <p:cNvSpPr>
            <a:spLocks noGrp="1"/>
          </p:cNvSpPr>
          <p:nvPr>
            <p:ph idx="1"/>
          </p:nvPr>
        </p:nvSpPr>
        <p:spPr>
          <a:xfrm>
            <a:off x="1066800" y="497840"/>
            <a:ext cx="10058400" cy="3621154"/>
          </a:xfrm>
        </p:spPr>
        <p:txBody>
          <a:bodyPr>
            <a:normAutofit/>
          </a:bodyPr>
          <a:lstStyle/>
          <a:p>
            <a:pPr algn="l"/>
            <a:r>
              <a:rPr lang="en-US" sz="2400" b="1" i="0" dirty="0">
                <a:solidFill>
                  <a:srgbClr val="373D3F"/>
                </a:solidFill>
                <a:effectLst/>
                <a:latin typeface="Roboto Condensed" panose="02000000000000000000" pitchFamily="2" charset="0"/>
              </a:rPr>
              <a:t>Structural Classification of Joints</a:t>
            </a:r>
          </a:p>
          <a:p>
            <a:pPr algn="l"/>
            <a:r>
              <a:rPr lang="en-US" sz="2400" b="0" i="0" dirty="0">
                <a:solidFill>
                  <a:srgbClr val="373D3F"/>
                </a:solidFill>
                <a:effectLst/>
                <a:latin typeface="Tinos"/>
              </a:rPr>
              <a:t>There are three structural classifications. A </a:t>
            </a:r>
            <a:r>
              <a:rPr lang="en-US" sz="2400" b="1" i="0" dirty="0">
                <a:solidFill>
                  <a:srgbClr val="373D3F"/>
                </a:solidFill>
                <a:effectLst/>
                <a:latin typeface="Tinos"/>
              </a:rPr>
              <a:t>fibrous joint</a:t>
            </a:r>
            <a:r>
              <a:rPr lang="en-US" sz="2400" b="0" i="0" dirty="0">
                <a:solidFill>
                  <a:srgbClr val="373D3F"/>
                </a:solidFill>
                <a:effectLst/>
                <a:latin typeface="Tinos"/>
              </a:rPr>
              <a:t> is where the adjacent bones are united by fibrous connective tissue. At a </a:t>
            </a:r>
            <a:r>
              <a:rPr lang="en-US" sz="2400" b="1" i="0" dirty="0">
                <a:solidFill>
                  <a:srgbClr val="373D3F"/>
                </a:solidFill>
                <a:effectLst/>
                <a:latin typeface="Tinos"/>
              </a:rPr>
              <a:t>cartilaginous joint</a:t>
            </a:r>
            <a:r>
              <a:rPr lang="en-US" sz="2400" b="0" i="0" dirty="0">
                <a:solidFill>
                  <a:srgbClr val="373D3F"/>
                </a:solidFill>
                <a:effectLst/>
                <a:latin typeface="Tinos"/>
              </a:rPr>
              <a:t>, the bones are joined by hyaline cartilage or fibrocartilage. At a </a:t>
            </a:r>
            <a:r>
              <a:rPr lang="en-US" sz="2400" b="1" i="0" dirty="0">
                <a:solidFill>
                  <a:srgbClr val="373D3F"/>
                </a:solidFill>
                <a:effectLst/>
                <a:latin typeface="Tinos"/>
              </a:rPr>
              <a:t>synovial joint</a:t>
            </a:r>
            <a:r>
              <a:rPr lang="en-US" sz="2400" b="0" i="0" dirty="0">
                <a:solidFill>
                  <a:srgbClr val="373D3F"/>
                </a:solidFill>
                <a:effectLst/>
                <a:latin typeface="Tinos"/>
              </a:rPr>
              <a:t>, the articulating surfaces of the bones are not directly connected, but instead come into contact with each other within a joint cavity that is filled with a lubricating fluid. Synovial joints allow for free movement between the bones and are the most common joints of the body.</a:t>
            </a:r>
          </a:p>
          <a:p>
            <a:endParaRPr lang="en-IN" sz="2400" dirty="0"/>
          </a:p>
        </p:txBody>
      </p:sp>
    </p:spTree>
    <p:extLst>
      <p:ext uri="{BB962C8B-B14F-4D97-AF65-F5344CB8AC3E}">
        <p14:creationId xmlns:p14="http://schemas.microsoft.com/office/powerpoint/2010/main" val="4941633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1DB4E-A047-453B-9546-4EC38E5B5801}"/>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5D954F5D-0AA9-4F57-BE7A-AA1B02F6A7FB}"/>
              </a:ext>
            </a:extLst>
          </p:cNvPr>
          <p:cNvSpPr>
            <a:spLocks noGrp="1"/>
          </p:cNvSpPr>
          <p:nvPr>
            <p:ph idx="1"/>
          </p:nvPr>
        </p:nvSpPr>
        <p:spPr/>
        <p:txBody>
          <a:bodyPr/>
          <a:lstStyle/>
          <a:p>
            <a:endParaRPr lang="en-IN"/>
          </a:p>
        </p:txBody>
      </p:sp>
    </p:spTree>
    <p:extLst>
      <p:ext uri="{BB962C8B-B14F-4D97-AF65-F5344CB8AC3E}">
        <p14:creationId xmlns:p14="http://schemas.microsoft.com/office/powerpoint/2010/main" val="4035445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72651-DD69-4AB3-B135-FCC00E2C2FA0}"/>
              </a:ext>
            </a:extLst>
          </p:cNvPr>
          <p:cNvSpPr>
            <a:spLocks noGrp="1"/>
          </p:cNvSpPr>
          <p:nvPr>
            <p:ph type="title"/>
          </p:nvPr>
        </p:nvSpPr>
        <p:spPr/>
        <p:txBody>
          <a:bodyPr/>
          <a:lstStyle/>
          <a:p>
            <a:endParaRPr lang="en-IN"/>
          </a:p>
        </p:txBody>
      </p:sp>
      <p:pic>
        <p:nvPicPr>
          <p:cNvPr id="11" name="Picture 10">
            <a:extLst>
              <a:ext uri="{FF2B5EF4-FFF2-40B4-BE49-F238E27FC236}">
                <a16:creationId xmlns:a16="http://schemas.microsoft.com/office/drawing/2014/main" id="{11126EFC-154F-42EE-B17B-DA67B702779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909319"/>
            <a:ext cx="12192000" cy="5039361"/>
          </a:xfrm>
          <a:prstGeom prst="rect">
            <a:avLst/>
          </a:prstGeom>
        </p:spPr>
      </p:pic>
    </p:spTree>
    <p:extLst>
      <p:ext uri="{BB962C8B-B14F-4D97-AF65-F5344CB8AC3E}">
        <p14:creationId xmlns:p14="http://schemas.microsoft.com/office/powerpoint/2010/main" val="3536620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6931BE-16B8-4607-96F6-6520C29DF49D}"/>
              </a:ext>
            </a:extLst>
          </p:cNvPr>
          <p:cNvSpPr>
            <a:spLocks noGrp="1"/>
          </p:cNvSpPr>
          <p:nvPr>
            <p:ph idx="1"/>
          </p:nvPr>
        </p:nvSpPr>
        <p:spPr>
          <a:xfrm>
            <a:off x="0" y="0"/>
            <a:ext cx="10125512" cy="6857999"/>
          </a:xfrm>
        </p:spPr>
        <p:txBody>
          <a:bodyPr>
            <a:normAutofit fontScale="85000" lnSpcReduction="20000"/>
          </a:bodyPr>
          <a:lstStyle/>
          <a:p>
            <a:pPr algn="l"/>
            <a:r>
              <a:rPr lang="en-US" b="1" i="0" dirty="0">
                <a:solidFill>
                  <a:srgbClr val="373D3F"/>
                </a:solidFill>
                <a:effectLst/>
                <a:latin typeface="Roboto Condensed" panose="02000000000000000000" pitchFamily="2" charset="0"/>
              </a:rPr>
              <a:t>Synarthrosis</a:t>
            </a:r>
          </a:p>
          <a:p>
            <a:pPr algn="l"/>
            <a:r>
              <a:rPr lang="en-US" b="0" i="0" dirty="0">
                <a:solidFill>
                  <a:srgbClr val="373D3F"/>
                </a:solidFill>
                <a:effectLst/>
                <a:latin typeface="Tinos"/>
              </a:rPr>
              <a:t>An immobile or nearly immobile joint is called a </a:t>
            </a:r>
            <a:r>
              <a:rPr lang="en-US" b="1" i="0" dirty="0">
                <a:solidFill>
                  <a:srgbClr val="373D3F"/>
                </a:solidFill>
                <a:effectLst/>
                <a:latin typeface="Tinos"/>
              </a:rPr>
              <a:t>synarthrosis</a:t>
            </a:r>
            <a:r>
              <a:rPr lang="en-US" b="0" i="0" dirty="0">
                <a:solidFill>
                  <a:srgbClr val="373D3F"/>
                </a:solidFill>
                <a:effectLst/>
                <a:latin typeface="Tinos"/>
              </a:rPr>
              <a:t>. The immobile nature of these joints provide for a strong union between the articulating bones. This is important at locations where the bones provide protection for internal organs. Examples include sutures, the fibrous joints between the bones of the skull that surround and protect the brain, and the manubriosternal joint, the cartilaginous joint that unites the manubrium and body of the sternum for protection of the heart.</a:t>
            </a:r>
          </a:p>
          <a:p>
            <a:pPr algn="l"/>
            <a:r>
              <a:rPr lang="en-US" b="1" i="0" dirty="0">
                <a:solidFill>
                  <a:srgbClr val="373D3F"/>
                </a:solidFill>
                <a:effectLst/>
                <a:latin typeface="Roboto Condensed" panose="02000000000000000000" pitchFamily="2" charset="0"/>
              </a:rPr>
              <a:t>Amphiarthrosis</a:t>
            </a:r>
          </a:p>
          <a:p>
            <a:pPr algn="l"/>
            <a:r>
              <a:rPr lang="en-US" b="0" i="0" dirty="0">
                <a:solidFill>
                  <a:srgbClr val="373D3F"/>
                </a:solidFill>
                <a:effectLst/>
                <a:latin typeface="Tinos"/>
              </a:rPr>
              <a:t>An </a:t>
            </a:r>
            <a:r>
              <a:rPr lang="en-US" b="1" i="0" dirty="0">
                <a:solidFill>
                  <a:srgbClr val="373D3F"/>
                </a:solidFill>
                <a:effectLst/>
                <a:latin typeface="Tinos"/>
              </a:rPr>
              <a:t>amphiarthrosis</a:t>
            </a:r>
            <a:r>
              <a:rPr lang="en-US" b="0" i="0" dirty="0">
                <a:solidFill>
                  <a:srgbClr val="373D3F"/>
                </a:solidFill>
                <a:effectLst/>
                <a:latin typeface="Tinos"/>
              </a:rPr>
              <a:t> is a joint that has limited mobility. An example of this type of joint is the cartilaginous joint that unites the bodies of adjacent vertebrae. Filling the gap between the vertebrae is a thick pad of fibrocartilage called an intervertebral disc. Each intervertebral disc strongly unites the vertebrae but still allows for a limited amount of movement between them. However, the small movements available between adjacent vertebrae can sum together along the length of the vertebral column to provide for large ranges of body movements.</a:t>
            </a:r>
          </a:p>
          <a:p>
            <a:pPr algn="l"/>
            <a:r>
              <a:rPr lang="en-US" b="0" i="0" dirty="0">
                <a:solidFill>
                  <a:srgbClr val="373D3F"/>
                </a:solidFill>
                <a:effectLst/>
                <a:latin typeface="Tinos"/>
              </a:rPr>
              <a:t>Another example of an amphiarthrosis is the pubic symphysis of the pelvis. This is a cartilaginous joint in which the pubic regions of the right and left hip bones are strongly anchored to each other by fibrocartilage. This joint normally has very little mobility. The strength of the pubic symphysis is important in conferring weight-bearing stability to the pelvis.</a:t>
            </a:r>
          </a:p>
          <a:p>
            <a:pPr algn="l"/>
            <a:r>
              <a:rPr lang="en-US" b="1" i="0" dirty="0">
                <a:solidFill>
                  <a:srgbClr val="373D3F"/>
                </a:solidFill>
                <a:effectLst/>
                <a:latin typeface="Roboto Condensed" panose="02000000000000000000" pitchFamily="2" charset="0"/>
              </a:rPr>
              <a:t>Diarthrosis</a:t>
            </a:r>
          </a:p>
          <a:p>
            <a:pPr algn="l"/>
            <a:r>
              <a:rPr lang="en-US" b="0" i="0" dirty="0">
                <a:solidFill>
                  <a:srgbClr val="373D3F"/>
                </a:solidFill>
                <a:effectLst/>
                <a:latin typeface="Tinos"/>
              </a:rPr>
              <a:t>A freely mobile joint is classified as a </a:t>
            </a:r>
            <a:r>
              <a:rPr lang="en-US" b="1" i="0" dirty="0">
                <a:solidFill>
                  <a:srgbClr val="373D3F"/>
                </a:solidFill>
                <a:effectLst/>
                <a:latin typeface="Tinos"/>
              </a:rPr>
              <a:t>diarthrosis</a:t>
            </a:r>
            <a:r>
              <a:rPr lang="en-US" b="0" i="0" dirty="0">
                <a:solidFill>
                  <a:srgbClr val="373D3F"/>
                </a:solidFill>
                <a:effectLst/>
                <a:latin typeface="Tinos"/>
              </a:rPr>
              <a:t>. These types of joints include all synovial joints of the body, which provide the majority of body movements. Most diarthrotic joints are found in the appendicular skeleton and thus give the limbs a wide range of motion. These joints are divided into three categories, based on the number of axes of motion provided by each. An axis in anatomy is described as the movements in reference to the three anatomical planes: transverse, frontal, and sagittal. Thus, diarthroses are classified as uniaxial (for movement in one plane), biaxial (for movement in two planes), or multiaxial joints (for movement in all three anatomical planes).</a:t>
            </a:r>
          </a:p>
          <a:p>
            <a:pPr algn="l"/>
            <a:r>
              <a:rPr lang="en-US" b="0" i="0" dirty="0">
                <a:solidFill>
                  <a:srgbClr val="373D3F"/>
                </a:solidFill>
                <a:effectLst/>
                <a:latin typeface="Tinos"/>
              </a:rPr>
              <a:t>A </a:t>
            </a:r>
            <a:r>
              <a:rPr lang="en-US" b="1" i="0" dirty="0">
                <a:solidFill>
                  <a:srgbClr val="373D3F"/>
                </a:solidFill>
                <a:effectLst/>
                <a:latin typeface="Tinos"/>
              </a:rPr>
              <a:t>uniaxial joint</a:t>
            </a:r>
            <a:r>
              <a:rPr lang="en-US" b="0" i="0" dirty="0">
                <a:solidFill>
                  <a:srgbClr val="373D3F"/>
                </a:solidFill>
                <a:effectLst/>
                <a:latin typeface="Tinos"/>
              </a:rPr>
              <a:t> only allows for a motion in a single plane (around a single axis). The elbow joint, which only allows for bending or straightening, is an example of a uniaxial joint. A </a:t>
            </a:r>
            <a:r>
              <a:rPr lang="en-US" b="1" i="0" dirty="0">
                <a:solidFill>
                  <a:srgbClr val="373D3F"/>
                </a:solidFill>
                <a:effectLst/>
                <a:latin typeface="Tinos"/>
              </a:rPr>
              <a:t>biaxial joint</a:t>
            </a:r>
            <a:r>
              <a:rPr lang="en-US" b="0" i="0" dirty="0">
                <a:solidFill>
                  <a:srgbClr val="373D3F"/>
                </a:solidFill>
                <a:effectLst/>
                <a:latin typeface="Tinos"/>
              </a:rPr>
              <a:t> allows for motions within two planes. An example of a biaxial joint is a metacarpophalangeal joint (knuckle joint) of the hand. The joint allows for movement along one axis to produce bending or straightening of the finger, and movement along a second axis, which allows for spreading of the fingers away from each other and bringing them together. A joint that allows for the several directions of movement is called a </a:t>
            </a:r>
            <a:r>
              <a:rPr lang="en-US" b="1" i="0" dirty="0">
                <a:solidFill>
                  <a:srgbClr val="373D3F"/>
                </a:solidFill>
                <a:effectLst/>
                <a:latin typeface="Tinos"/>
              </a:rPr>
              <a:t>multiaxial joint</a:t>
            </a:r>
            <a:r>
              <a:rPr lang="en-US" b="0" i="0" dirty="0">
                <a:solidFill>
                  <a:srgbClr val="373D3F"/>
                </a:solidFill>
                <a:effectLst/>
                <a:latin typeface="Tinos"/>
              </a:rPr>
              <a:t> (</a:t>
            </a:r>
            <a:r>
              <a:rPr lang="en-US" b="0" i="0" dirty="0" err="1">
                <a:solidFill>
                  <a:srgbClr val="373D3F"/>
                </a:solidFill>
                <a:effectLst/>
                <a:latin typeface="Tinos"/>
              </a:rPr>
              <a:t>polyaxial</a:t>
            </a:r>
            <a:r>
              <a:rPr lang="en-US" b="0" i="0" dirty="0">
                <a:solidFill>
                  <a:srgbClr val="373D3F"/>
                </a:solidFill>
                <a:effectLst/>
                <a:latin typeface="Tinos"/>
              </a:rPr>
              <a:t> or triaxial joint). This type of diarthrotic joint allows for movement along three axes (</a:t>
            </a:r>
            <a:r>
              <a:rPr lang="en-US" b="0" i="0" u="sng" dirty="0">
                <a:solidFill>
                  <a:srgbClr val="2393BD"/>
                </a:solidFill>
                <a:effectLst/>
                <a:latin typeface="Tinos"/>
                <a:hlinkClick r:id="rId2"/>
              </a:rPr>
              <a:t>[link]</a:t>
            </a:r>
            <a:r>
              <a:rPr lang="en-US" b="0" i="0" dirty="0">
                <a:solidFill>
                  <a:srgbClr val="373D3F"/>
                </a:solidFill>
                <a:effectLst/>
                <a:latin typeface="Tinos"/>
              </a:rPr>
              <a:t>). The shoulder and hip joints are multiaxial joints. They allow the upper or lower limb to move in an anterior-posterior direction and a medial-lateral direction. In addition, the limb can also be rotated around its long axis. This third movement results in rotation of the limb so that its anterior surface is moved either toward or away from the midline of the body.</a:t>
            </a:r>
          </a:p>
          <a:p>
            <a:pPr algn="l"/>
            <a:endParaRPr lang="en-US" b="0" i="0" dirty="0">
              <a:solidFill>
                <a:srgbClr val="373D3F"/>
              </a:solidFill>
              <a:effectLst/>
              <a:latin typeface="Tinos"/>
            </a:endParaRPr>
          </a:p>
          <a:p>
            <a:endParaRPr lang="en-IN" dirty="0"/>
          </a:p>
        </p:txBody>
      </p:sp>
    </p:spTree>
    <p:extLst>
      <p:ext uri="{BB962C8B-B14F-4D97-AF65-F5344CB8AC3E}">
        <p14:creationId xmlns:p14="http://schemas.microsoft.com/office/powerpoint/2010/main" val="2837941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a:extLst>
              <a:ext uri="{FF2B5EF4-FFF2-40B4-BE49-F238E27FC236}">
                <a16:creationId xmlns:a16="http://schemas.microsoft.com/office/drawing/2014/main" id="{291EB755-A038-419C-8167-DD0B2599805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5521"/>
          <a:stretch/>
        </p:blipFill>
        <p:spPr>
          <a:xfrm>
            <a:off x="3197056" y="0"/>
            <a:ext cx="5797888" cy="6858000"/>
          </a:xfrm>
        </p:spPr>
      </p:pic>
    </p:spTree>
    <p:extLst>
      <p:ext uri="{BB962C8B-B14F-4D97-AF65-F5344CB8AC3E}">
        <p14:creationId xmlns:p14="http://schemas.microsoft.com/office/powerpoint/2010/main" val="1544929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6F01DD-DE01-4F1B-9D3B-265205DE256A}"/>
              </a:ext>
            </a:extLst>
          </p:cNvPr>
          <p:cNvSpPr>
            <a:spLocks noGrp="1"/>
          </p:cNvSpPr>
          <p:nvPr>
            <p:ph idx="1"/>
          </p:nvPr>
        </p:nvSpPr>
        <p:spPr>
          <a:xfrm>
            <a:off x="1066800" y="528506"/>
            <a:ext cx="10058400" cy="5506534"/>
          </a:xfrm>
        </p:spPr>
        <p:txBody>
          <a:bodyPr>
            <a:normAutofit fontScale="85000" lnSpcReduction="20000"/>
          </a:bodyPr>
          <a:lstStyle/>
          <a:p>
            <a:pPr algn="l"/>
            <a:r>
              <a:rPr lang="en-US" b="0" i="0" dirty="0">
                <a:solidFill>
                  <a:srgbClr val="813588"/>
                </a:solidFill>
                <a:effectLst/>
                <a:latin typeface="inherit"/>
              </a:rPr>
              <a:t>Ball and Socket Joints</a:t>
            </a:r>
          </a:p>
          <a:p>
            <a:pPr algn="just"/>
            <a:r>
              <a:rPr lang="en-US" b="0" i="0" dirty="0">
                <a:solidFill>
                  <a:srgbClr val="333333"/>
                </a:solidFill>
                <a:effectLst/>
                <a:latin typeface="Roboto" panose="02000000000000000000" pitchFamily="2" charset="0"/>
              </a:rPr>
              <a:t>Here, one bone is hooked into the hollow space of another bone. This type of joint helps in rotatory movement. An example ball and socket joint are the shoulders.</a:t>
            </a:r>
          </a:p>
          <a:p>
            <a:pPr algn="l"/>
            <a:r>
              <a:rPr lang="en-US" b="0" i="0" dirty="0">
                <a:solidFill>
                  <a:srgbClr val="813588"/>
                </a:solidFill>
                <a:effectLst/>
                <a:latin typeface="inherit"/>
              </a:rPr>
              <a:t>Pivotal Joints</a:t>
            </a:r>
          </a:p>
          <a:p>
            <a:pPr algn="just"/>
            <a:r>
              <a:rPr lang="en-US" b="0" i="0" dirty="0">
                <a:solidFill>
                  <a:srgbClr val="333333"/>
                </a:solidFill>
                <a:effectLst/>
                <a:latin typeface="Roboto" panose="02000000000000000000" pitchFamily="2" charset="0"/>
              </a:rPr>
              <a:t>In this type of joint, one bone has tapped into the other in such a way that full rotation is not possible. This joint aid in sideways and back-forth movement. An example of a pivotal joint in the neck.</a:t>
            </a:r>
          </a:p>
          <a:p>
            <a:pPr algn="l"/>
            <a:r>
              <a:rPr lang="en-US" b="0" i="0" dirty="0">
                <a:solidFill>
                  <a:srgbClr val="813588"/>
                </a:solidFill>
                <a:effectLst/>
                <a:latin typeface="inherit"/>
              </a:rPr>
              <a:t>Hinge Joints</a:t>
            </a:r>
          </a:p>
          <a:p>
            <a:pPr algn="just"/>
            <a:r>
              <a:rPr lang="en-US" b="0" i="0" dirty="0">
                <a:solidFill>
                  <a:srgbClr val="333333"/>
                </a:solidFill>
                <a:effectLst/>
                <a:latin typeface="Roboto" panose="02000000000000000000" pitchFamily="2" charset="0"/>
              </a:rPr>
              <a:t>Hinge joints are like door hinges, where only back and forth movement is possible. Example of hinge joints is the ankle, elbows, and knee joints.</a:t>
            </a:r>
          </a:p>
          <a:p>
            <a:pPr algn="l"/>
            <a:r>
              <a:rPr lang="en-US" b="0" i="0" dirty="0">
                <a:solidFill>
                  <a:srgbClr val="813588"/>
                </a:solidFill>
                <a:effectLst/>
                <a:latin typeface="inherit"/>
              </a:rPr>
              <a:t>Saddle Joints</a:t>
            </a:r>
          </a:p>
          <a:p>
            <a:pPr algn="just"/>
            <a:r>
              <a:rPr lang="en-US" b="0" i="0" dirty="0">
                <a:solidFill>
                  <a:srgbClr val="333333"/>
                </a:solidFill>
                <a:effectLst/>
                <a:latin typeface="Roboto" panose="02000000000000000000" pitchFamily="2" charset="0"/>
              </a:rPr>
              <a:t>Saddle joint is the biaxial joint that allows the movement on two planes–flexion/extension and abduction/adduction. For example, the thumb is the only bone in the human body having a saddle joint.</a:t>
            </a:r>
          </a:p>
          <a:p>
            <a:pPr algn="l"/>
            <a:r>
              <a:rPr lang="en-US" b="0" i="0" dirty="0">
                <a:solidFill>
                  <a:srgbClr val="813588"/>
                </a:solidFill>
                <a:effectLst/>
                <a:latin typeface="inherit"/>
              </a:rPr>
              <a:t>Condyloid Joints</a:t>
            </a:r>
          </a:p>
          <a:p>
            <a:pPr algn="just"/>
            <a:r>
              <a:rPr lang="en-US" b="0" i="0" dirty="0">
                <a:solidFill>
                  <a:srgbClr val="333333"/>
                </a:solidFill>
                <a:effectLst/>
                <a:latin typeface="Roboto" panose="02000000000000000000" pitchFamily="2" charset="0"/>
              </a:rPr>
              <a:t>Condyloid joints are the joints with two axes which permit up-down and side-to-side motions. The condyloid joints can be found at the base of the index finger, carpals of the wrist, elbow and the wrist joints. This joint is also known as a condylar, or ellipsoid joint.</a:t>
            </a:r>
          </a:p>
          <a:p>
            <a:pPr algn="l"/>
            <a:r>
              <a:rPr lang="en-US" b="0" i="0" dirty="0">
                <a:solidFill>
                  <a:srgbClr val="813588"/>
                </a:solidFill>
                <a:effectLst/>
                <a:latin typeface="inherit"/>
              </a:rPr>
              <a:t>Gliding Joints</a:t>
            </a:r>
          </a:p>
          <a:p>
            <a:pPr algn="just"/>
            <a:r>
              <a:rPr lang="en-US" b="0" i="0" dirty="0">
                <a:solidFill>
                  <a:srgbClr val="333333"/>
                </a:solidFill>
                <a:effectLst/>
                <a:latin typeface="Roboto" panose="02000000000000000000" pitchFamily="2" charset="0"/>
              </a:rPr>
              <a:t>Gliding joints are a common type of synovial joint. It is also known as a plane or planar joint. This joint permit two or more round or flat bones to move freely together without any rubbing or crushing of bones. This joint is mainly found in those regions where the two bones meet and glide on one another in any of the directions. The lower leg to the ankle joint and the forearm to wrist joint are the two main examples of gliding joints.</a:t>
            </a:r>
          </a:p>
          <a:p>
            <a:endParaRPr lang="en-IN" dirty="0"/>
          </a:p>
        </p:txBody>
      </p:sp>
    </p:spTree>
    <p:extLst>
      <p:ext uri="{BB962C8B-B14F-4D97-AF65-F5344CB8AC3E}">
        <p14:creationId xmlns:p14="http://schemas.microsoft.com/office/powerpoint/2010/main" val="1590359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720B3-8E04-45AE-9AC2-02F5BBADE455}"/>
              </a:ext>
            </a:extLst>
          </p:cNvPr>
          <p:cNvSpPr>
            <a:spLocks noGrp="1"/>
          </p:cNvSpPr>
          <p:nvPr>
            <p:ph type="title"/>
          </p:nvPr>
        </p:nvSpPr>
        <p:spPr>
          <a:xfrm>
            <a:off x="1318470" y="420425"/>
            <a:ext cx="8610600" cy="1293028"/>
          </a:xfrm>
        </p:spPr>
        <p:txBody>
          <a:bodyPr/>
          <a:lstStyle/>
          <a:p>
            <a:pPr algn="ctr"/>
            <a:r>
              <a:rPr lang="en-US" dirty="0"/>
              <a:t>MUSCULAR SYSTEM</a:t>
            </a:r>
            <a:endParaRPr lang="en-IN" dirty="0"/>
          </a:p>
        </p:txBody>
      </p:sp>
      <p:sp>
        <p:nvSpPr>
          <p:cNvPr id="3" name="Content Placeholder 2">
            <a:extLst>
              <a:ext uri="{FF2B5EF4-FFF2-40B4-BE49-F238E27FC236}">
                <a16:creationId xmlns:a16="http://schemas.microsoft.com/office/drawing/2014/main" id="{26212149-9868-49DF-AA57-5780534B29CF}"/>
              </a:ext>
            </a:extLst>
          </p:cNvPr>
          <p:cNvSpPr>
            <a:spLocks noGrp="1"/>
          </p:cNvSpPr>
          <p:nvPr>
            <p:ph idx="1"/>
          </p:nvPr>
        </p:nvSpPr>
        <p:spPr>
          <a:xfrm>
            <a:off x="685800" y="2194560"/>
            <a:ext cx="10820400" cy="4466299"/>
          </a:xfrm>
        </p:spPr>
        <p:txBody>
          <a:bodyPr>
            <a:normAutofit/>
          </a:bodyPr>
          <a:lstStyle/>
          <a:p>
            <a:r>
              <a:rPr lang="en-US" b="0" i="0" dirty="0">
                <a:solidFill>
                  <a:schemeClr val="tx1"/>
                </a:solidFill>
                <a:effectLst/>
                <a:latin typeface="Source Sans Pro" panose="020B0503030403020204" pitchFamily="34" charset="0"/>
              </a:rPr>
              <a:t>The </a:t>
            </a:r>
            <a:r>
              <a:rPr lang="en-US" b="0" i="0" dirty="0">
                <a:solidFill>
                  <a:schemeClr val="tx1"/>
                </a:solidFill>
                <a:effectLst/>
                <a:latin typeface="Source Sans Pro" panose="020B0503030403020204" pitchFamily="34" charset="0"/>
                <a:hlinkClick r:id="rId2">
                  <a:extLst>
                    <a:ext uri="{A12FA001-AC4F-418D-AE19-62706E023703}">
                      <ahyp:hlinkClr xmlns:ahyp="http://schemas.microsoft.com/office/drawing/2018/hyperlinkcolor" val="tx"/>
                    </a:ext>
                  </a:extLst>
                </a:hlinkClick>
              </a:rPr>
              <a:t>muscular system</a:t>
            </a:r>
            <a:r>
              <a:rPr lang="en-US" b="0" i="0" dirty="0">
                <a:solidFill>
                  <a:schemeClr val="tx1"/>
                </a:solidFill>
                <a:effectLst/>
                <a:latin typeface="Source Sans Pro" panose="020B0503030403020204" pitchFamily="34" charset="0"/>
              </a:rPr>
              <a:t> is composed of specialized cells called </a:t>
            </a:r>
            <a:r>
              <a:rPr lang="en-US" b="0" i="0" dirty="0">
                <a:solidFill>
                  <a:schemeClr val="tx1"/>
                </a:solidFill>
                <a:effectLst/>
                <a:latin typeface="Source Sans Pro" panose="020B0503030403020204" pitchFamily="34" charset="0"/>
                <a:hlinkClick r:id="rId3">
                  <a:extLst>
                    <a:ext uri="{A12FA001-AC4F-418D-AE19-62706E023703}">
                      <ahyp:hlinkClr xmlns:ahyp="http://schemas.microsoft.com/office/drawing/2018/hyperlinkcolor" val="tx"/>
                    </a:ext>
                  </a:extLst>
                </a:hlinkClick>
              </a:rPr>
              <a:t>muscle fibers</a:t>
            </a:r>
            <a:r>
              <a:rPr lang="en-US" b="0" i="0" dirty="0">
                <a:solidFill>
                  <a:schemeClr val="tx1"/>
                </a:solidFill>
                <a:effectLst/>
                <a:latin typeface="Source Sans Pro" panose="020B0503030403020204" pitchFamily="34" charset="0"/>
              </a:rPr>
              <a:t>. Muscles, attached to bones or </a:t>
            </a:r>
            <a:r>
              <a:rPr lang="en-US" b="0" i="0" dirty="0">
                <a:solidFill>
                  <a:schemeClr val="tx1"/>
                </a:solidFill>
                <a:effectLst/>
                <a:latin typeface="Source Sans Pro" panose="020B0503030403020204" pitchFamily="34" charset="0"/>
                <a:hlinkClick r:id="rId4">
                  <a:extLst>
                    <a:ext uri="{A12FA001-AC4F-418D-AE19-62706E023703}">
                      <ahyp:hlinkClr xmlns:ahyp="http://schemas.microsoft.com/office/drawing/2018/hyperlinkcolor" val="tx"/>
                    </a:ext>
                  </a:extLst>
                </a:hlinkClick>
              </a:rPr>
              <a:t>internal</a:t>
            </a:r>
            <a:r>
              <a:rPr lang="en-US" b="0" i="0" dirty="0">
                <a:solidFill>
                  <a:schemeClr val="tx1"/>
                </a:solidFill>
                <a:effectLst/>
                <a:latin typeface="Source Sans Pro" panose="020B0503030403020204" pitchFamily="34" charset="0"/>
              </a:rPr>
              <a:t> organs and </a:t>
            </a:r>
            <a:r>
              <a:rPr lang="en-US" b="0" i="0" dirty="0">
                <a:solidFill>
                  <a:schemeClr val="tx1"/>
                </a:solidFill>
                <a:effectLst/>
                <a:latin typeface="Source Sans Pro" panose="020B0503030403020204" pitchFamily="34" charset="0"/>
                <a:hlinkClick r:id="rId5">
                  <a:extLst>
                    <a:ext uri="{A12FA001-AC4F-418D-AE19-62706E023703}">
                      <ahyp:hlinkClr xmlns:ahyp="http://schemas.microsoft.com/office/drawing/2018/hyperlinkcolor" val="tx"/>
                    </a:ext>
                  </a:extLst>
                </a:hlinkClick>
              </a:rPr>
              <a:t>blood</a:t>
            </a:r>
            <a:r>
              <a:rPr lang="en-US" b="0" i="0" dirty="0">
                <a:solidFill>
                  <a:schemeClr val="tx1"/>
                </a:solidFill>
                <a:effectLst/>
                <a:latin typeface="Source Sans Pro" panose="020B0503030403020204" pitchFamily="34" charset="0"/>
              </a:rPr>
              <a:t> vessels, are responsible for movement. Nearly all movement in the body is the result of </a:t>
            </a:r>
            <a:r>
              <a:rPr lang="en-US" b="0" i="0" dirty="0">
                <a:solidFill>
                  <a:schemeClr val="tx1"/>
                </a:solidFill>
                <a:effectLst/>
                <a:latin typeface="Source Sans Pro" panose="020B0503030403020204" pitchFamily="34" charset="0"/>
                <a:hlinkClick r:id="rId6">
                  <a:extLst>
                    <a:ext uri="{A12FA001-AC4F-418D-AE19-62706E023703}">
                      <ahyp:hlinkClr xmlns:ahyp="http://schemas.microsoft.com/office/drawing/2018/hyperlinkcolor" val="tx"/>
                    </a:ext>
                  </a:extLst>
                </a:hlinkClick>
              </a:rPr>
              <a:t>muscle</a:t>
            </a:r>
            <a:r>
              <a:rPr lang="en-US" b="0" i="0" dirty="0">
                <a:solidFill>
                  <a:schemeClr val="tx1"/>
                </a:solidFill>
                <a:effectLst/>
                <a:latin typeface="Source Sans Pro" panose="020B0503030403020204" pitchFamily="34" charset="0"/>
              </a:rPr>
              <a:t> </a:t>
            </a:r>
            <a:r>
              <a:rPr lang="en-US" b="0" i="0" dirty="0">
                <a:solidFill>
                  <a:schemeClr val="tx1"/>
                </a:solidFill>
                <a:effectLst/>
                <a:latin typeface="Source Sans Pro" panose="020B0503030403020204" pitchFamily="34" charset="0"/>
                <a:hlinkClick r:id="rId7">
                  <a:extLst>
                    <a:ext uri="{A12FA001-AC4F-418D-AE19-62706E023703}">
                      <ahyp:hlinkClr xmlns:ahyp="http://schemas.microsoft.com/office/drawing/2018/hyperlinkcolor" val="tx"/>
                    </a:ext>
                  </a:extLst>
                </a:hlinkClick>
              </a:rPr>
              <a:t>contraction</a:t>
            </a:r>
            <a:r>
              <a:rPr lang="en-US" b="0" i="0" dirty="0">
                <a:solidFill>
                  <a:schemeClr val="tx1"/>
                </a:solidFill>
                <a:effectLst/>
                <a:latin typeface="Source Sans Pro" panose="020B0503030403020204" pitchFamily="34" charset="0"/>
              </a:rPr>
              <a:t>.</a:t>
            </a:r>
          </a:p>
          <a:p>
            <a:r>
              <a:rPr lang="en-US" b="0" i="0" dirty="0">
                <a:solidFill>
                  <a:schemeClr val="tx1"/>
                </a:solidFill>
                <a:effectLst/>
                <a:latin typeface="Source Sans Pro" panose="020B0503030403020204" pitchFamily="34" charset="0"/>
              </a:rPr>
              <a:t>The integrated action of joints, bones, and skeletal muscles produces movements such as walking and running. Skeletal muscles also produce more subtle movements that result in various </a:t>
            </a:r>
            <a:r>
              <a:rPr lang="en-US" b="0" i="0" dirty="0">
                <a:solidFill>
                  <a:schemeClr val="tx1"/>
                </a:solidFill>
                <a:effectLst/>
                <a:latin typeface="Source Sans Pro" panose="020B0503030403020204" pitchFamily="34" charset="0"/>
                <a:hlinkClick r:id="rId8">
                  <a:extLst>
                    <a:ext uri="{A12FA001-AC4F-418D-AE19-62706E023703}">
                      <ahyp:hlinkClr xmlns:ahyp="http://schemas.microsoft.com/office/drawing/2018/hyperlinkcolor" val="tx"/>
                    </a:ext>
                  </a:extLst>
                </a:hlinkClick>
              </a:rPr>
              <a:t>facial</a:t>
            </a:r>
            <a:r>
              <a:rPr lang="en-US" b="0" i="0" dirty="0">
                <a:solidFill>
                  <a:schemeClr val="tx1"/>
                </a:solidFill>
                <a:effectLst/>
                <a:latin typeface="Source Sans Pro" panose="020B0503030403020204" pitchFamily="34" charset="0"/>
              </a:rPr>
              <a:t> expressions, </a:t>
            </a:r>
            <a:r>
              <a:rPr lang="en-US" b="0" i="0" dirty="0">
                <a:solidFill>
                  <a:schemeClr val="tx1"/>
                </a:solidFill>
                <a:effectLst/>
                <a:latin typeface="Source Sans Pro" panose="020B0503030403020204" pitchFamily="34" charset="0"/>
                <a:hlinkClick r:id="rId9">
                  <a:extLst>
                    <a:ext uri="{A12FA001-AC4F-418D-AE19-62706E023703}">
                      <ahyp:hlinkClr xmlns:ahyp="http://schemas.microsoft.com/office/drawing/2018/hyperlinkcolor" val="tx"/>
                    </a:ext>
                  </a:extLst>
                </a:hlinkClick>
              </a:rPr>
              <a:t>eye</a:t>
            </a:r>
            <a:r>
              <a:rPr lang="en-US" b="0" i="0" dirty="0">
                <a:solidFill>
                  <a:schemeClr val="tx1"/>
                </a:solidFill>
                <a:effectLst/>
                <a:latin typeface="Source Sans Pro" panose="020B0503030403020204" pitchFamily="34" charset="0"/>
              </a:rPr>
              <a:t> movements, and </a:t>
            </a:r>
            <a:r>
              <a:rPr lang="en-US" b="0" i="0" dirty="0">
                <a:solidFill>
                  <a:schemeClr val="tx1"/>
                </a:solidFill>
                <a:effectLst/>
                <a:latin typeface="Source Sans Pro" panose="020B0503030403020204" pitchFamily="34" charset="0"/>
                <a:hlinkClick r:id="rId10">
                  <a:extLst>
                    <a:ext uri="{A12FA001-AC4F-418D-AE19-62706E023703}">
                      <ahyp:hlinkClr xmlns:ahyp="http://schemas.microsoft.com/office/drawing/2018/hyperlinkcolor" val="tx"/>
                    </a:ext>
                  </a:extLst>
                </a:hlinkClick>
              </a:rPr>
              <a:t>respiration</a:t>
            </a:r>
            <a:r>
              <a:rPr lang="en-US" b="0" i="0" dirty="0">
                <a:solidFill>
                  <a:schemeClr val="tx1"/>
                </a:solidFill>
                <a:effectLst/>
                <a:latin typeface="proxima-nova"/>
              </a:rPr>
              <a:t>. Muscles make up roughly half of a person’s body weight. </a:t>
            </a:r>
          </a:p>
          <a:p>
            <a:r>
              <a:rPr lang="en-US" b="0" i="0" dirty="0">
                <a:solidFill>
                  <a:schemeClr val="tx1"/>
                </a:solidFill>
                <a:effectLst/>
                <a:latin typeface="proxima-nova"/>
              </a:rPr>
              <a:t>Muscle tissue is also found inside of the heart, digestive organs, and blood vessels. In these organs, muscles serve to move substances throughout the body.</a:t>
            </a:r>
            <a:endParaRPr lang="en-IN" dirty="0">
              <a:solidFill>
                <a:schemeClr val="tx1"/>
              </a:solidFill>
            </a:endParaRPr>
          </a:p>
        </p:txBody>
      </p:sp>
    </p:spTree>
    <p:extLst>
      <p:ext uri="{BB962C8B-B14F-4D97-AF65-F5344CB8AC3E}">
        <p14:creationId xmlns:p14="http://schemas.microsoft.com/office/powerpoint/2010/main" val="3283378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92943-2535-48A9-A62B-2CC2B08C7091}"/>
              </a:ext>
            </a:extLst>
          </p:cNvPr>
          <p:cNvSpPr>
            <a:spLocks noGrp="1"/>
          </p:cNvSpPr>
          <p:nvPr>
            <p:ph type="title"/>
          </p:nvPr>
        </p:nvSpPr>
        <p:spPr>
          <a:xfrm>
            <a:off x="1469472" y="133314"/>
            <a:ext cx="8610600" cy="568700"/>
          </a:xfrm>
        </p:spPr>
        <p:txBody>
          <a:bodyPr>
            <a:normAutofit fontScale="90000"/>
          </a:bodyPr>
          <a:lstStyle/>
          <a:p>
            <a:pPr algn="ctr"/>
            <a:r>
              <a:rPr lang="en-US" b="0" i="0" dirty="0">
                <a:solidFill>
                  <a:srgbClr val="484848"/>
                </a:solidFill>
                <a:effectLst/>
                <a:latin typeface="proxima-nova"/>
              </a:rPr>
              <a:t> </a:t>
            </a:r>
            <a:r>
              <a:rPr lang="en-US" dirty="0">
                <a:solidFill>
                  <a:srgbClr val="484848"/>
                </a:solidFill>
                <a:latin typeface="proxima-nova"/>
              </a:rPr>
              <a:t>SMOOTH</a:t>
            </a:r>
            <a:r>
              <a:rPr lang="en-US" b="0" i="0" dirty="0">
                <a:solidFill>
                  <a:srgbClr val="484848"/>
                </a:solidFill>
                <a:effectLst/>
                <a:latin typeface="proxima-nova"/>
              </a:rPr>
              <a:t>, CARDIAC, AND SKELETAL.</a:t>
            </a:r>
            <a:br>
              <a:rPr lang="en-US" b="0" i="0" dirty="0">
                <a:solidFill>
                  <a:srgbClr val="484848"/>
                </a:solidFill>
                <a:effectLst/>
                <a:latin typeface="proxima-nova"/>
              </a:rPr>
            </a:br>
            <a:endParaRPr lang="en-IN" dirty="0"/>
          </a:p>
        </p:txBody>
      </p:sp>
      <p:sp>
        <p:nvSpPr>
          <p:cNvPr id="3" name="Content Placeholder 2">
            <a:extLst>
              <a:ext uri="{FF2B5EF4-FFF2-40B4-BE49-F238E27FC236}">
                <a16:creationId xmlns:a16="http://schemas.microsoft.com/office/drawing/2014/main" id="{75506376-291F-4CA0-84CE-4DEB2E2B664B}"/>
              </a:ext>
            </a:extLst>
          </p:cNvPr>
          <p:cNvSpPr>
            <a:spLocks noGrp="1"/>
          </p:cNvSpPr>
          <p:nvPr>
            <p:ph idx="1"/>
          </p:nvPr>
        </p:nvSpPr>
        <p:spPr>
          <a:xfrm>
            <a:off x="364572" y="702014"/>
            <a:ext cx="10820400" cy="4024125"/>
          </a:xfrm>
        </p:spPr>
        <p:txBody>
          <a:bodyPr>
            <a:normAutofit/>
          </a:bodyPr>
          <a:lstStyle/>
          <a:p>
            <a:pPr algn="l"/>
            <a:r>
              <a:rPr lang="en-US" sz="2000" b="1" dirty="0">
                <a:latin typeface="proxima-nova"/>
              </a:rPr>
              <a:t>SMOOTH</a:t>
            </a:r>
            <a:r>
              <a:rPr lang="en-US" sz="2000" b="1" i="0" dirty="0">
                <a:solidFill>
                  <a:schemeClr val="tx1"/>
                </a:solidFill>
                <a:effectLst/>
                <a:latin typeface="proxima-nova"/>
              </a:rPr>
              <a:t> MUSCLES</a:t>
            </a:r>
          </a:p>
          <a:p>
            <a:pPr algn="l"/>
            <a:r>
              <a:rPr lang="en-US" sz="2000" dirty="0">
                <a:latin typeface="proxima-nova"/>
              </a:rPr>
              <a:t>Smooth</a:t>
            </a:r>
            <a:r>
              <a:rPr lang="en-US" sz="2000" b="0" i="0" dirty="0">
                <a:solidFill>
                  <a:schemeClr val="tx1"/>
                </a:solidFill>
                <a:effectLst/>
                <a:latin typeface="proxima-nova"/>
              </a:rPr>
              <a:t> muscle is found inside of organs like the </a:t>
            </a:r>
            <a:r>
              <a:rPr lang="en-US" sz="2000" b="1" i="0" u="sng" dirty="0">
                <a:solidFill>
                  <a:schemeClr val="tx1"/>
                </a:solidFill>
                <a:effectLst/>
                <a:latin typeface="proxima-nova"/>
                <a:hlinkClick r:id="rId2">
                  <a:extLst>
                    <a:ext uri="{A12FA001-AC4F-418D-AE19-62706E023703}">
                      <ahyp:hlinkClr xmlns:ahyp="http://schemas.microsoft.com/office/drawing/2018/hyperlinkcolor" val="tx"/>
                    </a:ext>
                  </a:extLst>
                </a:hlinkClick>
              </a:rPr>
              <a:t>stomach</a:t>
            </a:r>
            <a:r>
              <a:rPr lang="en-US" sz="2000" b="0" i="0" dirty="0">
                <a:solidFill>
                  <a:schemeClr val="tx1"/>
                </a:solidFill>
                <a:effectLst/>
                <a:latin typeface="proxima-nova"/>
              </a:rPr>
              <a:t>, intestines, and blood vessels. The weakest of all muscle tissues, </a:t>
            </a:r>
            <a:r>
              <a:rPr lang="en-US" sz="2000" dirty="0">
                <a:latin typeface="proxima-nova"/>
              </a:rPr>
              <a:t>smooth</a:t>
            </a:r>
            <a:r>
              <a:rPr lang="en-US" sz="2000" b="0" i="0" dirty="0">
                <a:solidFill>
                  <a:schemeClr val="tx1"/>
                </a:solidFill>
                <a:effectLst/>
                <a:latin typeface="proxima-nova"/>
              </a:rPr>
              <a:t> muscle makes organs contract to move substances through the organ. Its wave like movements propel things through the bodily system, such as food through your stomach or urine through your bladder Because </a:t>
            </a:r>
            <a:r>
              <a:rPr lang="en-US" sz="2000" dirty="0">
                <a:latin typeface="proxima-nova"/>
              </a:rPr>
              <a:t>smooth</a:t>
            </a:r>
            <a:r>
              <a:rPr lang="en-US" sz="2000" b="0" i="0" dirty="0">
                <a:solidFill>
                  <a:schemeClr val="tx1"/>
                </a:solidFill>
                <a:effectLst/>
                <a:latin typeface="proxima-nova"/>
              </a:rPr>
              <a:t> muscle is controlled by the unconscious part of the brain, it is known as involuntary muscle. The term “</a:t>
            </a:r>
            <a:r>
              <a:rPr lang="en-US" sz="2000" dirty="0">
                <a:latin typeface="proxima-nova"/>
              </a:rPr>
              <a:t>visceral</a:t>
            </a:r>
            <a:r>
              <a:rPr lang="en-US" sz="2000" b="0" i="0" dirty="0">
                <a:solidFill>
                  <a:schemeClr val="tx1"/>
                </a:solidFill>
                <a:effectLst/>
                <a:latin typeface="proxima-nova"/>
              </a:rPr>
              <a:t> muscle” is often used to describe </a:t>
            </a:r>
            <a:r>
              <a:rPr lang="en-US" sz="2000" dirty="0">
                <a:latin typeface="proxima-nova"/>
              </a:rPr>
              <a:t>smooth</a:t>
            </a:r>
            <a:r>
              <a:rPr lang="en-US" sz="2000" b="0" i="0" dirty="0">
                <a:solidFill>
                  <a:schemeClr val="tx1"/>
                </a:solidFill>
                <a:effectLst/>
                <a:latin typeface="proxima-nova"/>
              </a:rPr>
              <a:t> muscle because it found in hollow viscera.</a:t>
            </a:r>
          </a:p>
          <a:p>
            <a:endParaRPr lang="en-IN" sz="2000" dirty="0">
              <a:solidFill>
                <a:schemeClr val="tx1"/>
              </a:solidFill>
            </a:endParaRPr>
          </a:p>
        </p:txBody>
      </p:sp>
      <p:pic>
        <p:nvPicPr>
          <p:cNvPr id="7" name="Picture 6">
            <a:extLst>
              <a:ext uri="{FF2B5EF4-FFF2-40B4-BE49-F238E27FC236}">
                <a16:creationId xmlns:a16="http://schemas.microsoft.com/office/drawing/2014/main" id="{675B8036-116A-4B5F-A798-D893A3BA39A5}"/>
              </a:ext>
            </a:extLst>
          </p:cNvPr>
          <p:cNvPicPr>
            <a:picLocks noChangeAspect="1"/>
          </p:cNvPicPr>
          <p:nvPr/>
        </p:nvPicPr>
        <p:blipFill rotWithShape="1">
          <a:blip r:embed="rId3">
            <a:extLst>
              <a:ext uri="{28A0092B-C50C-407E-A947-70E740481C1C}">
                <a14:useLocalDpi xmlns:a14="http://schemas.microsoft.com/office/drawing/2010/main" val="0"/>
              </a:ext>
            </a:extLst>
          </a:blip>
          <a:srcRect l="70284" t="15450" b="22582"/>
          <a:stretch/>
        </p:blipFill>
        <p:spPr>
          <a:xfrm>
            <a:off x="8800872" y="2998148"/>
            <a:ext cx="3391128" cy="3859852"/>
          </a:xfrm>
          <a:prstGeom prst="rect">
            <a:avLst/>
          </a:prstGeom>
        </p:spPr>
      </p:pic>
    </p:spTree>
    <p:extLst>
      <p:ext uri="{BB962C8B-B14F-4D97-AF65-F5344CB8AC3E}">
        <p14:creationId xmlns:p14="http://schemas.microsoft.com/office/powerpoint/2010/main" val="3474568509"/>
      </p:ext>
    </p:extLst>
  </p:cSld>
  <p:clrMapOvr>
    <a:masterClrMapping/>
  </p:clrMapOvr>
</p:sld>
</file>

<file path=ppt/theme/theme1.xml><?xml version="1.0" encoding="utf-8"?>
<a:theme xmlns:a="http://schemas.openxmlformats.org/drawingml/2006/main" name="Facet">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145</TotalTime>
  <Words>3115</Words>
  <Application>Microsoft Office PowerPoint</Application>
  <PresentationFormat>Widescreen</PresentationFormat>
  <Paragraphs>101</Paragraphs>
  <Slides>30</Slides>
  <Notes>0</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30</vt:i4>
      </vt:variant>
    </vt:vector>
  </HeadingPairs>
  <TitlesOfParts>
    <vt:vector size="49" baseType="lpstr">
      <vt:lpstr>-apple-system</vt:lpstr>
      <vt:lpstr>Arial</vt:lpstr>
      <vt:lpstr>Aspira Webfont</vt:lpstr>
      <vt:lpstr>FS Albert Extra Bold</vt:lpstr>
      <vt:lpstr>inherit</vt:lpstr>
      <vt:lpstr>Merriweather</vt:lpstr>
      <vt:lpstr>Open Sans</vt:lpstr>
      <vt:lpstr>Proxima Nova</vt:lpstr>
      <vt:lpstr>proxima-nova</vt:lpstr>
      <vt:lpstr>Roboto</vt:lpstr>
      <vt:lpstr>Roboto Condensed</vt:lpstr>
      <vt:lpstr>Source Sans Pro</vt:lpstr>
      <vt:lpstr>SourceSansPro</vt:lpstr>
      <vt:lpstr>Tahoma</vt:lpstr>
      <vt:lpstr>Tinos</vt:lpstr>
      <vt:lpstr>tisapro-regular</vt:lpstr>
      <vt:lpstr>Trebuchet MS</vt:lpstr>
      <vt:lpstr>Wingdings 3</vt:lpstr>
      <vt:lpstr>Facet</vt:lpstr>
      <vt:lpstr>UNIT 2 </vt:lpstr>
      <vt:lpstr>JOINTS</vt:lpstr>
      <vt:lpstr>PowerPoint Presentation</vt:lpstr>
      <vt:lpstr>PowerPoint Presentation</vt:lpstr>
      <vt:lpstr>PowerPoint Presentation</vt:lpstr>
      <vt:lpstr>PowerPoint Presentation</vt:lpstr>
      <vt:lpstr>PowerPoint Presentation</vt:lpstr>
      <vt:lpstr>MUSCULAR SYSTEM</vt:lpstr>
      <vt:lpstr> SMOOTH, CARDIAC, AND SKELETAL.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Types of posture</vt:lpstr>
      <vt:lpstr>PowerPoint Presentation</vt:lpstr>
      <vt:lpstr>PowerPoint Presentation</vt:lpstr>
      <vt:lpstr>IMPORTANCE OF GOOD POSTURE</vt:lpstr>
      <vt:lpstr>PowerPoint Presentation</vt:lpstr>
      <vt:lpstr>Angle of Pull </vt:lpstr>
      <vt:lpstr>PowerPoint Presentation</vt:lpstr>
      <vt:lpstr>PowerPoint Presentation</vt:lpstr>
      <vt:lpstr>All-or-None Law</vt:lpstr>
      <vt:lpstr>PowerPoint Presentation</vt:lpstr>
      <vt:lpstr>PowerPoint Presentation</vt:lpstr>
      <vt:lpstr>Reciprocal Innervation: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 </dc:title>
  <dc:creator>Vishal Kumar</dc:creator>
  <cp:lastModifiedBy>Vishal Kumar</cp:lastModifiedBy>
  <cp:revision>20</cp:revision>
  <dcterms:created xsi:type="dcterms:W3CDTF">2023-02-26T13:52:11Z</dcterms:created>
  <dcterms:modified xsi:type="dcterms:W3CDTF">2023-03-21T05:45:44Z</dcterms:modified>
</cp:coreProperties>
</file>