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4" r:id="rId5"/>
    <p:sldId id="270" r:id="rId6"/>
    <p:sldId id="278" r:id="rId7"/>
    <p:sldId id="279" r:id="rId8"/>
    <p:sldId id="260" r:id="rId9"/>
    <p:sldId id="281" r:id="rId10"/>
    <p:sldId id="280" r:id="rId11"/>
    <p:sldId id="268" r:id="rId12"/>
    <p:sldId id="282" r:id="rId13"/>
    <p:sldId id="269" r:id="rId14"/>
    <p:sldId id="283" r:id="rId15"/>
    <p:sldId id="2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90" autoAdjust="0"/>
    <p:restoredTop sz="94660"/>
  </p:normalViewPr>
  <p:slideViewPr>
    <p:cSldViewPr snapToGrid="0">
      <p:cViewPr varScale="1">
        <p:scale>
          <a:sx n="91" d="100"/>
          <a:sy n="91" d="100"/>
        </p:scale>
        <p:origin x="49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hal Kumar" userId="94bc78606ebea026" providerId="LiveId" clId="{49BC1B1C-337F-4300-8B22-E47DA76E7F35}"/>
    <pc:docChg chg="custSel modSld">
      <pc:chgData name="Vishal Kumar" userId="94bc78606ebea026" providerId="LiveId" clId="{49BC1B1C-337F-4300-8B22-E47DA76E7F35}" dt="2023-03-29T08:17:57.467" v="11" actId="27636"/>
      <pc:docMkLst>
        <pc:docMk/>
      </pc:docMkLst>
      <pc:sldChg chg="modSp mod">
        <pc:chgData name="Vishal Kumar" userId="94bc78606ebea026" providerId="LiveId" clId="{49BC1B1C-337F-4300-8B22-E47DA76E7F35}" dt="2023-03-29T08:17:57.467" v="11" actId="27636"/>
        <pc:sldMkLst>
          <pc:docMk/>
          <pc:sldMk cId="3649851738" sldId="284"/>
        </pc:sldMkLst>
        <pc:spChg chg="mod">
          <ac:chgData name="Vishal Kumar" userId="94bc78606ebea026" providerId="LiveId" clId="{49BC1B1C-337F-4300-8B22-E47DA76E7F35}" dt="2023-03-29T08:17:09.825" v="2"/>
          <ac:spMkLst>
            <pc:docMk/>
            <pc:sldMk cId="3649851738" sldId="284"/>
            <ac:spMk id="2" creationId="{D3C47A70-C2C5-4A4E-877E-2C6EAB7025D4}"/>
          </ac:spMkLst>
        </pc:spChg>
        <pc:spChg chg="mod">
          <ac:chgData name="Vishal Kumar" userId="94bc78606ebea026" providerId="LiveId" clId="{49BC1B1C-337F-4300-8B22-E47DA76E7F35}" dt="2023-03-29T08:17:57.467" v="11" actId="27636"/>
          <ac:spMkLst>
            <pc:docMk/>
            <pc:sldMk cId="3649851738" sldId="284"/>
            <ac:spMk id="3" creationId="{9B8E63BE-01DB-45C6-A50D-E99920E24F0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B646A-E48D-4439-BD5A-CF7B337E6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12FAEF1-3B52-4FED-BD3B-192B76D07C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62AB24D-93A4-4E29-B010-15E7CA6E5229}"/>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5" name="Footer Placeholder 4">
            <a:extLst>
              <a:ext uri="{FF2B5EF4-FFF2-40B4-BE49-F238E27FC236}">
                <a16:creationId xmlns:a16="http://schemas.microsoft.com/office/drawing/2014/main" id="{D394E185-FA4D-4290-A1CF-F43D322C2E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F50BDB-273D-4DD0-98EF-6F95D50473AE}"/>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401733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1EC6-40F0-45A8-831F-3C0FD1A8210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16A92E2-D13D-4EC5-9D2B-54E1BEA092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8842D8F-882A-440C-A738-E08A4668DBE4}"/>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5" name="Footer Placeholder 4">
            <a:extLst>
              <a:ext uri="{FF2B5EF4-FFF2-40B4-BE49-F238E27FC236}">
                <a16:creationId xmlns:a16="http://schemas.microsoft.com/office/drawing/2014/main" id="{1C38E7CA-B036-4CCB-A7DE-4F3EF61983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FA4005-A739-4A65-99E2-B41A6F8B078B}"/>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261970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F29B33-BF83-4B30-BA53-F4B413BAA0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362F71A-0ACA-47DD-AC81-5AC82CDED9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7CF53BF-3D43-4BD9-BB40-C65E9647DE02}"/>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5" name="Footer Placeholder 4">
            <a:extLst>
              <a:ext uri="{FF2B5EF4-FFF2-40B4-BE49-F238E27FC236}">
                <a16:creationId xmlns:a16="http://schemas.microsoft.com/office/drawing/2014/main" id="{69FFA703-3C0F-4A1D-A7E8-422A80AFCE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C717C4-D03A-4757-81EB-A66E144E2CCB}"/>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14799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784D4-D73F-4637-B506-CCB688FD0E4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C9CD26F-5D56-4EF4-8BC5-752ED8FA32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093E247-DD22-4417-85F3-E281B7CFE884}"/>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5" name="Footer Placeholder 4">
            <a:extLst>
              <a:ext uri="{FF2B5EF4-FFF2-40B4-BE49-F238E27FC236}">
                <a16:creationId xmlns:a16="http://schemas.microsoft.com/office/drawing/2014/main" id="{0FF047D1-14AD-400D-8837-92B833FF86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A08A40-3FC2-41DD-92F0-E9DF1F45C737}"/>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382496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B1B0-4A38-4A55-B71B-D114A386A8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374368A-AC32-4EB7-871E-2120BBD097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1B4CB1-07C7-4B21-BA3D-6FA4D1CEDE3A}"/>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5" name="Footer Placeholder 4">
            <a:extLst>
              <a:ext uri="{FF2B5EF4-FFF2-40B4-BE49-F238E27FC236}">
                <a16:creationId xmlns:a16="http://schemas.microsoft.com/office/drawing/2014/main" id="{A229D7CF-D3FD-467A-AE85-6AC2B748B2E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568B55-E5E3-48D1-98DC-286EC7A8F12C}"/>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388785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CE34B-17C0-4D76-AC31-1AC90E3BBE5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B4EA4B-28E3-4B2C-8F2B-53C2186C17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C9B480E-F418-400C-B9C0-90A8946492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DD27F7C-FEBB-43BA-B7B0-93EA7D80272A}"/>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6" name="Footer Placeholder 5">
            <a:extLst>
              <a:ext uri="{FF2B5EF4-FFF2-40B4-BE49-F238E27FC236}">
                <a16:creationId xmlns:a16="http://schemas.microsoft.com/office/drawing/2014/main" id="{2342ECC7-FD60-409C-A049-7354EA1511E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33A6685-8B0A-45C9-B359-2AF8EA4CAC18}"/>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275349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DBC76-9FE6-4F58-BA93-45FB5853482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EB30638-6F0C-42FA-BC71-A3B1EAAA7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F9E491-8360-4790-87E6-2033841A08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B2D2B52-D671-4609-811B-0AD17CBB3B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57A88D-B70A-46EF-AF55-BBC40B571D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8D2F138-C4E9-4539-B35D-8C28F4FB3E02}"/>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8" name="Footer Placeholder 7">
            <a:extLst>
              <a:ext uri="{FF2B5EF4-FFF2-40B4-BE49-F238E27FC236}">
                <a16:creationId xmlns:a16="http://schemas.microsoft.com/office/drawing/2014/main" id="{A640F504-4D7C-4693-91FC-E2346F5FE48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0BDCA74-9975-420B-9B6F-FD5B8C323036}"/>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149568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6832A-D768-4ED8-9519-331C82F76DC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6776E4E-7549-4338-BBAA-87890D445690}"/>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4" name="Footer Placeholder 3">
            <a:extLst>
              <a:ext uri="{FF2B5EF4-FFF2-40B4-BE49-F238E27FC236}">
                <a16:creationId xmlns:a16="http://schemas.microsoft.com/office/drawing/2014/main" id="{E02E0CE8-3604-4CCC-9352-5F04E38F93D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C542C53-9CD9-4840-BD81-EB37670EDC03}"/>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9172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7FB692-94AB-4E96-9E21-C9DA326380F0}"/>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3" name="Footer Placeholder 2">
            <a:extLst>
              <a:ext uri="{FF2B5EF4-FFF2-40B4-BE49-F238E27FC236}">
                <a16:creationId xmlns:a16="http://schemas.microsoft.com/office/drawing/2014/main" id="{BF530DBD-8EEB-49A6-867C-270D1FD9C5D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956F82A-519A-446A-BB10-07476714B507}"/>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479581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D8FF2-4B3A-4F1D-BE62-D6D98CE1A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8B9262-7717-453E-8F48-1AD0020C88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5B02490-7F7A-4EB6-B2B7-535D460B7C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15F4C-1470-431D-84EE-E0AF43EB64CC}"/>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6" name="Footer Placeholder 5">
            <a:extLst>
              <a:ext uri="{FF2B5EF4-FFF2-40B4-BE49-F238E27FC236}">
                <a16:creationId xmlns:a16="http://schemas.microsoft.com/office/drawing/2014/main" id="{F6A5FAA3-4F0E-439C-A626-C168AC3DDA0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BA8677D-4B92-4E75-9A59-0383448344DD}"/>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275682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5118-6F44-4FE5-8370-3F2D03552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EE93981-7F93-4B8B-830C-42213B559D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C464E82-5C94-4037-B3DB-D6CD555E8C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59DDC-2953-4AAE-AD38-8F4F9156929C}"/>
              </a:ext>
            </a:extLst>
          </p:cNvPr>
          <p:cNvSpPr>
            <a:spLocks noGrp="1"/>
          </p:cNvSpPr>
          <p:nvPr>
            <p:ph type="dt" sz="half" idx="10"/>
          </p:nvPr>
        </p:nvSpPr>
        <p:spPr/>
        <p:txBody>
          <a:bodyPr/>
          <a:lstStyle/>
          <a:p>
            <a:fld id="{A2DC6192-859E-45B7-AE52-3D1DDA34B65B}" type="datetimeFigureOut">
              <a:rPr lang="en-IN" smtClean="0"/>
              <a:t>03-04-23</a:t>
            </a:fld>
            <a:endParaRPr lang="en-IN"/>
          </a:p>
        </p:txBody>
      </p:sp>
      <p:sp>
        <p:nvSpPr>
          <p:cNvPr id="6" name="Footer Placeholder 5">
            <a:extLst>
              <a:ext uri="{FF2B5EF4-FFF2-40B4-BE49-F238E27FC236}">
                <a16:creationId xmlns:a16="http://schemas.microsoft.com/office/drawing/2014/main" id="{84F227CA-D412-44B4-A41A-1C1DC6AA3BF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E68B5CF-225F-4347-BC32-0DFFEB917060}"/>
              </a:ext>
            </a:extLst>
          </p:cNvPr>
          <p:cNvSpPr>
            <a:spLocks noGrp="1"/>
          </p:cNvSpPr>
          <p:nvPr>
            <p:ph type="sldNum" sz="quarter" idx="12"/>
          </p:nvPr>
        </p:nvSpPr>
        <p:spPr/>
        <p:txBody>
          <a:bodyPr/>
          <a:lstStyle/>
          <a:p>
            <a:fld id="{D6A4A059-5095-4890-9A4F-B6B7CEC7B4F0}" type="slidenum">
              <a:rPr lang="en-IN" smtClean="0"/>
              <a:t>‹#›</a:t>
            </a:fld>
            <a:endParaRPr lang="en-IN"/>
          </a:p>
        </p:txBody>
      </p:sp>
    </p:spTree>
    <p:extLst>
      <p:ext uri="{BB962C8B-B14F-4D97-AF65-F5344CB8AC3E}">
        <p14:creationId xmlns:p14="http://schemas.microsoft.com/office/powerpoint/2010/main" val="134854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BDFC8D-EAC4-4888-8284-8B18C8FFCF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F959473-BE4B-4E91-B559-D4F5AE44CB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0E9AE07-A051-4BFD-B007-DAE80CFFAF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C6192-859E-45B7-AE52-3D1DDA34B65B}" type="datetimeFigureOut">
              <a:rPr lang="en-IN" smtClean="0"/>
              <a:t>03-04-23</a:t>
            </a:fld>
            <a:endParaRPr lang="en-IN"/>
          </a:p>
        </p:txBody>
      </p:sp>
      <p:sp>
        <p:nvSpPr>
          <p:cNvPr id="5" name="Footer Placeholder 4">
            <a:extLst>
              <a:ext uri="{FF2B5EF4-FFF2-40B4-BE49-F238E27FC236}">
                <a16:creationId xmlns:a16="http://schemas.microsoft.com/office/drawing/2014/main" id="{8D8D512A-6157-4113-AA40-9E759E1E53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F40BD0E-7483-4F26-83A3-4D8878C36C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4A059-5095-4890-9A4F-B6B7CEC7B4F0}" type="slidenum">
              <a:rPr lang="en-IN" smtClean="0"/>
              <a:t>‹#›</a:t>
            </a:fld>
            <a:endParaRPr lang="en-IN"/>
          </a:p>
        </p:txBody>
      </p:sp>
    </p:spTree>
    <p:extLst>
      <p:ext uri="{BB962C8B-B14F-4D97-AF65-F5344CB8AC3E}">
        <p14:creationId xmlns:p14="http://schemas.microsoft.com/office/powerpoint/2010/main" val="3073508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Skeletal_muscle" TargetMode="External"/><Relationship Id="rId2" Type="http://schemas.openxmlformats.org/officeDocument/2006/relationships/hyperlink" Target="https://en.wikipedia.org/wiki/Physical_exercise" TargetMode="External"/><Relationship Id="rId1" Type="http://schemas.openxmlformats.org/officeDocument/2006/relationships/slideLayout" Target="../slideLayouts/slideLayout2.xml"/><Relationship Id="rId5" Type="http://schemas.openxmlformats.org/officeDocument/2006/relationships/hyperlink" Target="https://en.wikipedia.org/wiki/Elasticity_(physics)" TargetMode="External"/><Relationship Id="rId4" Type="http://schemas.openxmlformats.org/officeDocument/2006/relationships/hyperlink" Target="https://en.wikipedia.org/wiki/Tendo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4194-602B-4543-9400-57F076C1C5FC}"/>
              </a:ext>
            </a:extLst>
          </p:cNvPr>
          <p:cNvSpPr>
            <a:spLocks noGrp="1"/>
          </p:cNvSpPr>
          <p:nvPr>
            <p:ph type="ctrTitle"/>
          </p:nvPr>
        </p:nvSpPr>
        <p:spPr/>
        <p:txBody>
          <a:bodyPr/>
          <a:lstStyle/>
          <a:p>
            <a:r>
              <a:rPr lang="en-IN" dirty="0"/>
              <a:t>UNIT 3 </a:t>
            </a:r>
          </a:p>
        </p:txBody>
      </p:sp>
      <p:sp>
        <p:nvSpPr>
          <p:cNvPr id="3" name="Subtitle 2">
            <a:extLst>
              <a:ext uri="{FF2B5EF4-FFF2-40B4-BE49-F238E27FC236}">
                <a16:creationId xmlns:a16="http://schemas.microsoft.com/office/drawing/2014/main" id="{9A53358D-AE5D-4029-9463-444FE774AE6B}"/>
              </a:ext>
            </a:extLst>
          </p:cNvPr>
          <p:cNvSpPr>
            <a:spLocks noGrp="1"/>
          </p:cNvSpPr>
          <p:nvPr>
            <p:ph type="subTitle" idx="1"/>
          </p:nvPr>
        </p:nvSpPr>
        <p:spPr/>
        <p:txBody>
          <a:bodyPr/>
          <a:lstStyle/>
          <a:p>
            <a:r>
              <a:rPr lang="en-IN" dirty="0"/>
              <a:t>REHABILITATION</a:t>
            </a:r>
          </a:p>
        </p:txBody>
      </p:sp>
    </p:spTree>
    <p:extLst>
      <p:ext uri="{BB962C8B-B14F-4D97-AF65-F5344CB8AC3E}">
        <p14:creationId xmlns:p14="http://schemas.microsoft.com/office/powerpoint/2010/main" val="1864234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77EC4D-CC29-45C0-933C-D7702C58F658}"/>
              </a:ext>
            </a:extLst>
          </p:cNvPr>
          <p:cNvSpPr>
            <a:spLocks noGrp="1"/>
          </p:cNvSpPr>
          <p:nvPr>
            <p:ph idx="1"/>
          </p:nvPr>
        </p:nvSpPr>
        <p:spPr>
          <a:xfrm>
            <a:off x="838200" y="231717"/>
            <a:ext cx="10515600" cy="4351338"/>
          </a:xfrm>
        </p:spPr>
        <p:txBody>
          <a:bodyPr/>
          <a:lstStyle/>
          <a:p>
            <a:r>
              <a:rPr lang="en-US" dirty="0"/>
              <a:t>Resisted exercise is performed against a force that tends to oppose the force of muscle contraction. In this type of exercise a force is applied to resist the active movement in order to make it difficult. Resisted exercises are used to increase the strength and the size of a muscle. Resisted exercise is also known as strength training.</a:t>
            </a:r>
          </a:p>
          <a:p>
            <a:r>
              <a:rPr lang="en-US" dirty="0"/>
              <a:t>Exercise with weight</a:t>
            </a:r>
            <a:endParaRPr lang="en-IN" dirty="0"/>
          </a:p>
          <a:p>
            <a:endParaRPr lang="en-IN" dirty="0"/>
          </a:p>
        </p:txBody>
      </p:sp>
    </p:spTree>
    <p:extLst>
      <p:ext uri="{BB962C8B-B14F-4D97-AF65-F5344CB8AC3E}">
        <p14:creationId xmlns:p14="http://schemas.microsoft.com/office/powerpoint/2010/main" val="807344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14DB-BB5F-412B-8E17-2A42480CD5E2}"/>
              </a:ext>
            </a:extLst>
          </p:cNvPr>
          <p:cNvSpPr>
            <a:spLocks noGrp="1"/>
          </p:cNvSpPr>
          <p:nvPr>
            <p:ph type="title"/>
          </p:nvPr>
        </p:nvSpPr>
        <p:spPr/>
        <p:txBody>
          <a:bodyPr/>
          <a:lstStyle/>
          <a:p>
            <a:pPr algn="ctr"/>
            <a:r>
              <a:rPr lang="en-US" b="1" dirty="0"/>
              <a:t>STRETCHING </a:t>
            </a:r>
            <a:endParaRPr lang="en-IN" b="1" dirty="0"/>
          </a:p>
        </p:txBody>
      </p:sp>
      <p:sp>
        <p:nvSpPr>
          <p:cNvPr id="3" name="Content Placeholder 2">
            <a:extLst>
              <a:ext uri="{FF2B5EF4-FFF2-40B4-BE49-F238E27FC236}">
                <a16:creationId xmlns:a16="http://schemas.microsoft.com/office/drawing/2014/main" id="{A443FC97-AE77-4250-B6C9-F6A166FAAE28}"/>
              </a:ext>
            </a:extLst>
          </p:cNvPr>
          <p:cNvSpPr>
            <a:spLocks noGrp="1"/>
          </p:cNvSpPr>
          <p:nvPr>
            <p:ph idx="1"/>
          </p:nvPr>
        </p:nvSpPr>
        <p:spPr/>
        <p:txBody>
          <a:bodyPr/>
          <a:lstStyle/>
          <a:p>
            <a:r>
              <a:rPr lang="en-US" b="1" dirty="0">
                <a:latin typeface="Arial" panose="020B0604020202020204" pitchFamily="34" charset="0"/>
              </a:rPr>
              <a:t>Stretching</a:t>
            </a:r>
            <a:r>
              <a:rPr lang="en-US" dirty="0">
                <a:latin typeface="Arial" panose="020B0604020202020204" pitchFamily="34" charset="0"/>
              </a:rPr>
              <a:t> is a form of </a:t>
            </a:r>
            <a:r>
              <a:rPr lang="en-US" dirty="0">
                <a:latin typeface="Arial" panose="020B0604020202020204" pitchFamily="34" charset="0"/>
                <a:hlinkClick r:id="rId2" tooltip="Physical exercise">
                  <a:extLst>
                    <a:ext uri="{A12FA001-AC4F-418D-AE19-62706E023703}">
                      <ahyp:hlinkClr xmlns:ahyp="http://schemas.microsoft.com/office/drawing/2018/hyperlinkcolor" val="tx"/>
                    </a:ext>
                  </a:extLst>
                </a:hlinkClick>
              </a:rPr>
              <a:t>physical exercise</a:t>
            </a:r>
            <a:r>
              <a:rPr lang="en-US" dirty="0">
                <a:latin typeface="Arial" panose="020B0604020202020204" pitchFamily="34" charset="0"/>
              </a:rPr>
              <a:t> in which a specific </a:t>
            </a:r>
            <a:r>
              <a:rPr lang="en-US" dirty="0">
                <a:latin typeface="Arial" panose="020B0604020202020204" pitchFamily="34" charset="0"/>
                <a:hlinkClick r:id="rId3" tooltip="Skeletal muscle">
                  <a:extLst>
                    <a:ext uri="{A12FA001-AC4F-418D-AE19-62706E023703}">
                      <ahyp:hlinkClr xmlns:ahyp="http://schemas.microsoft.com/office/drawing/2018/hyperlinkcolor" val="tx"/>
                    </a:ext>
                  </a:extLst>
                </a:hlinkClick>
              </a:rPr>
              <a:t>muscle</a:t>
            </a:r>
            <a:r>
              <a:rPr lang="en-US" dirty="0">
                <a:latin typeface="Arial" panose="020B0604020202020204" pitchFamily="34" charset="0"/>
              </a:rPr>
              <a:t> or </a:t>
            </a:r>
            <a:r>
              <a:rPr lang="en-US" dirty="0">
                <a:latin typeface="Arial" panose="020B0604020202020204" pitchFamily="34" charset="0"/>
                <a:hlinkClick r:id="rId4" tooltip="Tendon">
                  <a:extLst>
                    <a:ext uri="{A12FA001-AC4F-418D-AE19-62706E023703}">
                      <ahyp:hlinkClr xmlns:ahyp="http://schemas.microsoft.com/office/drawing/2018/hyperlinkcolor" val="tx"/>
                    </a:ext>
                  </a:extLst>
                </a:hlinkClick>
              </a:rPr>
              <a:t>tendon</a:t>
            </a:r>
            <a:r>
              <a:rPr lang="en-US" dirty="0">
                <a:latin typeface="Arial" panose="020B0604020202020204" pitchFamily="34" charset="0"/>
              </a:rPr>
              <a:t> is flexed or stretched in order to improve the muscle's </a:t>
            </a:r>
            <a:r>
              <a:rPr lang="en-US" dirty="0">
                <a:latin typeface="Arial" panose="020B0604020202020204" pitchFamily="34" charset="0"/>
                <a:hlinkClick r:id="rId5" tooltip="Elasticity (physics)">
                  <a:extLst>
                    <a:ext uri="{A12FA001-AC4F-418D-AE19-62706E023703}">
                      <ahyp:hlinkClr xmlns:ahyp="http://schemas.microsoft.com/office/drawing/2018/hyperlinkcolor" val="tx"/>
                    </a:ext>
                  </a:extLst>
                </a:hlinkClick>
              </a:rPr>
              <a:t>elasticity</a:t>
            </a:r>
            <a:r>
              <a:rPr lang="en-US" dirty="0">
                <a:latin typeface="Arial" panose="020B0604020202020204" pitchFamily="34" charset="0"/>
              </a:rPr>
              <a:t> and improve range of motion.</a:t>
            </a:r>
          </a:p>
          <a:p>
            <a:r>
              <a:rPr lang="en-US" b="0" i="0" dirty="0">
                <a:solidFill>
                  <a:srgbClr val="202122"/>
                </a:solidFill>
                <a:effectLst/>
                <a:latin typeface="Arial" panose="020B0604020202020204" pitchFamily="34" charset="0"/>
              </a:rPr>
              <a:t>Stretching can be dangerous when performed incorrectly. There are many techniques for stretching in general</a:t>
            </a:r>
            <a:endParaRPr lang="en-IN" dirty="0"/>
          </a:p>
        </p:txBody>
      </p:sp>
    </p:spTree>
    <p:extLst>
      <p:ext uri="{BB962C8B-B14F-4D97-AF65-F5344CB8AC3E}">
        <p14:creationId xmlns:p14="http://schemas.microsoft.com/office/powerpoint/2010/main" val="429979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45A0-7292-4974-9CCB-610903D05025}"/>
              </a:ext>
            </a:extLst>
          </p:cNvPr>
          <p:cNvSpPr>
            <a:spLocks noGrp="1"/>
          </p:cNvSpPr>
          <p:nvPr>
            <p:ph type="title"/>
          </p:nvPr>
        </p:nvSpPr>
        <p:spPr/>
        <p:txBody>
          <a:bodyPr/>
          <a:lstStyle/>
          <a:p>
            <a:r>
              <a:rPr lang="en-IN" b="1" dirty="0">
                <a:solidFill>
                  <a:srgbClr val="000000"/>
                </a:solidFill>
                <a:latin typeface="Arial" panose="020B0604020202020204" pitchFamily="34" charset="0"/>
              </a:rPr>
              <a:t>Static stretching</a:t>
            </a:r>
            <a:br>
              <a:rPr lang="en-IN" b="1" dirty="0">
                <a:solidFill>
                  <a:srgbClr val="000000"/>
                </a:solidFill>
                <a:latin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5C8B5DC5-0377-4192-A7C7-188E9FC8D55E}"/>
              </a:ext>
            </a:extLst>
          </p:cNvPr>
          <p:cNvSpPr>
            <a:spLocks noGrp="1"/>
          </p:cNvSpPr>
          <p:nvPr>
            <p:ph idx="1"/>
          </p:nvPr>
        </p:nvSpPr>
        <p:spPr/>
        <p:txBody>
          <a:bodyPr/>
          <a:lstStyle/>
          <a:p>
            <a:r>
              <a:rPr lang="en-US" dirty="0">
                <a:solidFill>
                  <a:srgbClr val="202122"/>
                </a:solidFill>
                <a:latin typeface="Arial" panose="020B0604020202020204" pitchFamily="34" charset="0"/>
              </a:rPr>
              <a:t>The simplest static stretches are static stretches. This brings the joint to its end range of motion and hold it there using external forces. </a:t>
            </a:r>
            <a:endParaRPr lang="en-IN" dirty="0"/>
          </a:p>
        </p:txBody>
      </p:sp>
    </p:spTree>
    <p:extLst>
      <p:ext uri="{BB962C8B-B14F-4D97-AF65-F5344CB8AC3E}">
        <p14:creationId xmlns:p14="http://schemas.microsoft.com/office/powerpoint/2010/main" val="3515994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0683-8190-4368-8991-4CF8B6C027B8}"/>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Dynamic stretching</a:t>
            </a:r>
            <a:endParaRPr lang="en-IN" dirty="0"/>
          </a:p>
        </p:txBody>
      </p:sp>
      <p:sp>
        <p:nvSpPr>
          <p:cNvPr id="3" name="Content Placeholder 2">
            <a:extLst>
              <a:ext uri="{FF2B5EF4-FFF2-40B4-BE49-F238E27FC236}">
                <a16:creationId xmlns:a16="http://schemas.microsoft.com/office/drawing/2014/main" id="{5A029C2D-2540-4871-B7F8-ADBC61F8905A}"/>
              </a:ext>
            </a:extLst>
          </p:cNvPr>
          <p:cNvSpPr>
            <a:spLocks noGrp="1"/>
          </p:cNvSpPr>
          <p:nvPr>
            <p:ph idx="1"/>
          </p:nvPr>
        </p:nvSpPr>
        <p:spPr/>
        <p:txBody>
          <a:bodyPr>
            <a:normAutofit/>
          </a:bodyPr>
          <a:lstStyle/>
          <a:p>
            <a:pPr algn="l"/>
            <a:endParaRPr lang="en-US" b="1" i="0" dirty="0">
              <a:solidFill>
                <a:srgbClr val="000000"/>
              </a:solidFill>
              <a:effectLst/>
              <a:latin typeface="Arial" panose="020B0604020202020204" pitchFamily="34" charset="0"/>
            </a:endParaRPr>
          </a:p>
          <a:p>
            <a:pPr algn="l"/>
            <a:r>
              <a:rPr lang="en-US" b="0" i="0" dirty="0">
                <a:solidFill>
                  <a:srgbClr val="202122"/>
                </a:solidFill>
                <a:effectLst/>
                <a:latin typeface="Arial" panose="020B0604020202020204" pitchFamily="34" charset="0"/>
              </a:rPr>
              <a:t>Dynamic stretching is a movement-based stretch aimed at increasing blood flow throughout the body while also loosening up the muscle fibers. Standard dynamic stretches typically involve slow and controlled active contraction of muscles. An example of such a dynamic stretch is lunges. Another form of dynamic stretching is ballistic stretching, which is an active stretch that involves bouncing or swinging back and forth at a high speed in order to take a muscle beyond its typical range of motion using momentum. </a:t>
            </a:r>
          </a:p>
          <a:p>
            <a:endParaRPr lang="en-IN" dirty="0"/>
          </a:p>
        </p:txBody>
      </p:sp>
    </p:spTree>
    <p:extLst>
      <p:ext uri="{BB962C8B-B14F-4D97-AF65-F5344CB8AC3E}">
        <p14:creationId xmlns:p14="http://schemas.microsoft.com/office/powerpoint/2010/main" val="3178167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7998D-3CEA-44CC-BD9F-9B4D73A1607F}"/>
              </a:ext>
            </a:extLst>
          </p:cNvPr>
          <p:cNvSpPr>
            <a:spLocks noGrp="1"/>
          </p:cNvSpPr>
          <p:nvPr>
            <p:ph type="title"/>
          </p:nvPr>
        </p:nvSpPr>
        <p:spPr/>
        <p:txBody>
          <a:bodyPr/>
          <a:lstStyle/>
          <a:p>
            <a:r>
              <a:rPr lang="en-US">
                <a:solidFill>
                  <a:srgbClr val="202122"/>
                </a:solidFill>
                <a:latin typeface="Arial" panose="020B0604020202020204" pitchFamily="34" charset="0"/>
              </a:rPr>
              <a:t>PNF</a:t>
            </a:r>
            <a:endParaRPr lang="en-IN" dirty="0"/>
          </a:p>
        </p:txBody>
      </p:sp>
      <p:sp>
        <p:nvSpPr>
          <p:cNvPr id="3" name="Content Placeholder 2">
            <a:extLst>
              <a:ext uri="{FF2B5EF4-FFF2-40B4-BE49-F238E27FC236}">
                <a16:creationId xmlns:a16="http://schemas.microsoft.com/office/drawing/2014/main" id="{6A3CF677-D489-4ABA-8DA3-AA1FCB093E10}"/>
              </a:ext>
            </a:extLst>
          </p:cNvPr>
          <p:cNvSpPr>
            <a:spLocks noGrp="1"/>
          </p:cNvSpPr>
          <p:nvPr>
            <p:ph idx="1"/>
          </p:nvPr>
        </p:nvSpPr>
        <p:spPr/>
        <p:txBody>
          <a:bodyPr>
            <a:normAutofit fontScale="70000" lnSpcReduction="20000"/>
          </a:bodyPr>
          <a:lstStyle/>
          <a:p>
            <a:r>
              <a:rPr lang="en-US" dirty="0">
                <a:solidFill>
                  <a:srgbClr val="202122"/>
                </a:solidFill>
                <a:latin typeface="Arial" panose="020B0604020202020204" pitchFamily="34" charset="0"/>
              </a:rPr>
              <a:t>There are more advanced forms of static stretching, such as proprioceptive neuromuscular facilitation (PNF), which involves both active muscle contractions and passive external forces. PNF stretching may involve contracting either the antagonist muscles, agonist muscles, or both </a:t>
            </a:r>
          </a:p>
          <a:p>
            <a:pPr algn="l" fontAlgn="base"/>
            <a:r>
              <a:rPr lang="en-US" b="1" i="0" dirty="0">
                <a:solidFill>
                  <a:srgbClr val="333333"/>
                </a:solidFill>
                <a:effectLst/>
                <a:latin typeface="Rajdhani"/>
              </a:rPr>
              <a:t>Contract-relax method (CR)</a:t>
            </a:r>
          </a:p>
          <a:p>
            <a:pPr algn="l" fontAlgn="base">
              <a:buFont typeface="Arial" panose="020B0604020202020204" pitchFamily="34" charset="0"/>
              <a:buChar char="•"/>
            </a:pPr>
            <a:r>
              <a:rPr lang="en-US" b="0" i="0" dirty="0">
                <a:solidFill>
                  <a:srgbClr val="333333"/>
                </a:solidFill>
                <a:effectLst/>
                <a:latin typeface="Montserrat" panose="00000500000000000000" pitchFamily="2" charset="0"/>
              </a:rPr>
              <a:t>target muscle (TM) being lengthened (“stretched”)</a:t>
            </a:r>
          </a:p>
          <a:p>
            <a:pPr algn="l" fontAlgn="base">
              <a:buFont typeface="Arial" panose="020B0604020202020204" pitchFamily="34" charset="0"/>
              <a:buChar char="•"/>
            </a:pPr>
            <a:r>
              <a:rPr lang="en-US" b="0" i="0" dirty="0">
                <a:solidFill>
                  <a:srgbClr val="333333"/>
                </a:solidFill>
                <a:effectLst/>
                <a:latin typeface="Montserrat" panose="00000500000000000000" pitchFamily="2" charset="0"/>
              </a:rPr>
              <a:t>hold in stretch position while the person contracts (activates) the TM to 50-60% of maximum isometric contraction for 4-6 seconds</a:t>
            </a:r>
          </a:p>
          <a:p>
            <a:pPr algn="l" fontAlgn="base">
              <a:buFont typeface="Arial" panose="020B0604020202020204" pitchFamily="34" charset="0"/>
              <a:buChar char="•"/>
            </a:pPr>
            <a:r>
              <a:rPr lang="en-US" b="0" i="0" dirty="0">
                <a:solidFill>
                  <a:srgbClr val="333333"/>
                </a:solidFill>
                <a:effectLst/>
                <a:latin typeface="Montserrat" panose="00000500000000000000" pitchFamily="2" charset="0"/>
              </a:rPr>
              <a:t>follow this with a shorter relaxation of the muscle for 2-3 seconds “let go”</a:t>
            </a:r>
          </a:p>
          <a:p>
            <a:pPr algn="l" fontAlgn="base">
              <a:buFont typeface="Arial" panose="020B0604020202020204" pitchFamily="34" charset="0"/>
              <a:buChar char="•"/>
            </a:pPr>
            <a:r>
              <a:rPr lang="en-US" b="0" i="0" dirty="0">
                <a:solidFill>
                  <a:srgbClr val="333333"/>
                </a:solidFill>
                <a:effectLst/>
                <a:latin typeface="Montserrat" panose="00000500000000000000" pitchFamily="2" charset="0"/>
              </a:rPr>
              <a:t>during this time a passive stretch by another person assisting the technique, stretches the muscle even further than the initial passive stretch ( take further into range)</a:t>
            </a:r>
          </a:p>
          <a:p>
            <a:pPr algn="l" fontAlgn="base">
              <a:buFont typeface="Arial" panose="020B0604020202020204" pitchFamily="34" charset="0"/>
              <a:buChar char="•"/>
            </a:pPr>
            <a:r>
              <a:rPr lang="en-US" b="0" i="0" dirty="0">
                <a:solidFill>
                  <a:srgbClr val="333333"/>
                </a:solidFill>
                <a:effectLst/>
                <a:latin typeface="Montserrat" panose="00000500000000000000" pitchFamily="2" charset="0"/>
              </a:rPr>
              <a:t>the final passive stretch is held for 10-15 seconds</a:t>
            </a:r>
          </a:p>
          <a:p>
            <a:pPr algn="l" fontAlgn="base">
              <a:buFont typeface="Arial" panose="020B0604020202020204" pitchFamily="34" charset="0"/>
              <a:buChar char="•"/>
            </a:pPr>
            <a:r>
              <a:rPr lang="en-US" b="0" i="0">
                <a:solidFill>
                  <a:srgbClr val="333333"/>
                </a:solidFill>
                <a:effectLst/>
                <a:latin typeface="Montserrat" panose="00000500000000000000" pitchFamily="2" charset="0"/>
              </a:rPr>
              <a:t>the muscle is then relaxed for 20 seconds before performing another PNF repetition</a:t>
            </a:r>
          </a:p>
          <a:p>
            <a:endParaRPr lang="en-IN" dirty="0"/>
          </a:p>
          <a:p>
            <a:endParaRPr lang="en-IN" dirty="0"/>
          </a:p>
        </p:txBody>
      </p:sp>
    </p:spTree>
    <p:extLst>
      <p:ext uri="{BB962C8B-B14F-4D97-AF65-F5344CB8AC3E}">
        <p14:creationId xmlns:p14="http://schemas.microsoft.com/office/powerpoint/2010/main" val="365831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47A70-C2C5-4A4E-877E-2C6EAB7025D4}"/>
              </a:ext>
            </a:extLst>
          </p:cNvPr>
          <p:cNvSpPr>
            <a:spLocks noGrp="1"/>
          </p:cNvSpPr>
          <p:nvPr>
            <p:ph type="title"/>
          </p:nvPr>
        </p:nvSpPr>
        <p:spPr/>
        <p:txBody>
          <a:bodyPr/>
          <a:lstStyle/>
          <a:p>
            <a:r>
              <a:rPr lang="en-IN" dirty="0">
                <a:solidFill>
                  <a:srgbClr val="000000"/>
                </a:solidFill>
                <a:latin typeface="Montserrat" panose="00000500000000000000" pitchFamily="2" charset="0"/>
              </a:rPr>
              <a:t>Basic Principles of PNF:</a:t>
            </a:r>
            <a:endParaRPr lang="en-IN" dirty="0"/>
          </a:p>
        </p:txBody>
      </p:sp>
      <p:sp>
        <p:nvSpPr>
          <p:cNvPr id="3" name="Content Placeholder 2">
            <a:extLst>
              <a:ext uri="{FF2B5EF4-FFF2-40B4-BE49-F238E27FC236}">
                <a16:creationId xmlns:a16="http://schemas.microsoft.com/office/drawing/2014/main" id="{9B8E63BE-01DB-45C6-A50D-E99920E24F0B}"/>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en-US" b="0" i="0" dirty="0">
                <a:solidFill>
                  <a:srgbClr val="000000"/>
                </a:solidFill>
                <a:effectLst/>
                <a:latin typeface="Montserrat" panose="00000500000000000000" pitchFamily="2" charset="0"/>
              </a:rPr>
              <a:t>Manual Pressure – Placement of hands in direction of the desired movement.</a:t>
            </a:r>
          </a:p>
          <a:p>
            <a:pPr algn="l">
              <a:buFont typeface="Arial" panose="020B0604020202020204" pitchFamily="34" charset="0"/>
              <a:buChar char="•"/>
            </a:pPr>
            <a:r>
              <a:rPr lang="en-US" b="0" i="0" dirty="0">
                <a:solidFill>
                  <a:srgbClr val="000000"/>
                </a:solidFill>
                <a:effectLst/>
                <a:latin typeface="Montserrat" panose="00000500000000000000" pitchFamily="2" charset="0"/>
              </a:rPr>
              <a:t>Visual Stimulation – Show the patient how to do the desired movement. Give starting and end points to the patient.</a:t>
            </a:r>
          </a:p>
          <a:p>
            <a:pPr algn="l">
              <a:buFont typeface="Arial" panose="020B0604020202020204" pitchFamily="34" charset="0"/>
              <a:buChar char="•"/>
            </a:pPr>
            <a:r>
              <a:rPr lang="en-US" b="0" i="0" dirty="0">
                <a:solidFill>
                  <a:srgbClr val="000000"/>
                </a:solidFill>
                <a:effectLst/>
                <a:latin typeface="Montserrat" panose="00000500000000000000" pitchFamily="2" charset="0"/>
              </a:rPr>
              <a:t>Quick Stretch – Trigger the stretch reflex of the muscle spindles. Not necessary in orthopedic problems. (Not used with pain).</a:t>
            </a:r>
          </a:p>
          <a:p>
            <a:pPr algn="l">
              <a:buFont typeface="Arial" panose="020B0604020202020204" pitchFamily="34" charset="0"/>
              <a:buChar char="•"/>
            </a:pPr>
            <a:r>
              <a:rPr lang="en-US" b="0" i="0" dirty="0">
                <a:solidFill>
                  <a:srgbClr val="000000"/>
                </a:solidFill>
                <a:effectLst/>
                <a:latin typeface="Montserrat" panose="00000500000000000000" pitchFamily="2" charset="0"/>
              </a:rPr>
              <a:t>Maximum Resistance – Amount of resistance, which allows the patient to move rhythmically and pain free through the entire range of motion. </a:t>
            </a:r>
          </a:p>
          <a:p>
            <a:pPr algn="l">
              <a:buFont typeface="Arial" panose="020B0604020202020204" pitchFamily="34" charset="0"/>
              <a:buChar char="•"/>
            </a:pPr>
            <a:r>
              <a:rPr lang="en-US" b="0" i="0" dirty="0">
                <a:solidFill>
                  <a:srgbClr val="000000"/>
                </a:solidFill>
                <a:effectLst/>
                <a:latin typeface="Montserrat" panose="00000500000000000000" pitchFamily="2" charset="0"/>
              </a:rPr>
              <a:t>Build up tension to maximum and maintain until strength starts to decline, then gradually release.</a:t>
            </a:r>
          </a:p>
          <a:p>
            <a:pPr algn="l">
              <a:buFont typeface="Arial" panose="020B0604020202020204" pitchFamily="34" charset="0"/>
              <a:buChar char="•"/>
            </a:pPr>
            <a:r>
              <a:rPr lang="en-US" b="0" i="0" dirty="0">
                <a:solidFill>
                  <a:srgbClr val="000000"/>
                </a:solidFill>
                <a:effectLst/>
                <a:latin typeface="Montserrat" panose="00000500000000000000" pitchFamily="2" charset="0"/>
              </a:rPr>
              <a:t>Timing – Distal to proximal or proximal to distal. Use the stronger components to irradiate to the weaker. (P to D means strong P to irradiate D). (D to P means strong elbow to irradiate weak shoulder).</a:t>
            </a:r>
          </a:p>
          <a:p>
            <a:endParaRPr lang="en-IN" dirty="0"/>
          </a:p>
        </p:txBody>
      </p:sp>
    </p:spTree>
    <p:extLst>
      <p:ext uri="{BB962C8B-B14F-4D97-AF65-F5344CB8AC3E}">
        <p14:creationId xmlns:p14="http://schemas.microsoft.com/office/powerpoint/2010/main" val="364985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166E-9390-4C13-A4B8-F7076C8BEBCC}"/>
              </a:ext>
            </a:extLst>
          </p:cNvPr>
          <p:cNvSpPr>
            <a:spLocks noGrp="1"/>
          </p:cNvSpPr>
          <p:nvPr>
            <p:ph type="title"/>
          </p:nvPr>
        </p:nvSpPr>
        <p:spPr>
          <a:xfrm>
            <a:off x="838200" y="365125"/>
            <a:ext cx="10515600" cy="549275"/>
          </a:xfrm>
        </p:spPr>
        <p:txBody>
          <a:bodyPr>
            <a:normAutofit fontScale="90000"/>
          </a:bodyPr>
          <a:lstStyle/>
          <a:p>
            <a:pPr algn="ctr"/>
            <a:r>
              <a:rPr lang="en-IN" b="1" i="0" dirty="0">
                <a:solidFill>
                  <a:srgbClr val="205DA5"/>
                </a:solidFill>
                <a:effectLst/>
                <a:latin typeface="proxima-nova"/>
              </a:rPr>
              <a:t> Passive Exercises</a:t>
            </a:r>
            <a:endParaRPr lang="en-IN" dirty="0"/>
          </a:p>
        </p:txBody>
      </p:sp>
      <p:sp>
        <p:nvSpPr>
          <p:cNvPr id="3" name="Content Placeholder 2">
            <a:extLst>
              <a:ext uri="{FF2B5EF4-FFF2-40B4-BE49-F238E27FC236}">
                <a16:creationId xmlns:a16="http://schemas.microsoft.com/office/drawing/2014/main" id="{4556055C-453D-4087-BBB2-DAC8E5DC6292}"/>
              </a:ext>
            </a:extLst>
          </p:cNvPr>
          <p:cNvSpPr>
            <a:spLocks noGrp="1"/>
          </p:cNvSpPr>
          <p:nvPr>
            <p:ph idx="1"/>
          </p:nvPr>
        </p:nvSpPr>
        <p:spPr>
          <a:xfrm>
            <a:off x="0" y="914400"/>
            <a:ext cx="12192000" cy="5943600"/>
          </a:xfrm>
        </p:spPr>
        <p:txBody>
          <a:bodyPr>
            <a:normAutofit/>
          </a:bodyPr>
          <a:lstStyle/>
          <a:p>
            <a:r>
              <a:rPr lang="en-US" b="0" i="0" dirty="0">
                <a:effectLst/>
                <a:latin typeface="Roboto" panose="02000000000000000000" pitchFamily="2" charset="0"/>
              </a:rPr>
              <a:t>Passive exercises are also called “passive ROM (Range of Motion)” movements and allow you to move through the full range of your joints without any effort on your </a:t>
            </a:r>
            <a:r>
              <a:rPr lang="en-US" dirty="0">
                <a:latin typeface="Roboto" panose="02000000000000000000" pitchFamily="2" charset="0"/>
              </a:rPr>
              <a:t>body </a:t>
            </a:r>
            <a:r>
              <a:rPr lang="en-US" b="0" i="0" dirty="0">
                <a:effectLst/>
                <a:latin typeface="Roboto" panose="02000000000000000000" pitchFamily="2" charset="0"/>
              </a:rPr>
              <a:t>part. </a:t>
            </a:r>
            <a:r>
              <a:rPr lang="en-US" b="0" i="0" dirty="0">
                <a:effectLst/>
                <a:latin typeface="Lato" panose="020F0502020204030203" pitchFamily="34" charset="0"/>
              </a:rPr>
              <a:t>your range of motion includes how far you can move your joints in different directions. </a:t>
            </a:r>
            <a:r>
              <a:rPr lang="en-US" b="0" i="0" dirty="0">
                <a:effectLst/>
                <a:latin typeface="proxima-nova"/>
              </a:rPr>
              <a:t>Passive exercises help prevent stiffness in your joints. </a:t>
            </a:r>
            <a:r>
              <a:rPr lang="en-US" b="0" i="0" dirty="0">
                <a:effectLst/>
                <a:latin typeface="Roboto" panose="02000000000000000000" pitchFamily="2" charset="0"/>
              </a:rPr>
              <a:t>Someone else will help you move / stretch your muscles because you may have an underlying injury or weaknesses in certain areas of your muscle that need to be released to have a better training. </a:t>
            </a:r>
            <a:endParaRPr lang="en-US" b="0" i="0" dirty="0">
              <a:effectLst/>
              <a:latin typeface="Lato" panose="020F0502020204030203" pitchFamily="34" charset="0"/>
            </a:endParaRPr>
          </a:p>
          <a:p>
            <a:endParaRPr lang="en-US" b="1" i="0" dirty="0">
              <a:effectLst/>
              <a:latin typeface="proxima-nova"/>
            </a:endParaRPr>
          </a:p>
          <a:p>
            <a:endParaRPr lang="en-IN" dirty="0"/>
          </a:p>
        </p:txBody>
      </p:sp>
    </p:spTree>
    <p:extLst>
      <p:ext uri="{BB962C8B-B14F-4D97-AF65-F5344CB8AC3E}">
        <p14:creationId xmlns:p14="http://schemas.microsoft.com/office/powerpoint/2010/main" val="407682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79191-72F9-4D33-B340-5642E8A03812}"/>
              </a:ext>
            </a:extLst>
          </p:cNvPr>
          <p:cNvSpPr>
            <a:spLocks noGrp="1"/>
          </p:cNvSpPr>
          <p:nvPr>
            <p:ph type="title"/>
          </p:nvPr>
        </p:nvSpPr>
        <p:spPr>
          <a:xfrm>
            <a:off x="838200" y="0"/>
            <a:ext cx="10515600" cy="630918"/>
          </a:xfrm>
        </p:spPr>
        <p:txBody>
          <a:bodyPr>
            <a:normAutofit fontScale="90000"/>
          </a:bodyPr>
          <a:lstStyle/>
          <a:p>
            <a:pPr algn="ctr"/>
            <a:r>
              <a:rPr lang="en-US" dirty="0"/>
              <a:t>Passive exercises for knee</a:t>
            </a:r>
            <a:endParaRPr lang="en-IN" dirty="0"/>
          </a:p>
        </p:txBody>
      </p:sp>
      <p:sp>
        <p:nvSpPr>
          <p:cNvPr id="4" name="Content Placeholder 3">
            <a:extLst>
              <a:ext uri="{FF2B5EF4-FFF2-40B4-BE49-F238E27FC236}">
                <a16:creationId xmlns:a16="http://schemas.microsoft.com/office/drawing/2014/main" id="{13CE6678-DEC1-4E95-B5D9-5A160CC3A214}"/>
              </a:ext>
            </a:extLst>
          </p:cNvPr>
          <p:cNvSpPr>
            <a:spLocks noGrp="1"/>
          </p:cNvSpPr>
          <p:nvPr>
            <p:ph idx="1"/>
          </p:nvPr>
        </p:nvSpPr>
        <p:spPr>
          <a:xfrm>
            <a:off x="0" y="783772"/>
            <a:ext cx="11353800" cy="6074228"/>
          </a:xfrm>
        </p:spPr>
        <p:txBody>
          <a:bodyPr>
            <a:normAutofit fontScale="92500" lnSpcReduction="20000"/>
          </a:bodyPr>
          <a:lstStyle/>
          <a:p>
            <a:r>
              <a:rPr lang="en-US" dirty="0">
                <a:latin typeface="Uni Neue"/>
              </a:rPr>
              <a:t>Range of Motion</a:t>
            </a:r>
            <a:endParaRPr lang="en-US" dirty="0"/>
          </a:p>
          <a:p>
            <a:pPr marL="0" indent="0">
              <a:buNone/>
            </a:pPr>
            <a:r>
              <a:rPr lang="en-US" dirty="0">
                <a:latin typeface="Uni Neue"/>
              </a:rPr>
              <a:t>Wall Slides - Lie on your back and bend your affected knee 90° with your foot flat against the wall. Slowly slide your foot down the wall by bending your knee as far as possible. Hold for 5-10 seconds and then slowly help raise the affected knee back using the healthy leg.</a:t>
            </a:r>
          </a:p>
          <a:p>
            <a:r>
              <a:rPr lang="en-US" dirty="0">
                <a:latin typeface="Uni Neue"/>
              </a:rPr>
              <a:t>Passive Knee Flexion - Insert your foot through the loop of an exercise strap and lie on your stomach. Gently pull the strap handle until your knee is flexed to the point of tightness. Hold for 5-10 seconds and then relax.</a:t>
            </a:r>
          </a:p>
          <a:p>
            <a:r>
              <a:rPr lang="en-US" dirty="0">
                <a:latin typeface="Uni Neue"/>
              </a:rPr>
              <a:t>Passive Knee Extension - Sit on the floor and fully extend your affected knee. Place a pillow under your ankle and a weight over your knee. Allow your knee to reach full extension by relaxing your muscles.</a:t>
            </a:r>
          </a:p>
          <a:p>
            <a:r>
              <a:rPr lang="en-US" dirty="0">
                <a:latin typeface="Uni Neue"/>
              </a:rPr>
              <a:t>Prone Leg Hang - Lie on your stomach with a pillow under your affected knee. Allow your leg to hang freely. To assist in gaining full knee extension, a weight may be placed over your heel.</a:t>
            </a:r>
          </a:p>
          <a:p>
            <a:r>
              <a:rPr lang="en-US" dirty="0">
                <a:latin typeface="Uni Neue"/>
              </a:rPr>
              <a:t>Calf Stretch - Face a wall and stand with your rear leg straight and your front leg slightly bent. With you heels on the floor, lean towards the wall until the calf muscle in your rear leg is tight. Be sure not to bounce and hold the position for 10 seconds and then relax.</a:t>
            </a:r>
            <a:endParaRPr lang="en-IN" dirty="0"/>
          </a:p>
        </p:txBody>
      </p:sp>
    </p:spTree>
    <p:extLst>
      <p:ext uri="{BB962C8B-B14F-4D97-AF65-F5344CB8AC3E}">
        <p14:creationId xmlns:p14="http://schemas.microsoft.com/office/powerpoint/2010/main" val="3882726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D64E7E-F9C8-4EC3-9A7C-1A9BC7517243}"/>
              </a:ext>
            </a:extLst>
          </p:cNvPr>
          <p:cNvSpPr>
            <a:spLocks noGrp="1"/>
          </p:cNvSpPr>
          <p:nvPr>
            <p:ph idx="1"/>
          </p:nvPr>
        </p:nvSpPr>
        <p:spPr>
          <a:xfrm>
            <a:off x="0" y="0"/>
            <a:ext cx="12192000" cy="6858000"/>
          </a:xfrm>
        </p:spPr>
        <p:txBody>
          <a:bodyPr>
            <a:normAutofit lnSpcReduction="10000"/>
          </a:bodyPr>
          <a:lstStyle/>
          <a:p>
            <a:r>
              <a:rPr lang="en-US" dirty="0">
                <a:latin typeface="Uni Neue"/>
              </a:rPr>
              <a:t>Groin Stretch - Sit on the floor and put your feet together. Ask your partner to firmly push your knees outward. Hold for 10 seconds and then relax.</a:t>
            </a:r>
          </a:p>
          <a:p>
            <a:r>
              <a:rPr lang="en-US" dirty="0">
                <a:latin typeface="Uni Neue"/>
              </a:rPr>
              <a:t>Hamstring Stretch - Insert your foot through the loop of an exercise strap and lie on your back. While keeping your affected knee straight, pull the strap handle until your leg is tight. Hold for 5-10 seconds and relax. Resistive Knee Extension</a:t>
            </a:r>
          </a:p>
          <a:p>
            <a:endParaRPr lang="en-US" dirty="0">
              <a:latin typeface="Uni Neue"/>
            </a:endParaRPr>
          </a:p>
          <a:p>
            <a:r>
              <a:rPr lang="en-US" b="1" dirty="0">
                <a:latin typeface="Uni Neue"/>
              </a:rPr>
              <a:t>STRENGHT</a:t>
            </a:r>
          </a:p>
          <a:p>
            <a:r>
              <a:rPr lang="en-IN" b="0" i="0" dirty="0">
                <a:effectLst/>
                <a:latin typeface="Uni Neue"/>
              </a:rPr>
              <a:t>Straight Leg Raises</a:t>
            </a:r>
          </a:p>
          <a:p>
            <a:r>
              <a:rPr lang="en-IN" b="0" i="0" dirty="0">
                <a:effectLst/>
                <a:latin typeface="Uni Neue"/>
              </a:rPr>
              <a:t>Toe Raises</a:t>
            </a:r>
          </a:p>
          <a:p>
            <a:r>
              <a:rPr lang="en-IN" dirty="0">
                <a:latin typeface="Uni Neue"/>
              </a:rPr>
              <a:t>Resistive Knee Extension</a:t>
            </a:r>
          </a:p>
          <a:p>
            <a:r>
              <a:rPr lang="en-IN" dirty="0">
                <a:latin typeface="Uni Neue"/>
              </a:rPr>
              <a:t>Hamstring Strengthening</a:t>
            </a:r>
          </a:p>
          <a:p>
            <a:r>
              <a:rPr lang="en-IN" dirty="0">
                <a:latin typeface="Uni Neue"/>
              </a:rPr>
              <a:t>Hip Flexion</a:t>
            </a:r>
          </a:p>
          <a:p>
            <a:r>
              <a:rPr lang="en-IN" dirty="0">
                <a:latin typeface="Uni Neue"/>
              </a:rPr>
              <a:t>Hip Extension</a:t>
            </a:r>
          </a:p>
          <a:p>
            <a:r>
              <a:rPr lang="en-IN" dirty="0">
                <a:latin typeface="Uni Neue"/>
              </a:rPr>
              <a:t>Hip Adduction</a:t>
            </a:r>
          </a:p>
          <a:p>
            <a:r>
              <a:rPr lang="en-IN" dirty="0">
                <a:latin typeface="Uni Neue"/>
              </a:rPr>
              <a:t>Hip Abduction</a:t>
            </a:r>
          </a:p>
          <a:p>
            <a:endParaRPr lang="en-US" dirty="0">
              <a:solidFill>
                <a:srgbClr val="5F5F5F"/>
              </a:solidFill>
              <a:latin typeface="Uni Neue"/>
            </a:endParaRPr>
          </a:p>
        </p:txBody>
      </p:sp>
    </p:spTree>
    <p:extLst>
      <p:ext uri="{BB962C8B-B14F-4D97-AF65-F5344CB8AC3E}">
        <p14:creationId xmlns:p14="http://schemas.microsoft.com/office/powerpoint/2010/main" val="4275320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D768-46D1-4356-A181-673907270A95}"/>
              </a:ext>
            </a:extLst>
          </p:cNvPr>
          <p:cNvSpPr>
            <a:spLocks noGrp="1"/>
          </p:cNvSpPr>
          <p:nvPr>
            <p:ph type="title"/>
          </p:nvPr>
        </p:nvSpPr>
        <p:spPr/>
        <p:txBody>
          <a:bodyPr/>
          <a:lstStyle/>
          <a:p>
            <a:r>
              <a:rPr lang="en-IN" b="1" dirty="0">
                <a:solidFill>
                  <a:srgbClr val="000000"/>
                </a:solidFill>
                <a:latin typeface="Lato-Bold"/>
              </a:rPr>
              <a:t>ACTIVE EXERCISE</a:t>
            </a:r>
            <a:br>
              <a:rPr lang="en-IN" b="1" dirty="0">
                <a:solidFill>
                  <a:srgbClr val="000000"/>
                </a:solidFill>
                <a:latin typeface="Lato-Bold"/>
              </a:rPr>
            </a:br>
            <a:endParaRPr lang="en-IN" dirty="0"/>
          </a:p>
        </p:txBody>
      </p:sp>
      <p:sp>
        <p:nvSpPr>
          <p:cNvPr id="3" name="Content Placeholder 2">
            <a:extLst>
              <a:ext uri="{FF2B5EF4-FFF2-40B4-BE49-F238E27FC236}">
                <a16:creationId xmlns:a16="http://schemas.microsoft.com/office/drawing/2014/main" id="{A549FD24-59C7-41B2-8F6F-608C2EC646DA}"/>
              </a:ext>
            </a:extLst>
          </p:cNvPr>
          <p:cNvSpPr>
            <a:spLocks noGrp="1"/>
          </p:cNvSpPr>
          <p:nvPr>
            <p:ph idx="1"/>
          </p:nvPr>
        </p:nvSpPr>
        <p:spPr>
          <a:xfrm>
            <a:off x="838200" y="1932305"/>
            <a:ext cx="10515600" cy="4351338"/>
          </a:xfrm>
        </p:spPr>
        <p:txBody>
          <a:bodyPr>
            <a:normAutofit/>
          </a:bodyPr>
          <a:lstStyle/>
          <a:p>
            <a:r>
              <a:rPr lang="en-US" dirty="0">
                <a:solidFill>
                  <a:srgbClr val="000000"/>
                </a:solidFill>
                <a:latin typeface="Lato-Regular"/>
              </a:rPr>
              <a:t>Active exercise is any exercise in which a person must exert force to complete a move. One can use active exercise to improve one’s strength, flexibility, conditioning, and overall functional capacity.</a:t>
            </a:r>
            <a:endParaRPr lang="en-US" dirty="0">
              <a:latin typeface="Lato-Regular"/>
            </a:endParaRPr>
          </a:p>
          <a:p>
            <a:pPr fontAlgn="base"/>
            <a:r>
              <a:rPr lang="en-US" dirty="0">
                <a:latin typeface="Lato" panose="020F0502020204030203" pitchFamily="34" charset="0"/>
              </a:rPr>
              <a:t>Active exercises involve your physical effort exerted into muscular activity.</a:t>
            </a:r>
          </a:p>
          <a:p>
            <a:pPr fontAlgn="base"/>
            <a:r>
              <a:rPr lang="en-US" dirty="0">
                <a:latin typeface="Lato" panose="020F0502020204030203" pitchFamily="34" charset="0"/>
              </a:rPr>
              <a:t>When you’re doing the exercises yourself, it’s active exercise.</a:t>
            </a:r>
          </a:p>
          <a:p>
            <a:pPr fontAlgn="base"/>
            <a:r>
              <a:rPr lang="en-US" dirty="0">
                <a:latin typeface="proxima-nova"/>
              </a:rPr>
              <a:t>Active exercises can be range-of-motion exercises or general exercises to move the body and help strengthen the neural signals that communicate with your body to perform movements.</a:t>
            </a:r>
            <a:endParaRPr lang="en-US" dirty="0">
              <a:latin typeface="Lato" panose="020F0502020204030203" pitchFamily="34" charset="0"/>
            </a:endParaRPr>
          </a:p>
          <a:p>
            <a:pPr fontAlgn="base"/>
            <a:endParaRPr lang="en-US" dirty="0">
              <a:solidFill>
                <a:srgbClr val="0C0C0C"/>
              </a:solidFill>
              <a:latin typeface="Lato" panose="020F0502020204030203" pitchFamily="34" charset="0"/>
            </a:endParaRPr>
          </a:p>
          <a:p>
            <a:endParaRPr lang="en-US" dirty="0">
              <a:solidFill>
                <a:srgbClr val="000000"/>
              </a:solidFill>
              <a:latin typeface="Lato-Regular"/>
            </a:endParaRPr>
          </a:p>
          <a:p>
            <a:endParaRPr lang="en-US" dirty="0">
              <a:solidFill>
                <a:srgbClr val="000000"/>
              </a:solidFill>
              <a:latin typeface="Lato-Regular"/>
            </a:endParaRPr>
          </a:p>
          <a:p>
            <a:endParaRPr lang="en-IN" dirty="0"/>
          </a:p>
        </p:txBody>
      </p:sp>
    </p:spTree>
    <p:extLst>
      <p:ext uri="{BB962C8B-B14F-4D97-AF65-F5344CB8AC3E}">
        <p14:creationId xmlns:p14="http://schemas.microsoft.com/office/powerpoint/2010/main" val="424395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ACE8925-087D-48E1-8618-CB3D09E0B0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1617" y="-11291"/>
            <a:ext cx="6728766" cy="6869291"/>
          </a:xfrm>
        </p:spPr>
      </p:pic>
    </p:spTree>
    <p:extLst>
      <p:ext uri="{BB962C8B-B14F-4D97-AF65-F5344CB8AC3E}">
        <p14:creationId xmlns:p14="http://schemas.microsoft.com/office/powerpoint/2010/main" val="50379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2990B48-E000-44F0-82EC-F8766DA675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5272477" cy="6858000"/>
          </a:xfrm>
        </p:spPr>
      </p:pic>
      <p:pic>
        <p:nvPicPr>
          <p:cNvPr id="6" name="Content Placeholder 4">
            <a:extLst>
              <a:ext uri="{FF2B5EF4-FFF2-40B4-BE49-F238E27FC236}">
                <a16:creationId xmlns:a16="http://schemas.microsoft.com/office/drawing/2014/main" id="{8344677C-9B06-4386-B88E-AEEC26A26A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477" y="755009"/>
            <a:ext cx="6919523" cy="4613015"/>
          </a:xfrm>
          <a:prstGeom prst="rect">
            <a:avLst/>
          </a:prstGeom>
        </p:spPr>
      </p:pic>
    </p:spTree>
    <p:extLst>
      <p:ext uri="{BB962C8B-B14F-4D97-AF65-F5344CB8AC3E}">
        <p14:creationId xmlns:p14="http://schemas.microsoft.com/office/powerpoint/2010/main" val="154601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A6CED9-FD42-42DE-A13B-B1E208AD37FB}"/>
              </a:ext>
            </a:extLst>
          </p:cNvPr>
          <p:cNvSpPr>
            <a:spLocks noGrp="1"/>
          </p:cNvSpPr>
          <p:nvPr>
            <p:ph idx="1"/>
          </p:nvPr>
        </p:nvSpPr>
        <p:spPr>
          <a:xfrm>
            <a:off x="0" y="0"/>
            <a:ext cx="12192000" cy="6858000"/>
          </a:xfrm>
        </p:spPr>
        <p:txBody>
          <a:bodyPr>
            <a:normAutofit/>
          </a:bodyPr>
          <a:lstStyle/>
          <a:p>
            <a:r>
              <a:rPr lang="en-US" dirty="0"/>
              <a:t>There are three main categories of actives exercises - Free exercise, Assisted exercise and Resisted exercise. Assisted exercises are utilized for very weak muscles whose force of contraction is not sufficient to complete the movement and therefore, assistance of external force is needed to complete the movement. The external force of assistance is usually provided by YOUESELF </a:t>
            </a:r>
          </a:p>
          <a:p>
            <a:r>
              <a:rPr lang="en-US" dirty="0"/>
              <a:t>Sometimes mechanical devices are also used to assist the completion of the movement. Assistive exercise is used in the early stage of strengthening of very weak muscles. </a:t>
            </a:r>
          </a:p>
          <a:p>
            <a:r>
              <a:rPr lang="en-US" dirty="0">
                <a:solidFill>
                  <a:srgbClr val="292929"/>
                </a:solidFill>
                <a:latin typeface="source-serif-pro"/>
              </a:rPr>
              <a:t>When the voluntary contraction of the muscle is insufficient to produce movement, An external force may be added to the complete range.</a:t>
            </a:r>
          </a:p>
          <a:p>
            <a:r>
              <a:rPr lang="en-US" dirty="0">
                <a:solidFill>
                  <a:srgbClr val="292929"/>
                </a:solidFill>
                <a:latin typeface="source-serif-pro"/>
              </a:rPr>
              <a:t>This external force must be applied in the direction of the muscle action.</a:t>
            </a:r>
          </a:p>
          <a:p>
            <a:r>
              <a:rPr lang="en-US" dirty="0">
                <a:solidFill>
                  <a:srgbClr val="292929"/>
                </a:solidFill>
                <a:latin typeface="source-serif-pro"/>
              </a:rPr>
              <a:t>As the muscular power is increasing, the assistance given must be decreased proportionally.</a:t>
            </a:r>
          </a:p>
          <a:p>
            <a:endParaRPr lang="en-US" dirty="0"/>
          </a:p>
        </p:txBody>
      </p:sp>
    </p:spTree>
    <p:extLst>
      <p:ext uri="{BB962C8B-B14F-4D97-AF65-F5344CB8AC3E}">
        <p14:creationId xmlns:p14="http://schemas.microsoft.com/office/powerpoint/2010/main" val="3177535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681B7-B1CA-4464-82AE-17C69164E023}"/>
              </a:ext>
            </a:extLst>
          </p:cNvPr>
          <p:cNvSpPr>
            <a:spLocks noGrp="1"/>
          </p:cNvSpPr>
          <p:nvPr>
            <p:ph type="title"/>
          </p:nvPr>
        </p:nvSpPr>
        <p:spPr/>
        <p:txBody>
          <a:bodyPr>
            <a:normAutofit/>
          </a:bodyPr>
          <a:lstStyle/>
          <a:p>
            <a:r>
              <a:rPr lang="en-US" sz="1400" dirty="0"/>
              <a:t>ACTIVE ASSISTED KNEE EXTENSION WITH HEALTHY KNEE SUPPORT </a:t>
            </a:r>
            <a:br>
              <a:rPr lang="en-US" sz="1400" dirty="0"/>
            </a:br>
            <a:r>
              <a:rPr lang="en-US" sz="1400" dirty="0"/>
              <a:t>ACTIVE ASSISTED KNEE FLEXTION WITH HEALTHY KNEE SUPPORT</a:t>
            </a:r>
            <a:endParaRPr lang="en-IN" sz="1400" dirty="0"/>
          </a:p>
        </p:txBody>
      </p:sp>
      <p:pic>
        <p:nvPicPr>
          <p:cNvPr id="5" name="Content Placeholder 4">
            <a:extLst>
              <a:ext uri="{FF2B5EF4-FFF2-40B4-BE49-F238E27FC236}">
                <a16:creationId xmlns:a16="http://schemas.microsoft.com/office/drawing/2014/main" id="{5F4F9899-EEE1-44E7-95F4-BB70F65CF7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8144" y="1825625"/>
            <a:ext cx="7735712" cy="4351338"/>
          </a:xfrm>
        </p:spPr>
      </p:pic>
    </p:spTree>
    <p:extLst>
      <p:ext uri="{BB962C8B-B14F-4D97-AF65-F5344CB8AC3E}">
        <p14:creationId xmlns:p14="http://schemas.microsoft.com/office/powerpoint/2010/main" val="2963843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1218</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Arial</vt:lpstr>
      <vt:lpstr>Calibri</vt:lpstr>
      <vt:lpstr>Calibri Light</vt:lpstr>
      <vt:lpstr>Lato</vt:lpstr>
      <vt:lpstr>Lato-Bold</vt:lpstr>
      <vt:lpstr>Lato-Regular</vt:lpstr>
      <vt:lpstr>Montserrat</vt:lpstr>
      <vt:lpstr>proxima-nova</vt:lpstr>
      <vt:lpstr>Rajdhani</vt:lpstr>
      <vt:lpstr>Roboto</vt:lpstr>
      <vt:lpstr>source-serif-pro</vt:lpstr>
      <vt:lpstr>Uni Neue</vt:lpstr>
      <vt:lpstr>Office Theme</vt:lpstr>
      <vt:lpstr>UNIT 3 </vt:lpstr>
      <vt:lpstr> Passive Exercises</vt:lpstr>
      <vt:lpstr>Passive exercises for knee</vt:lpstr>
      <vt:lpstr>PowerPoint Presentation</vt:lpstr>
      <vt:lpstr>ACTIVE EXERCISE </vt:lpstr>
      <vt:lpstr>PowerPoint Presentation</vt:lpstr>
      <vt:lpstr>PowerPoint Presentation</vt:lpstr>
      <vt:lpstr>PowerPoint Presentation</vt:lpstr>
      <vt:lpstr>ACTIVE ASSISTED KNEE EXTENSION WITH HEALTHY KNEE SUPPORT  ACTIVE ASSISTED KNEE FLEXTION WITH HEALTHY KNEE SUPPORT</vt:lpstr>
      <vt:lpstr>PowerPoint Presentation</vt:lpstr>
      <vt:lpstr>STRETCHING </vt:lpstr>
      <vt:lpstr>Static stretching </vt:lpstr>
      <vt:lpstr>Dynamic stretching</vt:lpstr>
      <vt:lpstr>PNF</vt:lpstr>
      <vt:lpstr>Basic Principles of PNF: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dc:title>
  <dc:creator>Vishal Kumar</dc:creator>
  <cp:lastModifiedBy>Vishal Kumar</cp:lastModifiedBy>
  <cp:revision>21</cp:revision>
  <dcterms:created xsi:type="dcterms:W3CDTF">2023-03-23T14:23:37Z</dcterms:created>
  <dcterms:modified xsi:type="dcterms:W3CDTF">2023-04-03T14:34:24Z</dcterms:modified>
</cp:coreProperties>
</file>