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8" r:id="rId1"/>
  </p:sldMasterIdLst>
  <p:sldIdLst>
    <p:sldId id="256" r:id="rId2"/>
    <p:sldId id="258" r:id="rId3"/>
    <p:sldId id="257" r:id="rId4"/>
    <p:sldId id="259" r:id="rId5"/>
    <p:sldId id="260" r:id="rId6"/>
    <p:sldId id="262" r:id="rId7"/>
    <p:sldId id="261" r:id="rId8"/>
    <p:sldId id="263" r:id="rId9"/>
    <p:sldId id="264" r:id="rId10"/>
    <p:sldId id="265" r:id="rId11"/>
    <p:sldId id="266" r:id="rId12"/>
    <p:sldId id="267" r:id="rId13"/>
    <p:sldId id="268" r:id="rId14"/>
    <p:sldId id="274" r:id="rId15"/>
    <p:sldId id="275" r:id="rId16"/>
    <p:sldId id="269" r:id="rId17"/>
    <p:sldId id="270" r:id="rId18"/>
    <p:sldId id="271" r:id="rId19"/>
    <p:sldId id="272" r:id="rId20"/>
    <p:sldId id="273" r:id="rId21"/>
    <p:sldId id="276" r:id="rId22"/>
    <p:sldId id="280" r:id="rId23"/>
    <p:sldId id="281" r:id="rId24"/>
    <p:sldId id="282" r:id="rId25"/>
    <p:sldId id="283" r:id="rId26"/>
    <p:sldId id="284" r:id="rId27"/>
    <p:sldId id="285" r:id="rId28"/>
    <p:sldId id="28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926" autoAdjust="0"/>
    <p:restoredTop sz="94660"/>
  </p:normalViewPr>
  <p:slideViewPr>
    <p:cSldViewPr snapToGrid="0">
      <p:cViewPr varScale="1">
        <p:scale>
          <a:sx n="79" d="100"/>
          <a:sy n="79" d="100"/>
        </p:scale>
        <p:origin x="-79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E707CB32-26FA-4BD0-A89C-0DA6A113BA7E}" type="datetimeFigureOut">
              <a:rPr lang="en-IN" smtClean="0"/>
              <a:t>11-05-23</a:t>
            </a:fld>
            <a:endParaRPr lang="en-IN"/>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IN"/>
          </a:p>
        </p:txBody>
      </p:sp>
      <p:sp>
        <p:nvSpPr>
          <p:cNvPr id="6" name="Slide Number Placeholder 5"/>
          <p:cNvSpPr>
            <a:spLocks noGrp="1"/>
          </p:cNvSpPr>
          <p:nvPr>
            <p:ph type="sldNum" sz="quarter" idx="12"/>
          </p:nvPr>
        </p:nvSpPr>
        <p:spPr>
          <a:xfrm>
            <a:off x="10469880" y="320040"/>
            <a:ext cx="914400" cy="320040"/>
          </a:xfrm>
        </p:spPr>
        <p:txBody>
          <a:bodyPr/>
          <a:lstStyle/>
          <a:p>
            <a:fld id="{23438C66-A142-4E7F-A813-416EF4BEB02D}" type="slidenum">
              <a:rPr lang="en-IN" smtClean="0"/>
              <a:t>‹#›</a:t>
            </a:fld>
            <a:endParaRPr lang="en-IN"/>
          </a:p>
        </p:txBody>
      </p:sp>
    </p:spTree>
    <p:extLst>
      <p:ext uri="{BB962C8B-B14F-4D97-AF65-F5344CB8AC3E}">
        <p14:creationId xmlns:p14="http://schemas.microsoft.com/office/powerpoint/2010/main" val="711117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07CB32-26FA-4BD0-A89C-0DA6A113BA7E}" type="datetimeFigureOut">
              <a:rPr lang="en-IN" smtClean="0"/>
              <a:t>11-05-23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3438C66-A142-4E7F-A813-416EF4BEB02D}" type="slidenum">
              <a:rPr lang="en-IN" smtClean="0"/>
              <a:t>‹#›</a:t>
            </a:fld>
            <a:endParaRPr lang="en-IN"/>
          </a:p>
        </p:txBody>
      </p:sp>
    </p:spTree>
    <p:extLst>
      <p:ext uri="{BB962C8B-B14F-4D97-AF65-F5344CB8AC3E}">
        <p14:creationId xmlns:p14="http://schemas.microsoft.com/office/powerpoint/2010/main" val="4167818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E707CB32-26FA-4BD0-A89C-0DA6A113BA7E}" type="datetimeFigureOut">
              <a:rPr lang="en-IN" smtClean="0"/>
              <a:t>11-05-23</a:t>
            </a:fld>
            <a:endParaRPr lang="en-IN"/>
          </a:p>
        </p:txBody>
      </p:sp>
      <p:sp>
        <p:nvSpPr>
          <p:cNvPr id="5" name="Footer Placeholder 4"/>
          <p:cNvSpPr>
            <a:spLocks noGrp="1"/>
          </p:cNvSpPr>
          <p:nvPr>
            <p:ph type="ftr" sz="quarter" idx="11"/>
          </p:nvPr>
        </p:nvSpPr>
        <p:spPr>
          <a:xfrm>
            <a:off x="804672" y="6227064"/>
            <a:ext cx="10588752" cy="320040"/>
          </a:xfrm>
        </p:spPr>
        <p:txBody>
          <a:bodyPr/>
          <a:lstStyle/>
          <a:p>
            <a:endParaRPr lang="en-IN"/>
          </a:p>
        </p:txBody>
      </p:sp>
      <p:sp>
        <p:nvSpPr>
          <p:cNvPr id="6" name="Slide Number Placeholder 5"/>
          <p:cNvSpPr>
            <a:spLocks noGrp="1"/>
          </p:cNvSpPr>
          <p:nvPr>
            <p:ph type="sldNum" sz="quarter" idx="12"/>
          </p:nvPr>
        </p:nvSpPr>
        <p:spPr>
          <a:xfrm>
            <a:off x="10469880" y="320040"/>
            <a:ext cx="914400" cy="320040"/>
          </a:xfrm>
        </p:spPr>
        <p:txBody>
          <a:bodyPr/>
          <a:lstStyle/>
          <a:p>
            <a:fld id="{23438C66-A142-4E7F-A813-416EF4BEB02D}" type="slidenum">
              <a:rPr lang="en-IN" smtClean="0"/>
              <a:t>‹#›</a:t>
            </a:fld>
            <a:endParaRPr lang="en-IN"/>
          </a:p>
        </p:txBody>
      </p:sp>
    </p:spTree>
    <p:extLst>
      <p:ext uri="{BB962C8B-B14F-4D97-AF65-F5344CB8AC3E}">
        <p14:creationId xmlns:p14="http://schemas.microsoft.com/office/powerpoint/2010/main" val="3802546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07CB32-26FA-4BD0-A89C-0DA6A113BA7E}" type="datetimeFigureOut">
              <a:rPr lang="en-IN" smtClean="0"/>
              <a:t>11-05-23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3438C66-A142-4E7F-A813-416EF4BEB02D}" type="slidenum">
              <a:rPr lang="en-IN" smtClean="0"/>
              <a:t>‹#›</a:t>
            </a:fld>
            <a:endParaRPr lang="en-IN"/>
          </a:p>
        </p:txBody>
      </p:sp>
    </p:spTree>
    <p:extLst>
      <p:ext uri="{BB962C8B-B14F-4D97-AF65-F5344CB8AC3E}">
        <p14:creationId xmlns:p14="http://schemas.microsoft.com/office/powerpoint/2010/main" val="1889019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E707CB32-26FA-4BD0-A89C-0DA6A113BA7E}" type="datetimeFigureOut">
              <a:rPr lang="en-IN" smtClean="0"/>
              <a:t>11-05-23</a:t>
            </a:fld>
            <a:endParaRPr lang="en-IN"/>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IN"/>
          </a:p>
        </p:txBody>
      </p:sp>
      <p:sp>
        <p:nvSpPr>
          <p:cNvPr id="6" name="Slide Number Placeholder 5"/>
          <p:cNvSpPr>
            <a:spLocks noGrp="1"/>
          </p:cNvSpPr>
          <p:nvPr>
            <p:ph type="sldNum" sz="quarter" idx="12"/>
          </p:nvPr>
        </p:nvSpPr>
        <p:spPr>
          <a:xfrm>
            <a:off x="10469880" y="320040"/>
            <a:ext cx="914400" cy="320040"/>
          </a:xfrm>
        </p:spPr>
        <p:txBody>
          <a:bodyPr/>
          <a:lstStyle/>
          <a:p>
            <a:fld id="{23438C66-A142-4E7F-A813-416EF4BEB02D}" type="slidenum">
              <a:rPr lang="en-IN" smtClean="0"/>
              <a:t>‹#›</a:t>
            </a:fld>
            <a:endParaRPr lang="en-IN"/>
          </a:p>
        </p:txBody>
      </p:sp>
    </p:spTree>
    <p:extLst>
      <p:ext uri="{BB962C8B-B14F-4D97-AF65-F5344CB8AC3E}">
        <p14:creationId xmlns:p14="http://schemas.microsoft.com/office/powerpoint/2010/main" val="240788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E707CB32-26FA-4BD0-A89C-0DA6A113BA7E}" type="datetimeFigureOut">
              <a:rPr lang="en-IN" smtClean="0"/>
              <a:t>11-05-23</a:t>
            </a:fld>
            <a:endParaRPr lang="en-IN"/>
          </a:p>
        </p:txBody>
      </p:sp>
      <p:sp>
        <p:nvSpPr>
          <p:cNvPr id="6" name="Footer Placeholder 5"/>
          <p:cNvSpPr>
            <a:spLocks noGrp="1"/>
          </p:cNvSpPr>
          <p:nvPr>
            <p:ph type="ftr" sz="quarter" idx="11"/>
          </p:nvPr>
        </p:nvSpPr>
        <p:spPr>
          <a:xfrm>
            <a:off x="804672" y="6227064"/>
            <a:ext cx="10588752" cy="320040"/>
          </a:xfrm>
        </p:spPr>
        <p:txBody>
          <a:bodyPr/>
          <a:lstStyle/>
          <a:p>
            <a:endParaRPr lang="en-IN"/>
          </a:p>
        </p:txBody>
      </p:sp>
      <p:sp>
        <p:nvSpPr>
          <p:cNvPr id="7" name="Slide Number Placeholder 6"/>
          <p:cNvSpPr>
            <a:spLocks noGrp="1"/>
          </p:cNvSpPr>
          <p:nvPr>
            <p:ph type="sldNum" sz="quarter" idx="12"/>
          </p:nvPr>
        </p:nvSpPr>
        <p:spPr>
          <a:xfrm>
            <a:off x="10469880" y="320040"/>
            <a:ext cx="914400" cy="320040"/>
          </a:xfrm>
        </p:spPr>
        <p:txBody>
          <a:bodyPr/>
          <a:lstStyle/>
          <a:p>
            <a:fld id="{23438C66-A142-4E7F-A813-416EF4BEB02D}" type="slidenum">
              <a:rPr lang="en-IN" smtClean="0"/>
              <a:t>‹#›</a:t>
            </a:fld>
            <a:endParaRPr lang="en-IN"/>
          </a:p>
        </p:txBody>
      </p:sp>
    </p:spTree>
    <p:extLst>
      <p:ext uri="{BB962C8B-B14F-4D97-AF65-F5344CB8AC3E}">
        <p14:creationId xmlns:p14="http://schemas.microsoft.com/office/powerpoint/2010/main" val="435185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E707CB32-26FA-4BD0-A89C-0DA6A113BA7E}" type="datetimeFigureOut">
              <a:rPr lang="en-IN" smtClean="0"/>
              <a:t>11-05-23</a:t>
            </a:fld>
            <a:endParaRPr lang="en-IN"/>
          </a:p>
        </p:txBody>
      </p:sp>
      <p:sp>
        <p:nvSpPr>
          <p:cNvPr id="8" name="Footer Placeholder 7"/>
          <p:cNvSpPr>
            <a:spLocks noGrp="1"/>
          </p:cNvSpPr>
          <p:nvPr>
            <p:ph type="ftr" sz="quarter" idx="11"/>
          </p:nvPr>
        </p:nvSpPr>
        <p:spPr>
          <a:xfrm>
            <a:off x="804672" y="6227064"/>
            <a:ext cx="10588752" cy="320040"/>
          </a:xfrm>
        </p:spPr>
        <p:txBody>
          <a:bodyPr/>
          <a:lstStyle/>
          <a:p>
            <a:endParaRPr lang="en-IN"/>
          </a:p>
        </p:txBody>
      </p:sp>
      <p:sp>
        <p:nvSpPr>
          <p:cNvPr id="9" name="Slide Number Placeholder 8"/>
          <p:cNvSpPr>
            <a:spLocks noGrp="1"/>
          </p:cNvSpPr>
          <p:nvPr>
            <p:ph type="sldNum" sz="quarter" idx="12"/>
          </p:nvPr>
        </p:nvSpPr>
        <p:spPr>
          <a:xfrm>
            <a:off x="10469880" y="320040"/>
            <a:ext cx="914400" cy="320040"/>
          </a:xfrm>
        </p:spPr>
        <p:txBody>
          <a:bodyPr/>
          <a:lstStyle/>
          <a:p>
            <a:fld id="{23438C66-A142-4E7F-A813-416EF4BEB02D}" type="slidenum">
              <a:rPr lang="en-IN" smtClean="0"/>
              <a:t>‹#›</a:t>
            </a:fld>
            <a:endParaRPr lang="en-IN"/>
          </a:p>
        </p:txBody>
      </p:sp>
    </p:spTree>
    <p:extLst>
      <p:ext uri="{BB962C8B-B14F-4D97-AF65-F5344CB8AC3E}">
        <p14:creationId xmlns:p14="http://schemas.microsoft.com/office/powerpoint/2010/main" val="1291992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07CB32-26FA-4BD0-A89C-0DA6A113BA7E}" type="datetimeFigureOut">
              <a:rPr lang="en-IN" smtClean="0"/>
              <a:t>11-05-23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3438C66-A142-4E7F-A813-416EF4BEB02D}" type="slidenum">
              <a:rPr lang="en-IN" smtClean="0"/>
              <a:t>‹#›</a:t>
            </a:fld>
            <a:endParaRPr lang="en-IN"/>
          </a:p>
        </p:txBody>
      </p:sp>
    </p:spTree>
    <p:extLst>
      <p:ext uri="{BB962C8B-B14F-4D97-AF65-F5344CB8AC3E}">
        <p14:creationId xmlns:p14="http://schemas.microsoft.com/office/powerpoint/2010/main" val="739124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E707CB32-26FA-4BD0-A89C-0DA6A113BA7E}" type="datetimeFigureOut">
              <a:rPr lang="en-IN" smtClean="0"/>
              <a:t>11-05-23</a:t>
            </a:fld>
            <a:endParaRPr lang="en-IN"/>
          </a:p>
        </p:txBody>
      </p:sp>
      <p:sp>
        <p:nvSpPr>
          <p:cNvPr id="3" name="Footer Placeholder 2"/>
          <p:cNvSpPr>
            <a:spLocks noGrp="1"/>
          </p:cNvSpPr>
          <p:nvPr>
            <p:ph type="ftr" sz="quarter" idx="11"/>
          </p:nvPr>
        </p:nvSpPr>
        <p:spPr>
          <a:xfrm>
            <a:off x="804672" y="6227064"/>
            <a:ext cx="10588752" cy="320040"/>
          </a:xfrm>
        </p:spPr>
        <p:txBody>
          <a:bodyPr/>
          <a:lstStyle/>
          <a:p>
            <a:endParaRPr lang="en-IN"/>
          </a:p>
        </p:txBody>
      </p:sp>
      <p:sp>
        <p:nvSpPr>
          <p:cNvPr id="4" name="Slide Number Placeholder 3"/>
          <p:cNvSpPr>
            <a:spLocks noGrp="1"/>
          </p:cNvSpPr>
          <p:nvPr>
            <p:ph type="sldNum" sz="quarter" idx="12"/>
          </p:nvPr>
        </p:nvSpPr>
        <p:spPr>
          <a:xfrm>
            <a:off x="10469880" y="320040"/>
            <a:ext cx="914400" cy="320040"/>
          </a:xfrm>
        </p:spPr>
        <p:txBody>
          <a:bodyPr/>
          <a:lstStyle/>
          <a:p>
            <a:fld id="{23438C66-A142-4E7F-A813-416EF4BEB02D}" type="slidenum">
              <a:rPr lang="en-IN" smtClean="0"/>
              <a:t>‹#›</a:t>
            </a:fld>
            <a:endParaRPr lang="en-IN"/>
          </a:p>
        </p:txBody>
      </p:sp>
    </p:spTree>
    <p:extLst>
      <p:ext uri="{BB962C8B-B14F-4D97-AF65-F5344CB8AC3E}">
        <p14:creationId xmlns:p14="http://schemas.microsoft.com/office/powerpoint/2010/main" val="2776375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07CB32-26FA-4BD0-A89C-0DA6A113BA7E}" type="datetimeFigureOut">
              <a:rPr lang="en-IN" smtClean="0"/>
              <a:t>11-05-23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3438C66-A142-4E7F-A813-416EF4BEB02D}" type="slidenum">
              <a:rPr lang="en-IN" smtClean="0"/>
              <a:t>‹#›</a:t>
            </a:fld>
            <a:endParaRPr lang="en-IN"/>
          </a:p>
        </p:txBody>
      </p:sp>
    </p:spTree>
    <p:extLst>
      <p:ext uri="{BB962C8B-B14F-4D97-AF65-F5344CB8AC3E}">
        <p14:creationId xmlns:p14="http://schemas.microsoft.com/office/powerpoint/2010/main" val="841794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E707CB32-26FA-4BD0-A89C-0DA6A113BA7E}" type="datetimeFigureOut">
              <a:rPr lang="en-IN" smtClean="0"/>
              <a:t>11-05-23</a:t>
            </a:fld>
            <a:endParaRPr lang="en-IN"/>
          </a:p>
        </p:txBody>
      </p:sp>
      <p:sp>
        <p:nvSpPr>
          <p:cNvPr id="6" name="Footer Placeholder 5"/>
          <p:cNvSpPr>
            <a:spLocks noGrp="1"/>
          </p:cNvSpPr>
          <p:nvPr>
            <p:ph type="ftr" sz="quarter" idx="11"/>
          </p:nvPr>
        </p:nvSpPr>
        <p:spPr>
          <a:xfrm>
            <a:off x="804672" y="6227064"/>
            <a:ext cx="5942203" cy="320040"/>
          </a:xfrm>
        </p:spPr>
        <p:txBody>
          <a:bodyPr/>
          <a:lstStyle/>
          <a:p>
            <a:endParaRPr lang="en-IN"/>
          </a:p>
        </p:txBody>
      </p:sp>
      <p:sp>
        <p:nvSpPr>
          <p:cNvPr id="7" name="Slide Number Placeholder 6"/>
          <p:cNvSpPr>
            <a:spLocks noGrp="1"/>
          </p:cNvSpPr>
          <p:nvPr>
            <p:ph type="sldNum" sz="quarter" idx="12"/>
          </p:nvPr>
        </p:nvSpPr>
        <p:spPr>
          <a:xfrm>
            <a:off x="5828377" y="320040"/>
            <a:ext cx="914400" cy="320040"/>
          </a:xfrm>
        </p:spPr>
        <p:txBody>
          <a:bodyPr/>
          <a:lstStyle/>
          <a:p>
            <a:fld id="{23438C66-A142-4E7F-A813-416EF4BEB02D}" type="slidenum">
              <a:rPr lang="en-IN" smtClean="0"/>
              <a:t>‹#›</a:t>
            </a:fld>
            <a:endParaRPr lang="en-IN"/>
          </a:p>
        </p:txBody>
      </p:sp>
    </p:spTree>
    <p:extLst>
      <p:ext uri="{BB962C8B-B14F-4D97-AF65-F5344CB8AC3E}">
        <p14:creationId xmlns:p14="http://schemas.microsoft.com/office/powerpoint/2010/main" val="1430524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E707CB32-26FA-4BD0-A89C-0DA6A113BA7E}" type="datetimeFigureOut">
              <a:rPr lang="en-IN" smtClean="0"/>
              <a:t>11-05-23</a:t>
            </a:fld>
            <a:endParaRPr lang="en-IN"/>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23438C66-A142-4E7F-A813-416EF4BEB02D}" type="slidenum">
              <a:rPr lang="en-IN" smtClean="0"/>
              <a:t>‹#›</a:t>
            </a:fld>
            <a:endParaRPr lang="en-IN"/>
          </a:p>
        </p:txBody>
      </p:sp>
    </p:spTree>
    <p:extLst>
      <p:ext uri="{BB962C8B-B14F-4D97-AF65-F5344CB8AC3E}">
        <p14:creationId xmlns:p14="http://schemas.microsoft.com/office/powerpoint/2010/main" val="399628028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britannica.com/science/force-physics" TargetMode="External"/><Relationship Id="rId2" Type="http://schemas.openxmlformats.org/officeDocument/2006/relationships/hyperlink" Target="https://www.britannica.com/dictionary/Inerti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britannica.com/science/space-physics-and-metaphysics" TargetMode="External"/><Relationship Id="rId3" Type="http://schemas.openxmlformats.org/officeDocument/2006/relationships/hyperlink" Target="https://www.britannica.com/science/kilogram" TargetMode="External"/><Relationship Id="rId7" Type="http://schemas.openxmlformats.org/officeDocument/2006/relationships/hyperlink" Target="https://www.britannica.com/place/Earth" TargetMode="External"/><Relationship Id="rId2" Type="http://schemas.openxmlformats.org/officeDocument/2006/relationships/hyperlink" Target="https://www.britannica.com/science/International-System-of-Units" TargetMode="External"/><Relationship Id="rId1" Type="http://schemas.openxmlformats.org/officeDocument/2006/relationships/slideLayout" Target="../slideLayouts/slideLayout2.xml"/><Relationship Id="rId6" Type="http://schemas.openxmlformats.org/officeDocument/2006/relationships/hyperlink" Target="https://www.britannica.com/science/gravity-physics" TargetMode="External"/><Relationship Id="rId5" Type="http://schemas.openxmlformats.org/officeDocument/2006/relationships/hyperlink" Target="https://www.merriam-webster.com/dictionary/constitutes" TargetMode="External"/><Relationship Id="rId4" Type="http://schemas.openxmlformats.org/officeDocument/2006/relationships/hyperlink" Target="https://www.britannica.com/science/weight"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britannica.com/science/law-of-force" TargetMode="External"/><Relationship Id="rId3" Type="http://schemas.openxmlformats.org/officeDocument/2006/relationships/hyperlink" Target="https://www.britannica.com/science/velocity" TargetMode="External"/><Relationship Id="rId7" Type="http://schemas.openxmlformats.org/officeDocument/2006/relationships/hyperlink" Target="https://www.britannica.com/science/force-physics" TargetMode="External"/><Relationship Id="rId2" Type="http://schemas.openxmlformats.org/officeDocument/2006/relationships/hyperlink" Target="https://www.britannica.com/science/mass-physics" TargetMode="External"/><Relationship Id="rId1" Type="http://schemas.openxmlformats.org/officeDocument/2006/relationships/slideLayout" Target="../slideLayouts/slideLayout2.xml"/><Relationship Id="rId6" Type="http://schemas.openxmlformats.org/officeDocument/2006/relationships/hyperlink" Target="https://www.britannica.com/science/motion-mechanics" TargetMode="External"/><Relationship Id="rId5" Type="http://schemas.openxmlformats.org/officeDocument/2006/relationships/hyperlink" Target="https://www.britannica.com/biography/Isaac-Newton" TargetMode="External"/><Relationship Id="rId4" Type="http://schemas.openxmlformats.org/officeDocument/2006/relationships/hyperlink" Target="https://www.britannica.com/science/vector-physics" TargetMode="External"/><Relationship Id="rId9" Type="http://schemas.openxmlformats.org/officeDocument/2006/relationships/hyperlink" Target="https://www.britannica.com/dictionary/Conversely"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hyperphysics.phy-astr.gsu.edu/hbase/mi.html#mix" TargetMode="External"/><Relationship Id="rId2" Type="http://schemas.openxmlformats.org/officeDocument/2006/relationships/hyperlink" Target="http://hyperphysics.phy-astr.gsu.edu/hbase/mass.html#ma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brilliant.org/physics/mechanics-2/kinematic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AD30C7-A61F-4B74-B082-215FA626E9F6}"/>
              </a:ext>
            </a:extLst>
          </p:cNvPr>
          <p:cNvSpPr>
            <a:spLocks noGrp="1"/>
          </p:cNvSpPr>
          <p:nvPr>
            <p:ph type="ctrTitle"/>
          </p:nvPr>
        </p:nvSpPr>
        <p:spPr>
          <a:xfrm>
            <a:off x="1771268" y="1112977"/>
            <a:ext cx="8679915" cy="800042"/>
          </a:xfrm>
        </p:spPr>
        <p:txBody>
          <a:bodyPr>
            <a:normAutofit fontScale="90000"/>
          </a:bodyPr>
          <a:lstStyle/>
          <a:p>
            <a:r>
              <a:rPr lang="en-US" dirty="0"/>
              <a:t>UNIT - 4 </a:t>
            </a:r>
            <a:endParaRPr lang="en-IN" dirty="0"/>
          </a:p>
        </p:txBody>
      </p:sp>
      <p:sp>
        <p:nvSpPr>
          <p:cNvPr id="3" name="Subtitle 2">
            <a:extLst>
              <a:ext uri="{FF2B5EF4-FFF2-40B4-BE49-F238E27FC236}">
                <a16:creationId xmlns:a16="http://schemas.microsoft.com/office/drawing/2014/main" xmlns="" id="{75293BE0-4A46-4957-B8D9-1FFF9EB3D750}"/>
              </a:ext>
            </a:extLst>
          </p:cNvPr>
          <p:cNvSpPr>
            <a:spLocks noGrp="1"/>
          </p:cNvSpPr>
          <p:nvPr>
            <p:ph type="subTitle" idx="1"/>
          </p:nvPr>
        </p:nvSpPr>
        <p:spPr>
          <a:xfrm>
            <a:off x="1759237" y="2021305"/>
            <a:ext cx="8673427" cy="3308683"/>
          </a:xfrm>
        </p:spPr>
        <p:txBody>
          <a:bodyPr>
            <a:noAutofit/>
          </a:bodyPr>
          <a:lstStyle/>
          <a:p>
            <a:r>
              <a:rPr lang="en-US" sz="4800" b="1" dirty="0"/>
              <a:t>Kinematics </a:t>
            </a:r>
            <a:endParaRPr lang="en-US" sz="4800" b="1" dirty="0" smtClean="0"/>
          </a:p>
          <a:p>
            <a:r>
              <a:rPr lang="en-US" sz="4800" dirty="0" smtClean="0"/>
              <a:t>and </a:t>
            </a:r>
          </a:p>
          <a:p>
            <a:r>
              <a:rPr lang="en-US" sz="4800" b="1" dirty="0" smtClean="0"/>
              <a:t>Kinetics </a:t>
            </a:r>
          </a:p>
          <a:p>
            <a:r>
              <a:rPr lang="en-US" sz="4800" dirty="0" smtClean="0"/>
              <a:t>of </a:t>
            </a:r>
            <a:r>
              <a:rPr lang="en-US" sz="4800" dirty="0"/>
              <a:t>human movement</a:t>
            </a:r>
            <a:endParaRPr lang="en-IN" sz="4800" dirty="0"/>
          </a:p>
        </p:txBody>
      </p:sp>
    </p:spTree>
    <p:extLst>
      <p:ext uri="{BB962C8B-B14F-4D97-AF65-F5344CB8AC3E}">
        <p14:creationId xmlns:p14="http://schemas.microsoft.com/office/powerpoint/2010/main" val="1190394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D464B3-1241-476E-9494-AAFC0BFF92FD}"/>
              </a:ext>
            </a:extLst>
          </p:cNvPr>
          <p:cNvSpPr>
            <a:spLocks noGrp="1"/>
          </p:cNvSpPr>
          <p:nvPr>
            <p:ph type="title"/>
          </p:nvPr>
        </p:nvSpPr>
        <p:spPr/>
        <p:txBody>
          <a:bodyPr/>
          <a:lstStyle/>
          <a:p>
            <a:r>
              <a:rPr lang="en-US" dirty="0"/>
              <a:t>ANGULAR KINEMATICS</a:t>
            </a:r>
            <a:endParaRPr lang="en-I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702C44E6-B942-455E-A329-1D0DAB5E58EF}"/>
                  </a:ext>
                </a:extLst>
              </p:cNvPr>
              <p:cNvSpPr>
                <a:spLocks noGrp="1"/>
              </p:cNvSpPr>
              <p:nvPr>
                <p:ph idx="1"/>
              </p:nvPr>
            </p:nvSpPr>
            <p:spPr/>
            <p:txBody>
              <a:bodyPr/>
              <a:lstStyle/>
              <a:p>
                <a:r>
                  <a:rPr lang="en-US" b="1" i="0" dirty="0">
                    <a:solidFill>
                      <a:srgbClr val="393E42"/>
                    </a:solidFill>
                    <a:effectLst/>
                    <a:latin typeface="Proxima Nova"/>
                  </a:rPr>
                  <a:t>Angular velocity, w,</a:t>
                </a:r>
                <a:r>
                  <a:rPr lang="en-US" b="0" i="0" dirty="0">
                    <a:solidFill>
                      <a:srgbClr val="393E42"/>
                    </a:solidFill>
                    <a:effectLst/>
                    <a:latin typeface="Proxima Nova"/>
                  </a:rPr>
                  <a:t> is the rate of an object's change in angular displacement with respect to time.</a:t>
                </a:r>
              </a:p>
              <a:p>
                <a:endParaRPr lang="en-US" b="0" i="0" dirty="0">
                  <a:solidFill>
                    <a:srgbClr val="393E42"/>
                  </a:solidFill>
                  <a:effectLst/>
                  <a:latin typeface="Proxima Nova"/>
                </a:endParaRPr>
              </a:p>
              <a:p>
                <a14:m>
                  <m:oMath xmlns:m="http://schemas.openxmlformats.org/officeDocument/2006/math">
                    <m:r>
                      <a:rPr lang="en-US" b="0" i="0" dirty="0" smtClean="0">
                        <a:solidFill>
                          <a:srgbClr val="393E42"/>
                        </a:solidFill>
                        <a:effectLst/>
                        <a:latin typeface="Cambria Math" panose="02040503050406030204" pitchFamily="18" charset="0"/>
                      </a:rPr>
                      <m:t>𝜔</m:t>
                    </m:r>
                    <m:r>
                      <a:rPr lang="en-US" b="0" i="0" dirty="0" smtClean="0">
                        <a:solidFill>
                          <a:srgbClr val="393E42"/>
                        </a:solidFill>
                        <a:effectLst/>
                        <a:latin typeface="Cambria Math" panose="02040503050406030204" pitchFamily="18" charset="0"/>
                      </a:rPr>
                      <m:t>=</m:t>
                    </m:r>
                    <m:f>
                      <m:fPr>
                        <m:ctrlPr>
                          <a:rPr lang="en-US" b="0" i="1" dirty="0" smtClean="0">
                            <a:solidFill>
                              <a:srgbClr val="393E42"/>
                            </a:solidFill>
                            <a:effectLst/>
                            <a:latin typeface="Cambria Math"/>
                          </a:rPr>
                        </m:ctrlPr>
                      </m:fPr>
                      <m:num>
                        <m:r>
                          <a:rPr lang="en-US" b="0" i="1" dirty="0" smtClean="0">
                            <a:solidFill>
                              <a:srgbClr val="393E42"/>
                            </a:solidFill>
                            <a:effectLst/>
                            <a:latin typeface="Cambria Math" panose="02040503050406030204" pitchFamily="18" charset="0"/>
                            <a:ea typeface="Cambria Math" panose="02040503050406030204" pitchFamily="18" charset="0"/>
                          </a:rPr>
                          <m:t>∆</m:t>
                        </m:r>
                        <m:r>
                          <a:rPr lang="en-US" b="0" i="0" dirty="0" smtClean="0">
                            <a:solidFill>
                              <a:srgbClr val="393E42"/>
                            </a:solidFill>
                            <a:effectLst/>
                            <a:latin typeface="Cambria Math" panose="02040503050406030204" pitchFamily="18" charset="0"/>
                          </a:rPr>
                          <m:t>𝜃</m:t>
                        </m:r>
                      </m:num>
                      <m:den>
                        <m:r>
                          <a:rPr lang="en-US" b="0" i="1" dirty="0" smtClean="0">
                            <a:solidFill>
                              <a:srgbClr val="393E42"/>
                            </a:solidFill>
                            <a:effectLst/>
                            <a:latin typeface="Cambria Math" panose="02040503050406030204" pitchFamily="18" charset="0"/>
                            <a:ea typeface="Cambria Math" panose="02040503050406030204" pitchFamily="18" charset="0"/>
                          </a:rPr>
                          <m:t>∆</m:t>
                        </m:r>
                        <m:r>
                          <a:rPr lang="en-US" b="0" i="0" dirty="0" smtClean="0">
                            <a:solidFill>
                              <a:srgbClr val="393E42"/>
                            </a:solidFill>
                            <a:effectLst/>
                            <a:latin typeface="Cambria Math" panose="02040503050406030204" pitchFamily="18" charset="0"/>
                          </a:rPr>
                          <m:t>𝑡</m:t>
                        </m:r>
                      </m:den>
                    </m:f>
                  </m:oMath>
                </a14:m>
                <a:r>
                  <a:rPr lang="en-US" b="0" i="0" dirty="0">
                    <a:solidFill>
                      <a:srgbClr val="393E42"/>
                    </a:solidFill>
                    <a:effectLst/>
                    <a:latin typeface="Proxima Nova"/>
                  </a:rPr>
                  <a:t>  </a:t>
                </a:r>
              </a:p>
              <a:p>
                <a:r>
                  <a:rPr lang="en-US" b="0" i="0" dirty="0">
                    <a:solidFill>
                      <a:srgbClr val="393E42"/>
                    </a:solidFill>
                    <a:effectLst/>
                    <a:latin typeface="Proxima Nova"/>
                  </a:rPr>
                  <a:t>where </a:t>
                </a:r>
                <a:r>
                  <a:rPr lang="en-US" b="1" i="0" dirty="0">
                    <a:solidFill>
                      <a:srgbClr val="393E42"/>
                    </a:solidFill>
                    <a:effectLst/>
                    <a:latin typeface="Times New Roman" panose="02020603050405020304" pitchFamily="18" charset="0"/>
                    <a:cs typeface="Times New Roman" panose="02020603050405020304" pitchFamily="18" charset="0"/>
                  </a:rPr>
                  <a:t>Ɵ</a:t>
                </a:r>
                <a:r>
                  <a:rPr lang="en-US" b="0" i="0" dirty="0">
                    <a:solidFill>
                      <a:srgbClr val="393E42"/>
                    </a:solidFill>
                    <a:effectLst/>
                    <a:latin typeface="Proxima Nova"/>
                  </a:rPr>
                  <a:t> is angular displacement and t is time. Angular velocity has a SI unit of rad/s. </a:t>
                </a:r>
              </a:p>
            </p:txBody>
          </p:sp>
        </mc:Choice>
        <mc:Fallback xmlns="">
          <p:sp>
            <p:nvSpPr>
              <p:cNvPr id="3" name="Content Placeholder 2">
                <a:extLst>
                  <a:ext uri="{FF2B5EF4-FFF2-40B4-BE49-F238E27FC236}">
                    <a16:creationId xmlns:a16="http://schemas.microsoft.com/office/drawing/2014/main" id="{702C44E6-B942-455E-A329-1D0DAB5E58EF}"/>
                  </a:ext>
                </a:extLst>
              </p:cNvPr>
              <p:cNvSpPr>
                <a:spLocks noGrp="1" noRot="1" noChangeAspect="1" noMove="1" noResize="1" noEditPoints="1" noAdjustHandles="1" noChangeArrowheads="1" noChangeShapeType="1" noTextEdit="1"/>
              </p:cNvSpPr>
              <p:nvPr>
                <p:ph idx="1"/>
              </p:nvPr>
            </p:nvSpPr>
            <p:spPr>
              <a:blipFill>
                <a:blip r:embed="rId2"/>
                <a:stretch>
                  <a:fillRect l="-874" r="-1456"/>
                </a:stretch>
              </a:blipFill>
            </p:spPr>
            <p:txBody>
              <a:bodyPr/>
              <a:lstStyle/>
              <a:p>
                <a:r>
                  <a:rPr lang="en-IN">
                    <a:noFill/>
                  </a:rPr>
                  <a:t> </a:t>
                </a:r>
              </a:p>
            </p:txBody>
          </p:sp>
        </mc:Fallback>
      </mc:AlternateContent>
    </p:spTree>
    <p:extLst>
      <p:ext uri="{BB962C8B-B14F-4D97-AF65-F5344CB8AC3E}">
        <p14:creationId xmlns:p14="http://schemas.microsoft.com/office/powerpoint/2010/main" val="2091927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634A68-DD28-4DF1-B83F-FC37160A6637}"/>
              </a:ext>
            </a:extLst>
          </p:cNvPr>
          <p:cNvSpPr>
            <a:spLocks noGrp="1"/>
          </p:cNvSpPr>
          <p:nvPr>
            <p:ph type="title"/>
          </p:nvPr>
        </p:nvSpPr>
        <p:spPr/>
        <p:txBody>
          <a:bodyPr/>
          <a:lstStyle/>
          <a:p>
            <a:r>
              <a:rPr lang="en-US" dirty="0"/>
              <a:t>ANGULAR KINEMATICS</a:t>
            </a:r>
            <a:endParaRPr lang="en-I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A19733FC-1A20-4F81-9EB3-2147C18C94AD}"/>
                  </a:ext>
                </a:extLst>
              </p:cNvPr>
              <p:cNvSpPr>
                <a:spLocks noGrp="1"/>
              </p:cNvSpPr>
              <p:nvPr>
                <p:ph idx="1"/>
              </p:nvPr>
            </p:nvSpPr>
            <p:spPr/>
            <p:txBody>
              <a:bodyPr>
                <a:normAutofit/>
              </a:bodyPr>
              <a:lstStyle/>
              <a:p>
                <a:r>
                  <a:rPr lang="en-US" b="1" i="0" dirty="0">
                    <a:solidFill>
                      <a:srgbClr val="393E42"/>
                    </a:solidFill>
                    <a:effectLst/>
                    <a:latin typeface="Proxima Nova"/>
                  </a:rPr>
                  <a:t>Angular acceleration, </a:t>
                </a:r>
                <a:r>
                  <a:rPr lang="el-GR" b="1" i="0" dirty="0">
                    <a:solidFill>
                      <a:srgbClr val="393E42"/>
                    </a:solidFill>
                    <a:effectLst/>
                    <a:latin typeface="Proxima Nova"/>
                  </a:rPr>
                  <a:t>α</a:t>
                </a:r>
                <a:r>
                  <a:rPr lang="en-US" b="1" i="0" dirty="0">
                    <a:solidFill>
                      <a:srgbClr val="393E42"/>
                    </a:solidFill>
                    <a:effectLst/>
                    <a:latin typeface="Proxima Nova"/>
                  </a:rPr>
                  <a:t>,</a:t>
                </a:r>
                <a:r>
                  <a:rPr lang="en-US" b="0" i="0" dirty="0">
                    <a:solidFill>
                      <a:srgbClr val="393E42"/>
                    </a:solidFill>
                    <a:effectLst/>
                    <a:latin typeface="Proxima Nova"/>
                  </a:rPr>
                  <a:t> is an object's change in angular velocity with respect to time.</a:t>
                </a:r>
              </a:p>
              <a:p>
                <a:endParaRPr lang="en-US" i="1" dirty="0">
                  <a:latin typeface="Cambria Math" panose="02040503050406030204" pitchFamily="18" charset="0"/>
                </a:endParaRPr>
              </a:p>
              <a:p>
                <a:pPr marL="0" indent="0">
                  <a:buNone/>
                </a:pPr>
                <a:r>
                  <a:rPr lang="en-US" i="1" dirty="0">
                    <a:latin typeface="Cambria Math" panose="02040503050406030204" pitchFamily="18" charset="0"/>
                  </a:rPr>
                  <a:t>  </a:t>
                </a:r>
                <a:r>
                  <a:rPr lang="en-US" b="1" i="0" dirty="0">
                    <a:solidFill>
                      <a:srgbClr val="393E42"/>
                    </a:solidFill>
                    <a:effectLst/>
                    <a:latin typeface="Proxima Nova"/>
                  </a:rPr>
                  <a:t> </a:t>
                </a:r>
                <a:r>
                  <a:rPr lang="el-GR" i="0" dirty="0">
                    <a:solidFill>
                      <a:srgbClr val="393E42"/>
                    </a:solidFill>
                    <a:effectLst/>
                    <a:latin typeface="Proxima Nova"/>
                  </a:rPr>
                  <a:t>α</a:t>
                </a:r>
                <a:r>
                  <a:rPr lang="en-US" i="0" dirty="0">
                    <a:solidFill>
                      <a:srgbClr val="393E42"/>
                    </a:solidFill>
                    <a:effectLst/>
                    <a:latin typeface="Proxima Nova"/>
                  </a:rPr>
                  <a:t> =</a:t>
                </a:r>
                <a:r>
                  <a:rPr lang="en-US" i="1" dirty="0">
                    <a:latin typeface="Cambria Math" panose="02040503050406030204" pitchFamily="18" charset="0"/>
                  </a:rPr>
                  <a:t> </a:t>
                </a:r>
                <a14:m>
                  <m:oMath xmlns:m="http://schemas.openxmlformats.org/officeDocument/2006/math">
                    <m:f>
                      <m:fPr>
                        <m:ctrlPr>
                          <a:rPr lang="en-US" i="1" smtClean="0">
                            <a:latin typeface="Cambria Math"/>
                          </a:rPr>
                        </m:ctrlPr>
                      </m:fPr>
                      <m:num>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𝑤</m:t>
                        </m:r>
                      </m:num>
                      <m:den>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den>
                    </m:f>
                  </m:oMath>
                </a14:m>
                <a:endParaRPr lang="en-US" b="0" i="0" dirty="0">
                  <a:solidFill>
                    <a:srgbClr val="393E42"/>
                  </a:solidFill>
                  <a:effectLst/>
                  <a:latin typeface="Proxima Nova"/>
                </a:endParaRPr>
              </a:p>
              <a:p>
                <a:pPr marL="0" indent="0">
                  <a:buNone/>
                </a:pPr>
                <a:endParaRPr lang="en-US" dirty="0">
                  <a:solidFill>
                    <a:srgbClr val="393E42"/>
                  </a:solidFill>
                  <a:latin typeface="Proxima Nova"/>
                </a:endParaRPr>
              </a:p>
              <a:p>
                <a:pPr marL="0" indent="0">
                  <a:buNone/>
                </a:pPr>
                <a:r>
                  <a:rPr lang="en-US" b="0" i="0" dirty="0">
                    <a:solidFill>
                      <a:srgbClr val="393E42"/>
                    </a:solidFill>
                    <a:effectLst/>
                    <a:latin typeface="Proxima Nova"/>
                  </a:rPr>
                  <a:t>where w is angular velocity and t is time. Angular acceleration has a SI unit of </a:t>
                </a:r>
                <a:r>
                  <a:rPr lang="en-US" dirty="0"/>
                  <a:t>rad/</a:t>
                </a:r>
                <a14:m>
                  <m:oMath xmlns:m="http://schemas.openxmlformats.org/officeDocument/2006/math">
                    <m:sSup>
                      <m:sSupPr>
                        <m:ctrlPr>
                          <a:rPr lang="en-US" i="1" smtClean="0">
                            <a:latin typeface="Cambria Math"/>
                          </a:rPr>
                        </m:ctrlPr>
                      </m:sSupPr>
                      <m:e>
                        <m:r>
                          <a:rPr lang="en-US" b="0" i="1" smtClean="0">
                            <a:latin typeface="Cambria Math" panose="02040503050406030204" pitchFamily="18" charset="0"/>
                          </a:rPr>
                          <m:t>𝑠</m:t>
                        </m:r>
                      </m:e>
                      <m:sup>
                        <m:r>
                          <a:rPr lang="en-US" i="1" smtClean="0">
                            <a:latin typeface="Cambria Math" panose="02040503050406030204" pitchFamily="18" charset="0"/>
                          </a:rPr>
                          <m:t>2</m:t>
                        </m:r>
                      </m:sup>
                    </m:sSup>
                  </m:oMath>
                </a14:m>
                <a:r>
                  <a:rPr lang="en-US" b="0" i="0" dirty="0">
                    <a:solidFill>
                      <a:srgbClr val="393E42"/>
                    </a:solidFill>
                    <a:effectLst/>
                    <a:latin typeface="Proxima Nova"/>
                  </a:rPr>
                  <a:t>. </a:t>
                </a:r>
                <a:endParaRPr lang="en-IN" dirty="0"/>
              </a:p>
            </p:txBody>
          </p:sp>
        </mc:Choice>
        <mc:Fallback xmlns="">
          <p:sp>
            <p:nvSpPr>
              <p:cNvPr id="3" name="Content Placeholder 2">
                <a:extLst>
                  <a:ext uri="{FF2B5EF4-FFF2-40B4-BE49-F238E27FC236}">
                    <a16:creationId xmlns:a16="http://schemas.microsoft.com/office/drawing/2014/main" id="{A19733FC-1A20-4F81-9EB3-2147C18C94AD}"/>
                  </a:ext>
                </a:extLst>
              </p:cNvPr>
              <p:cNvSpPr>
                <a:spLocks noGrp="1" noRot="1" noChangeAspect="1" noMove="1" noResize="1" noEditPoints="1" noAdjustHandles="1" noChangeArrowheads="1" noChangeShapeType="1" noTextEdit="1"/>
              </p:cNvSpPr>
              <p:nvPr>
                <p:ph idx="1"/>
              </p:nvPr>
            </p:nvSpPr>
            <p:spPr>
              <a:blipFill>
                <a:blip r:embed="rId2"/>
                <a:stretch>
                  <a:fillRect l="-874"/>
                </a:stretch>
              </a:blipFill>
            </p:spPr>
            <p:txBody>
              <a:bodyPr/>
              <a:lstStyle/>
              <a:p>
                <a:r>
                  <a:rPr lang="en-IN">
                    <a:noFill/>
                  </a:rPr>
                  <a:t> </a:t>
                </a:r>
              </a:p>
            </p:txBody>
          </p:sp>
        </mc:Fallback>
      </mc:AlternateContent>
    </p:spTree>
    <p:extLst>
      <p:ext uri="{BB962C8B-B14F-4D97-AF65-F5344CB8AC3E}">
        <p14:creationId xmlns:p14="http://schemas.microsoft.com/office/powerpoint/2010/main" val="1975305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F34126-162A-4FF4-A876-6AACFDDEB12A}"/>
              </a:ext>
            </a:extLst>
          </p:cNvPr>
          <p:cNvSpPr>
            <a:spLocks noGrp="1"/>
          </p:cNvSpPr>
          <p:nvPr>
            <p:ph type="title"/>
          </p:nvPr>
        </p:nvSpPr>
        <p:spPr/>
        <p:txBody>
          <a:bodyPr/>
          <a:lstStyle/>
          <a:p>
            <a:endParaRPr lang="en-IN" dirty="0"/>
          </a:p>
        </p:txBody>
      </p:sp>
      <p:pic>
        <p:nvPicPr>
          <p:cNvPr id="5" name="Content Placeholder 4">
            <a:extLst>
              <a:ext uri="{FF2B5EF4-FFF2-40B4-BE49-F238E27FC236}">
                <a16:creationId xmlns:a16="http://schemas.microsoft.com/office/drawing/2014/main" xmlns="" id="{EDCBC651-6E75-459F-9B9F-AC6F4BEF192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1425" t="36848" r="31969" b="12178"/>
          <a:stretch/>
        </p:blipFill>
        <p:spPr>
          <a:xfrm>
            <a:off x="942202" y="240570"/>
            <a:ext cx="10307595" cy="6376860"/>
          </a:xfrm>
        </p:spPr>
      </p:pic>
    </p:spTree>
    <p:extLst>
      <p:ext uri="{BB962C8B-B14F-4D97-AF65-F5344CB8AC3E}">
        <p14:creationId xmlns:p14="http://schemas.microsoft.com/office/powerpoint/2010/main" val="217067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F0FC27-EC58-489F-AC9D-8A2D31E2A604}"/>
              </a:ext>
            </a:extLst>
          </p:cNvPr>
          <p:cNvSpPr>
            <a:spLocks noGrp="1"/>
          </p:cNvSpPr>
          <p:nvPr>
            <p:ph type="title"/>
          </p:nvPr>
        </p:nvSpPr>
        <p:spPr/>
        <p:txBody>
          <a:bodyPr/>
          <a:lstStyle/>
          <a:p>
            <a:r>
              <a:rPr lang="en-US" dirty="0"/>
              <a:t>LINEAR KINETICS</a:t>
            </a:r>
            <a:endParaRPr lang="en-IN" dirty="0"/>
          </a:p>
        </p:txBody>
      </p:sp>
      <p:sp>
        <p:nvSpPr>
          <p:cNvPr id="3" name="Content Placeholder 2">
            <a:extLst>
              <a:ext uri="{FF2B5EF4-FFF2-40B4-BE49-F238E27FC236}">
                <a16:creationId xmlns:a16="http://schemas.microsoft.com/office/drawing/2014/main" xmlns="" id="{FA0D2107-CA4C-4B92-9DBF-EE331909C490}"/>
              </a:ext>
            </a:extLst>
          </p:cNvPr>
          <p:cNvSpPr>
            <a:spLocks noGrp="1"/>
          </p:cNvSpPr>
          <p:nvPr>
            <p:ph idx="1"/>
          </p:nvPr>
        </p:nvSpPr>
        <p:spPr/>
        <p:txBody>
          <a:bodyPr>
            <a:normAutofit/>
          </a:bodyPr>
          <a:lstStyle/>
          <a:p>
            <a:r>
              <a:rPr lang="en-US" b="0" i="0" dirty="0">
                <a:solidFill>
                  <a:srgbClr val="1A1A1A"/>
                </a:solidFill>
                <a:effectLst/>
                <a:latin typeface="Georgia" panose="02040502050405020303" pitchFamily="18" charset="0"/>
              </a:rPr>
              <a:t> </a:t>
            </a:r>
            <a:r>
              <a:rPr lang="en-US" b="0" i="0" u="none" strike="noStrike" dirty="0">
                <a:solidFill>
                  <a:srgbClr val="14599D"/>
                </a:solidFill>
                <a:effectLst/>
                <a:latin typeface="Georgia" panose="02040502050405020303" pitchFamily="18" charset="0"/>
                <a:hlinkClick r:id="rId2"/>
              </a:rPr>
              <a:t>Inertia</a:t>
            </a:r>
            <a:r>
              <a:rPr lang="en-US" b="0" i="0" dirty="0">
                <a:solidFill>
                  <a:srgbClr val="1A1A1A"/>
                </a:solidFill>
                <a:effectLst/>
                <a:latin typeface="Georgia" panose="02040502050405020303" pitchFamily="18" charset="0"/>
              </a:rPr>
              <a:t> is a passive property and does not enable a body to do anything except oppose such active agents as forces and torques. A moving body keeps moving not because of its inertia but only because of the absence of a </a:t>
            </a:r>
            <a:r>
              <a:rPr lang="en-US" b="0" i="0" u="sng" dirty="0">
                <a:solidFill>
                  <a:srgbClr val="14599D"/>
                </a:solidFill>
                <a:effectLst/>
                <a:latin typeface="Georgia" panose="02040502050405020303" pitchFamily="18" charset="0"/>
                <a:hlinkClick r:id="rId3"/>
              </a:rPr>
              <a:t>force</a:t>
            </a:r>
            <a:r>
              <a:rPr lang="en-US" b="0" i="0" dirty="0">
                <a:solidFill>
                  <a:srgbClr val="1A1A1A"/>
                </a:solidFill>
                <a:effectLst/>
                <a:latin typeface="Georgia" panose="02040502050405020303" pitchFamily="18" charset="0"/>
              </a:rPr>
              <a:t> to slow it </a:t>
            </a:r>
            <a:r>
              <a:rPr lang="en-US" b="0" i="0" dirty="0" smtClean="0">
                <a:solidFill>
                  <a:srgbClr val="1A1A1A"/>
                </a:solidFill>
                <a:effectLst/>
                <a:latin typeface="Georgia" panose="02040502050405020303" pitchFamily="18" charset="0"/>
              </a:rPr>
              <a:t>down, </a:t>
            </a:r>
            <a:r>
              <a:rPr lang="en-US" b="0" i="0" dirty="0">
                <a:solidFill>
                  <a:srgbClr val="1A1A1A"/>
                </a:solidFill>
                <a:effectLst/>
                <a:latin typeface="Georgia" panose="02040502050405020303" pitchFamily="18" charset="0"/>
              </a:rPr>
              <a:t>or speed it up.</a:t>
            </a:r>
          </a:p>
          <a:p>
            <a:r>
              <a:rPr lang="en-US" dirty="0">
                <a:solidFill>
                  <a:srgbClr val="1A1A1A"/>
                </a:solidFill>
                <a:latin typeface="Georgia" panose="02040502050405020303" pitchFamily="18" charset="0"/>
              </a:rPr>
              <a:t>Inertia </a:t>
            </a:r>
            <a:r>
              <a:rPr lang="en-US" dirty="0" smtClean="0">
                <a:solidFill>
                  <a:srgbClr val="1A1A1A"/>
                </a:solidFill>
                <a:latin typeface="Georgia" panose="02040502050405020303" pitchFamily="18" charset="0"/>
              </a:rPr>
              <a:t>is </a:t>
            </a:r>
            <a:r>
              <a:rPr lang="en-US" dirty="0">
                <a:solidFill>
                  <a:srgbClr val="1A1A1A"/>
                </a:solidFill>
                <a:latin typeface="Georgia" panose="02040502050405020303" pitchFamily="18" charset="0"/>
              </a:rPr>
              <a:t>the inherent property of a body that makes it oppose any force that would cause a change in its motion. </a:t>
            </a:r>
            <a:r>
              <a:rPr lang="en-US" dirty="0">
                <a:solidFill>
                  <a:srgbClr val="1A1A1A"/>
                </a:solidFill>
                <a:latin typeface="Georgia" panose="02040502050405020303" pitchFamily="18" charset="0"/>
              </a:rPr>
              <a:t>A body at rest and a body in motion both oppose forces that might cause acceleration. </a:t>
            </a:r>
            <a:r>
              <a:rPr lang="en-US" dirty="0">
                <a:solidFill>
                  <a:srgbClr val="1A1A1A"/>
                </a:solidFill>
                <a:latin typeface="Georgia" panose="02040502050405020303" pitchFamily="18" charset="0"/>
              </a:rPr>
              <a:t>The inertia of a body can be measured by its </a:t>
            </a:r>
            <a:r>
              <a:rPr lang="en-US" dirty="0" smtClean="0">
                <a:solidFill>
                  <a:srgbClr val="1A1A1A"/>
                </a:solidFill>
                <a:latin typeface="Georgia" panose="02040502050405020303" pitchFamily="18" charset="0"/>
              </a:rPr>
              <a:t>mass, greater the mass, larger the inertia</a:t>
            </a:r>
          </a:p>
          <a:p>
            <a:pPr marL="0" indent="0">
              <a:buNone/>
            </a:pPr>
            <a:r>
              <a:rPr lang="en-US" dirty="0" smtClean="0">
                <a:solidFill>
                  <a:srgbClr val="1A1A1A"/>
                </a:solidFill>
                <a:latin typeface="Georgia" panose="02040502050405020303" pitchFamily="18" charset="0"/>
              </a:rPr>
              <a:t>Or </a:t>
            </a:r>
          </a:p>
          <a:p>
            <a:pPr marL="0" indent="0">
              <a:buNone/>
            </a:pPr>
            <a:r>
              <a:rPr lang="en-US" dirty="0" smtClean="0">
                <a:solidFill>
                  <a:srgbClr val="1A1A1A"/>
                </a:solidFill>
                <a:latin typeface="Georgia" panose="02040502050405020303" pitchFamily="18" charset="0"/>
              </a:rPr>
              <a:t>We can say </a:t>
            </a:r>
            <a:r>
              <a:rPr lang="en-US" b="1" dirty="0" smtClean="0">
                <a:solidFill>
                  <a:srgbClr val="1A1A1A"/>
                </a:solidFill>
                <a:latin typeface="Georgia" panose="02040502050405020303" pitchFamily="18" charset="0"/>
              </a:rPr>
              <a:t>inertia is directly proportional to mass</a:t>
            </a:r>
            <a:endParaRPr lang="en-IN" b="1" dirty="0">
              <a:solidFill>
                <a:srgbClr val="1A1A1A"/>
              </a:solidFill>
              <a:latin typeface="Georgia" panose="02040502050405020303" pitchFamily="18" charset="0"/>
            </a:endParaRPr>
          </a:p>
        </p:txBody>
      </p:sp>
    </p:spTree>
    <p:extLst>
      <p:ext uri="{BB962C8B-B14F-4D97-AF65-F5344CB8AC3E}">
        <p14:creationId xmlns:p14="http://schemas.microsoft.com/office/powerpoint/2010/main" val="3957860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879827-56FB-45F3-B2D3-4271A77C3598}"/>
              </a:ext>
            </a:extLst>
          </p:cNvPr>
          <p:cNvSpPr>
            <a:spLocks noGrp="1"/>
          </p:cNvSpPr>
          <p:nvPr>
            <p:ph type="title"/>
          </p:nvPr>
        </p:nvSpPr>
        <p:spPr/>
        <p:txBody>
          <a:bodyPr/>
          <a:lstStyle/>
          <a:p>
            <a:r>
              <a:rPr lang="en-US" dirty="0" smtClean="0"/>
              <a:t>LINEAR KINETICS</a:t>
            </a:r>
            <a:endParaRPr lang="en-IN" dirty="0"/>
          </a:p>
        </p:txBody>
      </p:sp>
      <p:sp>
        <p:nvSpPr>
          <p:cNvPr id="3" name="Content Placeholder 2">
            <a:extLst>
              <a:ext uri="{FF2B5EF4-FFF2-40B4-BE49-F238E27FC236}">
                <a16:creationId xmlns:a16="http://schemas.microsoft.com/office/drawing/2014/main" xmlns="" id="{2EBC7491-B170-4914-9032-A994EBBBEE2E}"/>
              </a:ext>
            </a:extLst>
          </p:cNvPr>
          <p:cNvSpPr>
            <a:spLocks noGrp="1"/>
          </p:cNvSpPr>
          <p:nvPr>
            <p:ph idx="1"/>
          </p:nvPr>
        </p:nvSpPr>
        <p:spPr/>
        <p:txBody>
          <a:bodyPr>
            <a:normAutofit/>
          </a:bodyPr>
          <a:lstStyle/>
          <a:p>
            <a:r>
              <a:rPr lang="en-US" b="1" dirty="0">
                <a:latin typeface="Georgia" panose="02040502050405020303" pitchFamily="18" charset="0"/>
              </a:rPr>
              <a:t>M</a:t>
            </a:r>
            <a:r>
              <a:rPr lang="en-US" b="1" i="0" dirty="0" smtClean="0">
                <a:effectLst/>
                <a:latin typeface="Georgia" panose="02040502050405020303" pitchFamily="18" charset="0"/>
              </a:rPr>
              <a:t>ass</a:t>
            </a:r>
            <a:r>
              <a:rPr lang="en-US" dirty="0">
                <a:latin typeface="Georgia" panose="02040502050405020303" pitchFamily="18" charset="0"/>
              </a:rPr>
              <a:t>, It is one of the fundamental quantities in Physics and the most basic property of matter. We can define mass as the measure of the amount of matter in a </a:t>
            </a:r>
            <a:r>
              <a:rPr lang="en-US" dirty="0" smtClean="0">
                <a:latin typeface="Georgia" panose="02040502050405020303" pitchFamily="18" charset="0"/>
              </a:rPr>
              <a:t>body. The </a:t>
            </a:r>
            <a:r>
              <a:rPr lang="en-US" dirty="0">
                <a:latin typeface="Georgia" panose="02040502050405020303" pitchFamily="18" charset="0"/>
              </a:rPr>
              <a:t>greater the mass of a body, the smaller the change produced by an applied force. The unit of mass in the </a:t>
            </a:r>
            <a:r>
              <a:rPr lang="en-US" dirty="0">
                <a:latin typeface="Georgia" panose="02040502050405020303" pitchFamily="18" charset="0"/>
                <a:hlinkClick r:id="rId2"/>
              </a:rPr>
              <a:t>International </a:t>
            </a:r>
            <a:r>
              <a:rPr lang="en-US" b="0" i="0" u="sng" dirty="0">
                <a:effectLst/>
                <a:latin typeface="Georgia" panose="02040502050405020303" pitchFamily="18" charset="0"/>
                <a:hlinkClick r:id="rId2"/>
              </a:rPr>
              <a:t>System of Units</a:t>
            </a:r>
            <a:r>
              <a:rPr lang="en-US" b="0" i="0" dirty="0">
                <a:effectLst/>
                <a:latin typeface="Georgia" panose="02040502050405020303" pitchFamily="18" charset="0"/>
              </a:rPr>
              <a:t> (SI) is the </a:t>
            </a:r>
            <a:r>
              <a:rPr lang="en-US" b="0" i="0" u="sng" dirty="0">
                <a:effectLst/>
                <a:latin typeface="Georgia" panose="02040502050405020303" pitchFamily="18" charset="0"/>
                <a:hlinkClick r:id="rId3"/>
              </a:rPr>
              <a:t>kilogram</a:t>
            </a:r>
            <a:r>
              <a:rPr lang="en-US" b="0" i="0" dirty="0">
                <a:effectLst/>
                <a:latin typeface="Georgia" panose="02040502050405020303" pitchFamily="18" charset="0"/>
              </a:rPr>
              <a:t> </a:t>
            </a:r>
          </a:p>
          <a:p>
            <a:r>
              <a:rPr lang="en-US" b="0" i="0" u="sng" dirty="0">
                <a:effectLst/>
                <a:latin typeface="Georgia" panose="02040502050405020303" pitchFamily="18" charset="0"/>
                <a:hlinkClick r:id="rId4"/>
              </a:rPr>
              <a:t>Weight</a:t>
            </a:r>
            <a:r>
              <a:rPr lang="en-US" b="0" i="0" dirty="0">
                <a:effectLst/>
                <a:latin typeface="Georgia" panose="02040502050405020303" pitchFamily="18" charset="0"/>
              </a:rPr>
              <a:t>, though related to mass, nonetheless differs from the latter. Weight essentially </a:t>
            </a:r>
            <a:r>
              <a:rPr lang="en-US" b="0" i="0" u="none" strike="noStrike" dirty="0">
                <a:effectLst/>
                <a:latin typeface="Georgia" panose="02040502050405020303" pitchFamily="18" charset="0"/>
                <a:hlinkClick r:id="rId5"/>
              </a:rPr>
              <a:t>constitutes</a:t>
            </a:r>
            <a:r>
              <a:rPr lang="en-US" b="0" i="0" dirty="0">
                <a:effectLst/>
                <a:latin typeface="Georgia" panose="02040502050405020303" pitchFamily="18" charset="0"/>
              </a:rPr>
              <a:t> the force exerted on matter by the </a:t>
            </a:r>
            <a:r>
              <a:rPr lang="en-US" b="0" i="0" u="sng" dirty="0">
                <a:effectLst/>
                <a:latin typeface="Georgia" panose="02040502050405020303" pitchFamily="18" charset="0"/>
                <a:hlinkClick r:id="rId6"/>
              </a:rPr>
              <a:t>gravitational</a:t>
            </a:r>
            <a:r>
              <a:rPr lang="en-US" b="0" i="0" dirty="0">
                <a:effectLst/>
                <a:latin typeface="Georgia" panose="02040502050405020303" pitchFamily="18" charset="0"/>
              </a:rPr>
              <a:t> attraction of </a:t>
            </a:r>
            <a:r>
              <a:rPr lang="en-US" b="0" i="0" u="sng" dirty="0">
                <a:effectLst/>
                <a:latin typeface="Georgia" panose="02040502050405020303" pitchFamily="18" charset="0"/>
                <a:hlinkClick r:id="rId7"/>
              </a:rPr>
              <a:t>Earth</a:t>
            </a:r>
            <a:r>
              <a:rPr lang="en-US" b="0" i="0" dirty="0">
                <a:effectLst/>
                <a:latin typeface="Georgia" panose="02040502050405020303" pitchFamily="18" charset="0"/>
              </a:rPr>
              <a:t>, and so it varies slightly from place to place. In contrast, mass remains constant regardless of its location under ordinary circumstances. A satellite launched into </a:t>
            </a:r>
            <a:r>
              <a:rPr lang="en-US" b="0" i="0" u="sng" dirty="0">
                <a:effectLst/>
                <a:latin typeface="Georgia" panose="02040502050405020303" pitchFamily="18" charset="0"/>
                <a:hlinkClick r:id="rId8"/>
              </a:rPr>
              <a:t>space</a:t>
            </a:r>
            <a:r>
              <a:rPr lang="en-US" b="0" i="0" dirty="0">
                <a:effectLst/>
                <a:latin typeface="Georgia" panose="02040502050405020303" pitchFamily="18" charset="0"/>
              </a:rPr>
              <a:t>, for example, weighs increasingly less the farther it travels away from Earth. Its mass, however, stays the same.</a:t>
            </a:r>
            <a:endParaRPr lang="en-IN" dirty="0"/>
          </a:p>
        </p:txBody>
      </p:sp>
    </p:spTree>
    <p:extLst>
      <p:ext uri="{BB962C8B-B14F-4D97-AF65-F5344CB8AC3E}">
        <p14:creationId xmlns:p14="http://schemas.microsoft.com/office/powerpoint/2010/main" val="3599049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F6BBE3-9F74-40B6-BEA1-29D8B00959B1}"/>
              </a:ext>
            </a:extLst>
          </p:cNvPr>
          <p:cNvSpPr>
            <a:spLocks noGrp="1"/>
          </p:cNvSpPr>
          <p:nvPr>
            <p:ph type="title"/>
          </p:nvPr>
        </p:nvSpPr>
        <p:spPr/>
        <p:txBody>
          <a:bodyPr/>
          <a:lstStyle/>
          <a:p>
            <a:endParaRPr lang="en-IN" dirty="0"/>
          </a:p>
        </p:txBody>
      </p:sp>
      <p:pic>
        <p:nvPicPr>
          <p:cNvPr id="5" name="Content Placeholder 4">
            <a:extLst>
              <a:ext uri="{FF2B5EF4-FFF2-40B4-BE49-F238E27FC236}">
                <a16:creationId xmlns:a16="http://schemas.microsoft.com/office/drawing/2014/main" xmlns="" id="{6F351F3B-5654-410E-8A19-7517C9396AF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433" t="18898" r="37447" b="14557"/>
          <a:stretch/>
        </p:blipFill>
        <p:spPr>
          <a:xfrm>
            <a:off x="1266825" y="209549"/>
            <a:ext cx="9658350" cy="6438902"/>
          </a:xfrm>
        </p:spPr>
      </p:pic>
    </p:spTree>
    <p:extLst>
      <p:ext uri="{BB962C8B-B14F-4D97-AF65-F5344CB8AC3E}">
        <p14:creationId xmlns:p14="http://schemas.microsoft.com/office/powerpoint/2010/main" val="4013829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D6B2DAC-58FB-4574-B1BB-D8DCD4E6F9FF}"/>
              </a:ext>
            </a:extLst>
          </p:cNvPr>
          <p:cNvSpPr>
            <a:spLocks noGrp="1"/>
          </p:cNvSpPr>
          <p:nvPr>
            <p:ph idx="1"/>
          </p:nvPr>
        </p:nvSpPr>
        <p:spPr>
          <a:xfrm>
            <a:off x="4728410" y="266700"/>
            <a:ext cx="6625389" cy="5910263"/>
          </a:xfrm>
        </p:spPr>
        <p:txBody>
          <a:bodyPr>
            <a:normAutofit/>
          </a:bodyPr>
          <a:lstStyle/>
          <a:p>
            <a:r>
              <a:rPr lang="en-US" b="1" i="0" dirty="0">
                <a:effectLst/>
                <a:latin typeface="Georgia" panose="02040502050405020303" pitchFamily="18" charset="0"/>
              </a:rPr>
              <a:t>momentum</a:t>
            </a:r>
            <a:r>
              <a:rPr lang="en-US" b="0" i="0" dirty="0">
                <a:effectLst/>
                <a:latin typeface="Georgia" panose="02040502050405020303" pitchFamily="18" charset="0"/>
              </a:rPr>
              <a:t>, product of the </a:t>
            </a:r>
            <a:r>
              <a:rPr lang="en-US" b="0" i="0" u="sng" dirty="0">
                <a:effectLst/>
                <a:latin typeface="Georgia" panose="02040502050405020303" pitchFamily="18" charset="0"/>
                <a:hlinkClick r:id="rId2">
                  <a:extLst>
                    <a:ext uri="{A12FA001-AC4F-418D-AE19-62706E023703}">
                      <ahyp:hlinkClr xmlns:ahyp="http://schemas.microsoft.com/office/drawing/2018/hyperlinkcolor" xmlns="" val="tx"/>
                    </a:ext>
                  </a:extLst>
                </a:hlinkClick>
              </a:rPr>
              <a:t>mass</a:t>
            </a:r>
            <a:r>
              <a:rPr lang="en-US" b="0" i="0" dirty="0">
                <a:effectLst/>
                <a:latin typeface="Georgia" panose="02040502050405020303" pitchFamily="18" charset="0"/>
              </a:rPr>
              <a:t> of a particle and its </a:t>
            </a:r>
            <a:r>
              <a:rPr lang="en-US" b="0" i="0" u="sng" dirty="0">
                <a:effectLst/>
                <a:latin typeface="Georgia" panose="02040502050405020303" pitchFamily="18" charset="0"/>
                <a:hlinkClick r:id="rId3">
                  <a:extLst>
                    <a:ext uri="{A12FA001-AC4F-418D-AE19-62706E023703}">
                      <ahyp:hlinkClr xmlns:ahyp="http://schemas.microsoft.com/office/drawing/2018/hyperlinkcolor" xmlns="" val="tx"/>
                    </a:ext>
                  </a:extLst>
                </a:hlinkClick>
              </a:rPr>
              <a:t>velocity</a:t>
            </a:r>
            <a:r>
              <a:rPr lang="en-US" b="0" i="0" dirty="0">
                <a:effectLst/>
                <a:latin typeface="Georgia" panose="02040502050405020303" pitchFamily="18" charset="0"/>
              </a:rPr>
              <a:t>. Momentum is a </a:t>
            </a:r>
            <a:r>
              <a:rPr lang="en-US" b="0" i="0" u="sng" dirty="0">
                <a:effectLst/>
                <a:latin typeface="Georgia" panose="02040502050405020303" pitchFamily="18" charset="0"/>
                <a:hlinkClick r:id="rId4">
                  <a:extLst>
                    <a:ext uri="{A12FA001-AC4F-418D-AE19-62706E023703}">
                      <ahyp:hlinkClr xmlns:ahyp="http://schemas.microsoft.com/office/drawing/2018/hyperlinkcolor" xmlns="" val="tx"/>
                    </a:ext>
                  </a:extLst>
                </a:hlinkClick>
              </a:rPr>
              <a:t>vector</a:t>
            </a:r>
            <a:r>
              <a:rPr lang="en-US" b="0" i="0" dirty="0">
                <a:effectLst/>
                <a:latin typeface="Georgia" panose="02040502050405020303" pitchFamily="18" charset="0"/>
              </a:rPr>
              <a:t> quantity; i.e., it has both magnitude and direction. </a:t>
            </a:r>
            <a:r>
              <a:rPr lang="en-US" b="0" i="0" u="sng" dirty="0">
                <a:effectLst/>
                <a:latin typeface="Georgia" panose="02040502050405020303" pitchFamily="18" charset="0"/>
                <a:hlinkClick r:id="rId5">
                  <a:extLst>
                    <a:ext uri="{A12FA001-AC4F-418D-AE19-62706E023703}">
                      <ahyp:hlinkClr xmlns:ahyp="http://schemas.microsoft.com/office/drawing/2018/hyperlinkcolor" xmlns="" val="tx"/>
                    </a:ext>
                  </a:extLst>
                </a:hlinkClick>
              </a:rPr>
              <a:t>Isaac Newton</a:t>
            </a:r>
            <a:r>
              <a:rPr lang="en-US" b="0" i="0" dirty="0">
                <a:effectLst/>
                <a:latin typeface="Georgia" panose="02040502050405020303" pitchFamily="18" charset="0"/>
              </a:rPr>
              <a:t>’s second law of </a:t>
            </a:r>
            <a:r>
              <a:rPr lang="en-US" b="0" i="0" u="sng" dirty="0">
                <a:effectLst/>
                <a:latin typeface="Georgia" panose="02040502050405020303" pitchFamily="18" charset="0"/>
                <a:hlinkClick r:id="rId6">
                  <a:extLst>
                    <a:ext uri="{A12FA001-AC4F-418D-AE19-62706E023703}">
                      <ahyp:hlinkClr xmlns:ahyp="http://schemas.microsoft.com/office/drawing/2018/hyperlinkcolor" xmlns="" val="tx"/>
                    </a:ext>
                  </a:extLst>
                </a:hlinkClick>
              </a:rPr>
              <a:t>motion</a:t>
            </a:r>
            <a:r>
              <a:rPr lang="en-US" b="0" i="0" dirty="0">
                <a:effectLst/>
                <a:latin typeface="Georgia" panose="02040502050405020303" pitchFamily="18" charset="0"/>
              </a:rPr>
              <a:t> states that the time rate of change of momentum is equal to the </a:t>
            </a:r>
            <a:r>
              <a:rPr lang="en-US" b="0" i="0" u="sng" dirty="0">
                <a:effectLst/>
                <a:latin typeface="Georgia" panose="02040502050405020303" pitchFamily="18" charset="0"/>
                <a:hlinkClick r:id="rId7">
                  <a:extLst>
                    <a:ext uri="{A12FA001-AC4F-418D-AE19-62706E023703}">
                      <ahyp:hlinkClr xmlns:ahyp="http://schemas.microsoft.com/office/drawing/2018/hyperlinkcolor" xmlns="" val="tx"/>
                    </a:ext>
                  </a:extLst>
                </a:hlinkClick>
              </a:rPr>
              <a:t>force</a:t>
            </a:r>
            <a:r>
              <a:rPr lang="en-US" b="0" i="0" dirty="0">
                <a:effectLst/>
                <a:latin typeface="Georgia" panose="02040502050405020303" pitchFamily="18" charset="0"/>
              </a:rPr>
              <a:t> acting on the particle. </a:t>
            </a:r>
          </a:p>
          <a:p>
            <a:r>
              <a:rPr lang="en-US" b="0" i="0" dirty="0">
                <a:effectLst/>
                <a:latin typeface="Georgia" panose="02040502050405020303" pitchFamily="18" charset="0"/>
              </a:rPr>
              <a:t>From </a:t>
            </a:r>
            <a:r>
              <a:rPr lang="en-US" b="0" i="0" u="sng" dirty="0">
                <a:effectLst/>
                <a:latin typeface="Georgia" panose="02040502050405020303" pitchFamily="18" charset="0"/>
                <a:hlinkClick r:id="rId8">
                  <a:extLst>
                    <a:ext uri="{A12FA001-AC4F-418D-AE19-62706E023703}">
                      <ahyp:hlinkClr xmlns:ahyp="http://schemas.microsoft.com/office/drawing/2018/hyperlinkcolor" xmlns="" val="tx"/>
                    </a:ext>
                  </a:extLst>
                </a:hlinkClick>
              </a:rPr>
              <a:t>Newton’s second law</a:t>
            </a:r>
            <a:r>
              <a:rPr lang="en-US" b="0" i="0" dirty="0">
                <a:effectLst/>
                <a:latin typeface="Georgia" panose="02040502050405020303" pitchFamily="18" charset="0"/>
              </a:rPr>
              <a:t> it follows that, if a constant force acts on a particle for a given time, the product of force and the time interval (the impulse) is equal to the change in the momentum. </a:t>
            </a:r>
            <a:r>
              <a:rPr lang="en-US" b="0" i="0" u="none" strike="noStrike" dirty="0">
                <a:effectLst/>
                <a:latin typeface="Georgia" panose="02040502050405020303" pitchFamily="18" charset="0"/>
                <a:hlinkClick r:id="rId9">
                  <a:extLst>
                    <a:ext uri="{A12FA001-AC4F-418D-AE19-62706E023703}">
                      <ahyp:hlinkClr xmlns:ahyp="http://schemas.microsoft.com/office/drawing/2018/hyperlinkcolor" xmlns="" val="tx"/>
                    </a:ext>
                  </a:extLst>
                </a:hlinkClick>
              </a:rPr>
              <a:t>Conversely</a:t>
            </a:r>
            <a:r>
              <a:rPr lang="en-US" b="0" i="0" dirty="0">
                <a:effectLst/>
                <a:latin typeface="Georgia" panose="02040502050405020303" pitchFamily="18" charset="0"/>
              </a:rPr>
              <a:t>, the momentum of a particle is a measure of the time required for a constant force to bring it to rest</a:t>
            </a:r>
            <a:r>
              <a:rPr lang="en-US" b="0" i="0" dirty="0" smtClean="0">
                <a:effectLst/>
                <a:latin typeface="Georgia" panose="02040502050405020303" pitchFamily="18" charset="0"/>
              </a:rPr>
              <a:t>.</a:t>
            </a:r>
          </a:p>
          <a:p>
            <a:r>
              <a:rPr lang="en-US" dirty="0" smtClean="0">
                <a:latin typeface="Georgia" panose="02040502050405020303" pitchFamily="18" charset="0"/>
              </a:rPr>
              <a:t>p = M X V </a:t>
            </a:r>
            <a:endParaRPr lang="en-IN" dirty="0"/>
          </a:p>
        </p:txBody>
      </p:sp>
      <p:sp>
        <p:nvSpPr>
          <p:cNvPr id="2" name="TextBox 1"/>
          <p:cNvSpPr txBox="1"/>
          <p:nvPr/>
        </p:nvSpPr>
        <p:spPr>
          <a:xfrm>
            <a:off x="1046747" y="2237874"/>
            <a:ext cx="3056021" cy="2123658"/>
          </a:xfrm>
          <a:prstGeom prst="rect">
            <a:avLst/>
          </a:prstGeom>
          <a:noFill/>
        </p:spPr>
        <p:txBody>
          <a:bodyPr wrap="square" rtlCol="0">
            <a:spAutoFit/>
          </a:bodyPr>
          <a:lstStyle/>
          <a:p>
            <a:pPr algn="ctr"/>
            <a:endParaRPr lang="en-US" sz="4400" dirty="0" smtClean="0"/>
          </a:p>
          <a:p>
            <a:pPr algn="ctr"/>
            <a:r>
              <a:rPr lang="en-US" sz="4400" dirty="0" smtClean="0">
                <a:latin typeface="+mj-lt"/>
              </a:rPr>
              <a:t>LINEAR </a:t>
            </a:r>
            <a:r>
              <a:rPr lang="en-US" sz="4400" dirty="0">
                <a:latin typeface="+mj-lt"/>
              </a:rPr>
              <a:t>KINETICS</a:t>
            </a:r>
            <a:endParaRPr lang="en-IN" sz="4400" dirty="0">
              <a:latin typeface="+mj-lt"/>
            </a:endParaRPr>
          </a:p>
        </p:txBody>
      </p:sp>
    </p:spTree>
    <p:extLst>
      <p:ext uri="{BB962C8B-B14F-4D97-AF65-F5344CB8AC3E}">
        <p14:creationId xmlns:p14="http://schemas.microsoft.com/office/powerpoint/2010/main" val="3251145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4FF895-7764-41A1-9439-A1DBD56BD7FE}"/>
              </a:ext>
            </a:extLst>
          </p:cNvPr>
          <p:cNvSpPr>
            <a:spLocks noGrp="1"/>
          </p:cNvSpPr>
          <p:nvPr>
            <p:ph type="title"/>
          </p:nvPr>
        </p:nvSpPr>
        <p:spPr/>
        <p:txBody>
          <a:bodyPr/>
          <a:lstStyle/>
          <a:p>
            <a:r>
              <a:rPr lang="en-US" dirty="0"/>
              <a:t>LINEAR KINETICS</a:t>
            </a:r>
            <a:endParaRPr lang="en-IN" dirty="0"/>
          </a:p>
        </p:txBody>
      </p:sp>
      <p:sp>
        <p:nvSpPr>
          <p:cNvPr id="3" name="Content Placeholder 2">
            <a:extLst>
              <a:ext uri="{FF2B5EF4-FFF2-40B4-BE49-F238E27FC236}">
                <a16:creationId xmlns:a16="http://schemas.microsoft.com/office/drawing/2014/main" xmlns="" id="{41698510-31E0-4BDF-AE27-7BD410C233AE}"/>
              </a:ext>
            </a:extLst>
          </p:cNvPr>
          <p:cNvSpPr>
            <a:spLocks noGrp="1"/>
          </p:cNvSpPr>
          <p:nvPr>
            <p:ph idx="1"/>
          </p:nvPr>
        </p:nvSpPr>
        <p:spPr/>
        <p:txBody>
          <a:bodyPr/>
          <a:lstStyle/>
          <a:p>
            <a:r>
              <a:rPr lang="en-US" b="0" i="0" dirty="0">
                <a:solidFill>
                  <a:srgbClr val="444444"/>
                </a:solidFill>
                <a:effectLst/>
                <a:latin typeface="Roboto" panose="02000000000000000000" pitchFamily="2" charset="0"/>
              </a:rPr>
              <a:t>Friction is the force that opposes the motion of a solid object over another. There are mainly four types of friction: static friction, sliding friction, rolling friction, and fluid friction. Friction and normal force are directly proportional to the contacting surfaces, and it doesn’t depend on the hardness of the contacting </a:t>
            </a:r>
            <a:r>
              <a:rPr lang="en-US" b="0" i="0" dirty="0" smtClean="0">
                <a:solidFill>
                  <a:srgbClr val="444444"/>
                </a:solidFill>
                <a:effectLst/>
                <a:latin typeface="Roboto" panose="02000000000000000000" pitchFamily="2" charset="0"/>
              </a:rPr>
              <a:t>surface.</a:t>
            </a:r>
            <a:endParaRPr lang="en-IN" dirty="0"/>
          </a:p>
        </p:txBody>
      </p:sp>
    </p:spTree>
    <p:extLst>
      <p:ext uri="{BB962C8B-B14F-4D97-AF65-F5344CB8AC3E}">
        <p14:creationId xmlns:p14="http://schemas.microsoft.com/office/powerpoint/2010/main" val="917429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2B8751-C5AA-4C0C-9072-C1FBE04249AB}"/>
              </a:ext>
            </a:extLst>
          </p:cNvPr>
          <p:cNvSpPr>
            <a:spLocks noGrp="1"/>
          </p:cNvSpPr>
          <p:nvPr>
            <p:ph type="title"/>
          </p:nvPr>
        </p:nvSpPr>
        <p:spPr/>
        <p:txBody>
          <a:bodyPr/>
          <a:lstStyle/>
          <a:p>
            <a:r>
              <a:rPr lang="en-US" dirty="0"/>
              <a:t>LINEAR KINETICS</a:t>
            </a:r>
            <a:endParaRPr lang="en-IN" dirty="0"/>
          </a:p>
        </p:txBody>
      </p:sp>
      <p:sp>
        <p:nvSpPr>
          <p:cNvPr id="3" name="Content Placeholder 2">
            <a:extLst>
              <a:ext uri="{FF2B5EF4-FFF2-40B4-BE49-F238E27FC236}">
                <a16:creationId xmlns:a16="http://schemas.microsoft.com/office/drawing/2014/main" xmlns="" id="{DD8E1B62-9678-4AA7-9100-7B89543BED1F}"/>
              </a:ext>
            </a:extLst>
          </p:cNvPr>
          <p:cNvSpPr>
            <a:spLocks noGrp="1"/>
          </p:cNvSpPr>
          <p:nvPr>
            <p:ph idx="1"/>
          </p:nvPr>
        </p:nvSpPr>
        <p:spPr/>
        <p:txBody>
          <a:bodyPr/>
          <a:lstStyle/>
          <a:p>
            <a:r>
              <a:rPr lang="en-US" b="1" i="0" dirty="0">
                <a:solidFill>
                  <a:srgbClr val="444444"/>
                </a:solidFill>
                <a:effectLst/>
                <a:latin typeface="Roboto" panose="02000000000000000000" pitchFamily="2" charset="0"/>
              </a:rPr>
              <a:t>Types Of Friction</a:t>
            </a:r>
          </a:p>
          <a:p>
            <a:r>
              <a:rPr lang="en-US" b="0" i="0" dirty="0">
                <a:solidFill>
                  <a:srgbClr val="444444"/>
                </a:solidFill>
                <a:effectLst/>
                <a:latin typeface="Roboto" panose="02000000000000000000" pitchFamily="2" charset="0"/>
              </a:rPr>
              <a:t>Following are the friction types which depend on the types of motion:</a:t>
            </a:r>
          </a:p>
          <a:p>
            <a:pPr>
              <a:buFont typeface="+mj-lt"/>
              <a:buAutoNum type="arabicPeriod"/>
            </a:pPr>
            <a:r>
              <a:rPr lang="en-US" b="0" i="0" dirty="0">
                <a:solidFill>
                  <a:srgbClr val="444444"/>
                </a:solidFill>
                <a:effectLst/>
                <a:latin typeface="Roboto" panose="02000000000000000000" pitchFamily="2" charset="0"/>
              </a:rPr>
              <a:t>Static Friction</a:t>
            </a:r>
          </a:p>
          <a:p>
            <a:pPr>
              <a:buFont typeface="+mj-lt"/>
              <a:buAutoNum type="arabicPeriod"/>
            </a:pPr>
            <a:r>
              <a:rPr lang="en-US" b="0" i="0" dirty="0">
                <a:solidFill>
                  <a:srgbClr val="444444"/>
                </a:solidFill>
                <a:effectLst/>
                <a:latin typeface="Roboto" panose="02000000000000000000" pitchFamily="2" charset="0"/>
              </a:rPr>
              <a:t>Sliding Friction</a:t>
            </a:r>
          </a:p>
          <a:p>
            <a:pPr>
              <a:buFont typeface="+mj-lt"/>
              <a:buAutoNum type="arabicPeriod"/>
            </a:pPr>
            <a:r>
              <a:rPr lang="en-US" b="0" i="0" dirty="0">
                <a:solidFill>
                  <a:srgbClr val="444444"/>
                </a:solidFill>
                <a:effectLst/>
                <a:latin typeface="Roboto" panose="02000000000000000000" pitchFamily="2" charset="0"/>
              </a:rPr>
              <a:t>Rolling Friction</a:t>
            </a:r>
          </a:p>
          <a:p>
            <a:endParaRPr lang="en-IN" dirty="0"/>
          </a:p>
        </p:txBody>
      </p:sp>
    </p:spTree>
    <p:extLst>
      <p:ext uri="{BB962C8B-B14F-4D97-AF65-F5344CB8AC3E}">
        <p14:creationId xmlns:p14="http://schemas.microsoft.com/office/powerpoint/2010/main" val="1061277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10E419-DE4C-4F20-A6D4-F89AEF0F2C05}"/>
              </a:ext>
            </a:extLst>
          </p:cNvPr>
          <p:cNvSpPr>
            <a:spLocks noGrp="1"/>
          </p:cNvSpPr>
          <p:nvPr>
            <p:ph type="title"/>
          </p:nvPr>
        </p:nvSpPr>
        <p:spPr/>
        <p:txBody>
          <a:bodyPr/>
          <a:lstStyle/>
          <a:p>
            <a:r>
              <a:rPr lang="en-US" dirty="0"/>
              <a:t>LINEAR KINETICS</a:t>
            </a:r>
            <a:endParaRPr lang="en-IN" dirty="0"/>
          </a:p>
        </p:txBody>
      </p:sp>
      <p:sp>
        <p:nvSpPr>
          <p:cNvPr id="3" name="Content Placeholder 2">
            <a:extLst>
              <a:ext uri="{FF2B5EF4-FFF2-40B4-BE49-F238E27FC236}">
                <a16:creationId xmlns:a16="http://schemas.microsoft.com/office/drawing/2014/main" xmlns="" id="{584D20BF-022C-49A9-A5CE-F5ECCF484C86}"/>
              </a:ext>
            </a:extLst>
          </p:cNvPr>
          <p:cNvSpPr>
            <a:spLocks noGrp="1"/>
          </p:cNvSpPr>
          <p:nvPr>
            <p:ph idx="1"/>
          </p:nvPr>
        </p:nvSpPr>
        <p:spPr/>
        <p:txBody>
          <a:bodyPr>
            <a:normAutofit lnSpcReduction="10000"/>
          </a:bodyPr>
          <a:lstStyle/>
          <a:p>
            <a:r>
              <a:rPr lang="en-US" b="1" i="0" dirty="0">
                <a:solidFill>
                  <a:srgbClr val="444444"/>
                </a:solidFill>
                <a:effectLst/>
                <a:latin typeface="Roboto" panose="02000000000000000000" pitchFamily="2" charset="0"/>
              </a:rPr>
              <a:t>Static Friction</a:t>
            </a:r>
          </a:p>
          <a:p>
            <a:r>
              <a:rPr lang="en-US" b="0" i="0" dirty="0">
                <a:solidFill>
                  <a:srgbClr val="444444"/>
                </a:solidFill>
                <a:effectLst/>
                <a:latin typeface="Roboto" panose="02000000000000000000" pitchFamily="2" charset="0"/>
              </a:rPr>
              <a:t>Static friction is defined as the frictional force that acts between the surfaces when they are at rest with respect to each other.</a:t>
            </a:r>
          </a:p>
          <a:p>
            <a:r>
              <a:rPr lang="en-US" b="0" i="0" dirty="0">
                <a:solidFill>
                  <a:srgbClr val="444444"/>
                </a:solidFill>
                <a:effectLst/>
                <a:latin typeface="Roboto" panose="02000000000000000000" pitchFamily="2" charset="0"/>
              </a:rPr>
              <a:t>The magnitude of the static force is equal in the opposite direction when a small amount of force is applied. When the force increases, at some point maximum static friction is reached.</a:t>
            </a:r>
          </a:p>
          <a:p>
            <a:r>
              <a:rPr lang="en-US" b="1" i="0" dirty="0">
                <a:solidFill>
                  <a:srgbClr val="444444"/>
                </a:solidFill>
                <a:effectLst/>
                <a:latin typeface="Roboto" panose="02000000000000000000" pitchFamily="2" charset="0"/>
              </a:rPr>
              <a:t>Static Friction Examples</a:t>
            </a:r>
          </a:p>
          <a:p>
            <a:r>
              <a:rPr lang="en-US" b="0" i="0" dirty="0">
                <a:solidFill>
                  <a:srgbClr val="444444"/>
                </a:solidFill>
                <a:effectLst/>
                <a:latin typeface="Roboto" panose="02000000000000000000" pitchFamily="2" charset="0"/>
              </a:rPr>
              <a:t>Following are the examples of static friction:</a:t>
            </a:r>
          </a:p>
          <a:p>
            <a:r>
              <a:rPr lang="en-US" b="0" i="0" dirty="0">
                <a:solidFill>
                  <a:srgbClr val="444444"/>
                </a:solidFill>
                <a:effectLst/>
                <a:latin typeface="Roboto" panose="02000000000000000000" pitchFamily="2" charset="0"/>
              </a:rPr>
              <a:t>Skiing against the snow</a:t>
            </a:r>
          </a:p>
          <a:p>
            <a:r>
              <a:rPr lang="en-US" b="0" i="0" dirty="0">
                <a:solidFill>
                  <a:srgbClr val="444444"/>
                </a:solidFill>
                <a:effectLst/>
                <a:latin typeface="Roboto" panose="02000000000000000000" pitchFamily="2" charset="0"/>
              </a:rPr>
              <a:t>Creating heat by rubbing both the hands together</a:t>
            </a:r>
          </a:p>
          <a:p>
            <a:r>
              <a:rPr lang="en-US" b="0" i="0" dirty="0">
                <a:solidFill>
                  <a:srgbClr val="444444"/>
                </a:solidFill>
                <a:effectLst/>
                <a:latin typeface="Roboto" panose="02000000000000000000" pitchFamily="2" charset="0"/>
              </a:rPr>
              <a:t>Table lamp resting on the table</a:t>
            </a:r>
          </a:p>
          <a:p>
            <a:endParaRPr lang="en-IN" dirty="0"/>
          </a:p>
        </p:txBody>
      </p:sp>
    </p:spTree>
    <p:extLst>
      <p:ext uri="{BB962C8B-B14F-4D97-AF65-F5344CB8AC3E}">
        <p14:creationId xmlns:p14="http://schemas.microsoft.com/office/powerpoint/2010/main" val="1691580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C6280C-EB6C-4602-96B4-FB2724EF9567}"/>
              </a:ext>
            </a:extLst>
          </p:cNvPr>
          <p:cNvSpPr>
            <a:spLocks noGrp="1"/>
          </p:cNvSpPr>
          <p:nvPr>
            <p:ph type="title"/>
          </p:nvPr>
        </p:nvSpPr>
        <p:spPr/>
        <p:txBody>
          <a:bodyPr/>
          <a:lstStyle/>
          <a:p>
            <a:r>
              <a:rPr lang="en-IN" b="1" i="0" dirty="0">
                <a:solidFill>
                  <a:srgbClr val="273239"/>
                </a:solidFill>
                <a:effectLst/>
                <a:latin typeface="Nunito" panose="020B0604020202020204" pitchFamily="2" charset="0"/>
              </a:rPr>
              <a:t>What is Kinematics?</a:t>
            </a:r>
            <a:br>
              <a:rPr lang="en-IN" b="1" i="0" dirty="0">
                <a:solidFill>
                  <a:srgbClr val="273239"/>
                </a:solidFill>
                <a:effectLst/>
                <a:latin typeface="Nunito" panose="020B0604020202020204" pitchFamily="2" charset="0"/>
              </a:rPr>
            </a:br>
            <a:endParaRPr lang="en-IN" dirty="0"/>
          </a:p>
        </p:txBody>
      </p:sp>
      <p:sp>
        <p:nvSpPr>
          <p:cNvPr id="3" name="Content Placeholder 2">
            <a:extLst>
              <a:ext uri="{FF2B5EF4-FFF2-40B4-BE49-F238E27FC236}">
                <a16:creationId xmlns:a16="http://schemas.microsoft.com/office/drawing/2014/main" xmlns="" id="{4650AAF3-DBB6-49D2-8D73-2EBE8E6D6DAF}"/>
              </a:ext>
            </a:extLst>
          </p:cNvPr>
          <p:cNvSpPr>
            <a:spLocks noGrp="1"/>
          </p:cNvSpPr>
          <p:nvPr>
            <p:ph idx="1"/>
          </p:nvPr>
        </p:nvSpPr>
        <p:spPr/>
        <p:txBody>
          <a:bodyPr>
            <a:normAutofit/>
          </a:bodyPr>
          <a:lstStyle/>
          <a:p>
            <a:r>
              <a:rPr lang="en-US" b="0" i="1" dirty="0">
                <a:solidFill>
                  <a:srgbClr val="273239"/>
                </a:solidFill>
                <a:effectLst/>
                <a:latin typeface="Nunito" panose="020B0604020202020204" pitchFamily="2" charset="0"/>
              </a:rPr>
              <a:t>Kinematics is a branch of dynamics that deals with motion of objects (bodies), points or group of objects, considering the mass and force, ignoring the cause of its motion. It deals with any type of motion of a particular object. </a:t>
            </a:r>
          </a:p>
          <a:p>
            <a:r>
              <a:rPr lang="en-US" b="0" i="0" dirty="0">
                <a:solidFill>
                  <a:srgbClr val="273239"/>
                </a:solidFill>
                <a:effectLst/>
                <a:latin typeface="Nunito" panose="020B0604020202020204" pitchFamily="2" charset="0"/>
              </a:rPr>
              <a:t>To know the motion of the object it focuses on the trajectories of the points, lines, and various other geometric objects. It also focuses on the various different properties like velocity and acceleration.</a:t>
            </a:r>
            <a:endParaRPr lang="en-IN" dirty="0"/>
          </a:p>
        </p:txBody>
      </p:sp>
    </p:spTree>
    <p:extLst>
      <p:ext uri="{BB962C8B-B14F-4D97-AF65-F5344CB8AC3E}">
        <p14:creationId xmlns:p14="http://schemas.microsoft.com/office/powerpoint/2010/main" val="999348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B388FA-870F-4471-B804-4D42C5C225A0}"/>
              </a:ext>
            </a:extLst>
          </p:cNvPr>
          <p:cNvSpPr>
            <a:spLocks noGrp="1"/>
          </p:cNvSpPr>
          <p:nvPr>
            <p:ph type="title"/>
          </p:nvPr>
        </p:nvSpPr>
        <p:spPr/>
        <p:txBody>
          <a:bodyPr/>
          <a:lstStyle/>
          <a:p>
            <a:r>
              <a:rPr lang="en-US" dirty="0"/>
              <a:t>LINEAR KINETICS</a:t>
            </a:r>
            <a:endParaRPr lang="en-IN" dirty="0"/>
          </a:p>
        </p:txBody>
      </p:sp>
      <p:sp>
        <p:nvSpPr>
          <p:cNvPr id="3" name="Content Placeholder 2">
            <a:extLst>
              <a:ext uri="{FF2B5EF4-FFF2-40B4-BE49-F238E27FC236}">
                <a16:creationId xmlns:a16="http://schemas.microsoft.com/office/drawing/2014/main" xmlns="" id="{81FD06DD-A992-4BBE-9011-60D88F43CC15}"/>
              </a:ext>
            </a:extLst>
          </p:cNvPr>
          <p:cNvSpPr>
            <a:spLocks noGrp="1"/>
          </p:cNvSpPr>
          <p:nvPr>
            <p:ph idx="1"/>
          </p:nvPr>
        </p:nvSpPr>
        <p:spPr/>
        <p:txBody>
          <a:bodyPr/>
          <a:lstStyle/>
          <a:p>
            <a:r>
              <a:rPr lang="en-US" b="1" i="0" dirty="0">
                <a:solidFill>
                  <a:srgbClr val="444444"/>
                </a:solidFill>
                <a:effectLst/>
                <a:latin typeface="Roboto" panose="02000000000000000000" pitchFamily="2" charset="0"/>
              </a:rPr>
              <a:t>Sliding Friction</a:t>
            </a:r>
          </a:p>
          <a:p>
            <a:r>
              <a:rPr lang="en-US" b="1" i="0" dirty="0">
                <a:solidFill>
                  <a:srgbClr val="444444"/>
                </a:solidFill>
                <a:effectLst/>
                <a:latin typeface="Roboto" panose="02000000000000000000" pitchFamily="2" charset="0"/>
              </a:rPr>
              <a:t>What Is Sliding Friction?</a:t>
            </a:r>
          </a:p>
          <a:p>
            <a:r>
              <a:rPr lang="en-US" b="0" i="0" dirty="0">
                <a:solidFill>
                  <a:srgbClr val="444444"/>
                </a:solidFill>
                <a:effectLst/>
                <a:latin typeface="Roboto" panose="02000000000000000000" pitchFamily="2" charset="0"/>
              </a:rPr>
              <a:t>Sliding friction is defined as the resistance that is created between any two objects when they are sliding against each other.</a:t>
            </a:r>
          </a:p>
          <a:p>
            <a:r>
              <a:rPr lang="en-US" b="1" i="0" dirty="0">
                <a:solidFill>
                  <a:srgbClr val="444444"/>
                </a:solidFill>
                <a:effectLst/>
                <a:latin typeface="Roboto" panose="02000000000000000000" pitchFamily="2" charset="0"/>
              </a:rPr>
              <a:t>Examples Of Sliding Friction</a:t>
            </a:r>
          </a:p>
          <a:p>
            <a:r>
              <a:rPr lang="en-US" b="0" i="0" dirty="0">
                <a:solidFill>
                  <a:srgbClr val="444444"/>
                </a:solidFill>
                <a:effectLst/>
                <a:latin typeface="Roboto" panose="02000000000000000000" pitchFamily="2" charset="0"/>
              </a:rPr>
              <a:t>Following are the examples of sliding friction:</a:t>
            </a:r>
          </a:p>
          <a:p>
            <a:r>
              <a:rPr lang="en-US" b="0" i="0" dirty="0">
                <a:solidFill>
                  <a:srgbClr val="444444"/>
                </a:solidFill>
                <a:effectLst/>
                <a:latin typeface="Roboto" panose="02000000000000000000" pitchFamily="2" charset="0"/>
              </a:rPr>
              <a:t>Sliding of the block across the floor</a:t>
            </a:r>
          </a:p>
          <a:p>
            <a:r>
              <a:rPr lang="en-US" b="0" i="0" dirty="0">
                <a:solidFill>
                  <a:srgbClr val="444444"/>
                </a:solidFill>
                <a:effectLst/>
                <a:latin typeface="Roboto" panose="02000000000000000000" pitchFamily="2" charset="0"/>
              </a:rPr>
              <a:t>Two cards sliding against each other in a deck</a:t>
            </a:r>
          </a:p>
          <a:p>
            <a:endParaRPr lang="en-IN" dirty="0"/>
          </a:p>
        </p:txBody>
      </p:sp>
    </p:spTree>
    <p:extLst>
      <p:ext uri="{BB962C8B-B14F-4D97-AF65-F5344CB8AC3E}">
        <p14:creationId xmlns:p14="http://schemas.microsoft.com/office/powerpoint/2010/main" val="3961409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F0E048-38CA-494D-A8F1-7707D11210CA}"/>
              </a:ext>
            </a:extLst>
          </p:cNvPr>
          <p:cNvSpPr>
            <a:spLocks noGrp="1"/>
          </p:cNvSpPr>
          <p:nvPr>
            <p:ph type="title"/>
          </p:nvPr>
        </p:nvSpPr>
        <p:spPr/>
        <p:txBody>
          <a:bodyPr/>
          <a:lstStyle/>
          <a:p>
            <a:r>
              <a:rPr lang="en-US" dirty="0"/>
              <a:t>LINEAR KINETICS</a:t>
            </a:r>
            <a:endParaRPr lang="en-IN" dirty="0"/>
          </a:p>
        </p:txBody>
      </p:sp>
      <p:sp>
        <p:nvSpPr>
          <p:cNvPr id="3" name="Content Placeholder 2">
            <a:extLst>
              <a:ext uri="{FF2B5EF4-FFF2-40B4-BE49-F238E27FC236}">
                <a16:creationId xmlns:a16="http://schemas.microsoft.com/office/drawing/2014/main" xmlns="" id="{9B2976BF-2387-4DD4-A069-72797F415974}"/>
              </a:ext>
            </a:extLst>
          </p:cNvPr>
          <p:cNvSpPr>
            <a:spLocks noGrp="1"/>
          </p:cNvSpPr>
          <p:nvPr>
            <p:ph idx="1"/>
          </p:nvPr>
        </p:nvSpPr>
        <p:spPr/>
        <p:txBody>
          <a:bodyPr/>
          <a:lstStyle/>
          <a:p>
            <a:r>
              <a:rPr lang="en-US" b="1" i="0" dirty="0">
                <a:solidFill>
                  <a:srgbClr val="444444"/>
                </a:solidFill>
                <a:effectLst/>
                <a:latin typeface="Roboto" panose="02000000000000000000" pitchFamily="2" charset="0"/>
              </a:rPr>
              <a:t>What Is Rolling Friction?</a:t>
            </a:r>
          </a:p>
          <a:p>
            <a:r>
              <a:rPr lang="en-US" b="0" i="0" dirty="0">
                <a:solidFill>
                  <a:srgbClr val="444444"/>
                </a:solidFill>
                <a:effectLst/>
                <a:latin typeface="Roboto" panose="02000000000000000000" pitchFamily="2" charset="0"/>
              </a:rPr>
              <a:t>Rolling friction is defined as the force which resists the motion of a ball or wheel and is the weakest types of friction.</a:t>
            </a:r>
          </a:p>
          <a:p>
            <a:r>
              <a:rPr lang="en-US" b="1" i="0" dirty="0">
                <a:solidFill>
                  <a:srgbClr val="444444"/>
                </a:solidFill>
                <a:effectLst/>
                <a:latin typeface="Roboto" panose="02000000000000000000" pitchFamily="2" charset="0"/>
              </a:rPr>
              <a:t>Examples Of Rolling Friction</a:t>
            </a:r>
          </a:p>
          <a:p>
            <a:r>
              <a:rPr lang="en-US" b="0" i="0" dirty="0">
                <a:solidFill>
                  <a:srgbClr val="444444"/>
                </a:solidFill>
                <a:effectLst/>
                <a:latin typeface="Roboto" panose="02000000000000000000" pitchFamily="2" charset="0"/>
              </a:rPr>
              <a:t>Following are the examples of rolling friction:</a:t>
            </a:r>
          </a:p>
          <a:p>
            <a:r>
              <a:rPr lang="en-US" b="0" i="0" dirty="0">
                <a:solidFill>
                  <a:srgbClr val="444444"/>
                </a:solidFill>
                <a:effectLst/>
                <a:latin typeface="Roboto" panose="02000000000000000000" pitchFamily="2" charset="0"/>
              </a:rPr>
              <a:t>Rolling of the log on the ground</a:t>
            </a:r>
          </a:p>
          <a:p>
            <a:r>
              <a:rPr lang="en-US" b="0" i="0" dirty="0">
                <a:solidFill>
                  <a:srgbClr val="444444"/>
                </a:solidFill>
                <a:effectLst/>
                <a:latin typeface="Roboto" panose="02000000000000000000" pitchFamily="2" charset="0"/>
              </a:rPr>
              <a:t>Wheels of the moving vehicles</a:t>
            </a:r>
          </a:p>
          <a:p>
            <a:endParaRPr lang="en-IN" dirty="0"/>
          </a:p>
        </p:txBody>
      </p:sp>
    </p:spTree>
    <p:extLst>
      <p:ext uri="{BB962C8B-B14F-4D97-AF65-F5344CB8AC3E}">
        <p14:creationId xmlns:p14="http://schemas.microsoft.com/office/powerpoint/2010/main" val="2428718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D2FF03-9A13-4B94-A456-D16B60494DDB}"/>
              </a:ext>
            </a:extLst>
          </p:cNvPr>
          <p:cNvSpPr>
            <a:spLocks noGrp="1"/>
          </p:cNvSpPr>
          <p:nvPr>
            <p:ph type="title"/>
          </p:nvPr>
        </p:nvSpPr>
        <p:spPr/>
        <p:txBody>
          <a:bodyPr/>
          <a:lstStyle/>
          <a:p>
            <a:r>
              <a:rPr lang="en-US" dirty="0"/>
              <a:t>ANGULAR KINETICS </a:t>
            </a:r>
            <a:br>
              <a:rPr lang="en-US" dirty="0"/>
            </a:br>
            <a:endParaRPr lang="en-IN" dirty="0"/>
          </a:p>
        </p:txBody>
      </p:sp>
      <p:sp>
        <p:nvSpPr>
          <p:cNvPr id="3" name="Content Placeholder 2">
            <a:extLst>
              <a:ext uri="{FF2B5EF4-FFF2-40B4-BE49-F238E27FC236}">
                <a16:creationId xmlns:a16="http://schemas.microsoft.com/office/drawing/2014/main" xmlns="" id="{D8D06AEF-9CFD-4CA8-BD50-AD3D6C551E6F}"/>
              </a:ext>
            </a:extLst>
          </p:cNvPr>
          <p:cNvSpPr>
            <a:spLocks noGrp="1"/>
          </p:cNvSpPr>
          <p:nvPr>
            <p:ph idx="1"/>
          </p:nvPr>
        </p:nvSpPr>
        <p:spPr/>
        <p:txBody>
          <a:bodyPr>
            <a:normAutofit/>
          </a:bodyPr>
          <a:lstStyle/>
          <a:p>
            <a:r>
              <a:rPr lang="en-US" dirty="0">
                <a:solidFill>
                  <a:srgbClr val="000000"/>
                </a:solidFill>
                <a:latin typeface="Times New Roman"/>
              </a:rPr>
              <a:t>Moment of inertia is the name given to rotational inertia, the rotational analog of </a:t>
            </a:r>
            <a:r>
              <a:rPr lang="en-US" dirty="0">
                <a:latin typeface="Times New Roman"/>
                <a:hlinkClick r:id="rId2"/>
              </a:rPr>
              <a:t>mass</a:t>
            </a:r>
            <a:r>
              <a:rPr lang="en-US" dirty="0">
                <a:solidFill>
                  <a:srgbClr val="000000"/>
                </a:solidFill>
                <a:latin typeface="Times New Roman"/>
              </a:rPr>
              <a:t> for linear motion. It appears in the relationships for the dynamics of rotational motion. The moment of inertia must be specified with respect to a chosen axis of rotation. For a </a:t>
            </a:r>
            <a:r>
              <a:rPr lang="en-US" dirty="0">
                <a:latin typeface="Times New Roman"/>
                <a:hlinkClick r:id="rId3"/>
              </a:rPr>
              <a:t>point mass</a:t>
            </a:r>
            <a:r>
              <a:rPr lang="en-US" dirty="0">
                <a:solidFill>
                  <a:srgbClr val="000000"/>
                </a:solidFill>
                <a:latin typeface="Times New Roman"/>
              </a:rPr>
              <a:t>, the moment of inertia is just the mass times the square of perpendicular distance to the rotation axis, I = mr</a:t>
            </a:r>
            <a:r>
              <a:rPr lang="en-US" baseline="30000" dirty="0">
                <a:solidFill>
                  <a:srgbClr val="000000"/>
                </a:solidFill>
                <a:latin typeface="Times New Roman"/>
              </a:rPr>
              <a:t>2</a:t>
            </a:r>
            <a:r>
              <a:rPr lang="en-US" dirty="0">
                <a:solidFill>
                  <a:srgbClr val="000000"/>
                </a:solidFill>
                <a:latin typeface="Times New Roman"/>
              </a:rPr>
              <a:t>. That point mass relationship becomes the basis for all other moments of inertia since any object can be built up from a collection of point masses</a:t>
            </a:r>
            <a:r>
              <a:rPr lang="en-US" dirty="0" smtClean="0">
                <a:solidFill>
                  <a:srgbClr val="000000"/>
                </a:solidFill>
                <a:latin typeface="Times New Roman"/>
              </a:rPr>
              <a:t>.</a:t>
            </a:r>
          </a:p>
        </p:txBody>
      </p:sp>
    </p:spTree>
    <p:extLst>
      <p:ext uri="{BB962C8B-B14F-4D97-AF65-F5344CB8AC3E}">
        <p14:creationId xmlns:p14="http://schemas.microsoft.com/office/powerpoint/2010/main" val="2470192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585CC3-885F-451F-8BEC-428394FACD22}"/>
              </a:ext>
            </a:extLst>
          </p:cNvPr>
          <p:cNvSpPr>
            <a:spLocks noGrp="1"/>
          </p:cNvSpPr>
          <p:nvPr>
            <p:ph type="title"/>
          </p:nvPr>
        </p:nvSpPr>
        <p:spPr/>
        <p:txBody>
          <a:bodyPr/>
          <a:lstStyle/>
          <a:p>
            <a:r>
              <a:rPr lang="en-IN" b="0" i="0" dirty="0">
                <a:solidFill>
                  <a:srgbClr val="111111"/>
                </a:solidFill>
                <a:effectLst/>
                <a:latin typeface="Times New Roman" panose="02020603050405020304" pitchFamily="18" charset="0"/>
              </a:rPr>
              <a:t>What are Couples Force </a:t>
            </a:r>
            <a:br>
              <a:rPr lang="en-IN" b="0" i="0" dirty="0">
                <a:solidFill>
                  <a:srgbClr val="111111"/>
                </a:solidFill>
                <a:effectLst/>
                <a:latin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xmlns="" id="{CF617D05-055C-44CA-8074-48C18571E23B}"/>
              </a:ext>
            </a:extLst>
          </p:cNvPr>
          <p:cNvSpPr>
            <a:spLocks noGrp="1"/>
          </p:cNvSpPr>
          <p:nvPr>
            <p:ph idx="1"/>
          </p:nvPr>
        </p:nvSpPr>
        <p:spPr/>
        <p:txBody>
          <a:bodyPr>
            <a:normAutofit/>
          </a:bodyPr>
          <a:lstStyle/>
          <a:p>
            <a:r>
              <a:rPr lang="en-US" b="0" i="0" dirty="0">
                <a:solidFill>
                  <a:srgbClr val="111111"/>
                </a:solidFill>
                <a:effectLst/>
                <a:latin typeface="Times New Roman" panose="02020603050405020304" pitchFamily="18" charset="0"/>
              </a:rPr>
              <a:t>A special case of moments is a couple. A </a:t>
            </a:r>
            <a:r>
              <a:rPr lang="en-US" b="1" i="0" dirty="0">
                <a:solidFill>
                  <a:srgbClr val="111111"/>
                </a:solidFill>
                <a:effectLst/>
                <a:latin typeface="Times New Roman" panose="02020603050405020304" pitchFamily="18" charset="0"/>
              </a:rPr>
              <a:t>couple</a:t>
            </a:r>
            <a:r>
              <a:rPr lang="en-US" b="0" i="0" dirty="0">
                <a:solidFill>
                  <a:srgbClr val="111111"/>
                </a:solidFill>
                <a:effectLst/>
                <a:latin typeface="Times New Roman" panose="02020603050405020304" pitchFamily="18" charset="0"/>
              </a:rPr>
              <a:t> consists of two parallel forces that are equal in magnitude, opposite in sense and do not share a line of action. It does not produce any translation, only rotation. </a:t>
            </a:r>
            <a:r>
              <a:rPr lang="en-US" b="0" i="0" dirty="0" smtClean="0">
                <a:solidFill>
                  <a:srgbClr val="111111"/>
                </a:solidFill>
                <a:effectLst/>
                <a:latin typeface="Times New Roman" panose="02020603050405020304" pitchFamily="18" charset="0"/>
              </a:rPr>
              <a:t>For </a:t>
            </a:r>
            <a:r>
              <a:rPr lang="en-US" b="0" i="0" dirty="0">
                <a:solidFill>
                  <a:srgbClr val="111111"/>
                </a:solidFill>
                <a:effectLst/>
                <a:latin typeface="Times New Roman" panose="02020603050405020304" pitchFamily="18" charset="0"/>
              </a:rPr>
              <a:t>example, the forces that two hands apply to turn a steering wheel are often (or should be) a couple. Each hand grips the wheel at points on opposite sides of the shaft. When they apply a force that is equal in magnitude yet opposite in direction the wheel rotates. If both hands applied a force in the same direction, the sum of the moments created by each force would equal zero and the wheel would not rotate. </a:t>
            </a:r>
            <a:endParaRPr lang="en-IN" dirty="0"/>
          </a:p>
        </p:txBody>
      </p:sp>
    </p:spTree>
    <p:extLst>
      <p:ext uri="{BB962C8B-B14F-4D97-AF65-F5344CB8AC3E}">
        <p14:creationId xmlns:p14="http://schemas.microsoft.com/office/powerpoint/2010/main" val="1915375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20B2CB-8679-4867-8E16-F1B946E58D84}"/>
              </a:ext>
            </a:extLst>
          </p:cNvPr>
          <p:cNvSpPr>
            <a:spLocks noGrp="1"/>
          </p:cNvSpPr>
          <p:nvPr>
            <p:ph type="title"/>
          </p:nvPr>
        </p:nvSpPr>
        <p:spPr/>
        <p:txBody>
          <a:bodyPr/>
          <a:lstStyle/>
          <a:p>
            <a:r>
              <a:rPr lang="en-US" b="1" dirty="0">
                <a:solidFill>
                  <a:srgbClr val="231F20"/>
                </a:solidFill>
                <a:latin typeface="ReithSans"/>
              </a:rPr>
              <a:t>Stability</a:t>
            </a:r>
            <a:br>
              <a:rPr lang="en-US" b="1" dirty="0">
                <a:solidFill>
                  <a:srgbClr val="231F20"/>
                </a:solidFill>
                <a:latin typeface="ReithSans"/>
              </a:rPr>
            </a:br>
            <a:endParaRPr lang="en-IN" dirty="0"/>
          </a:p>
        </p:txBody>
      </p:sp>
      <p:sp>
        <p:nvSpPr>
          <p:cNvPr id="3" name="Content Placeholder 2">
            <a:extLst>
              <a:ext uri="{FF2B5EF4-FFF2-40B4-BE49-F238E27FC236}">
                <a16:creationId xmlns:a16="http://schemas.microsoft.com/office/drawing/2014/main" xmlns="" id="{4E3C4344-F0B6-4823-9F66-F388BF628084}"/>
              </a:ext>
            </a:extLst>
          </p:cNvPr>
          <p:cNvSpPr>
            <a:spLocks noGrp="1"/>
          </p:cNvSpPr>
          <p:nvPr>
            <p:ph idx="1"/>
          </p:nvPr>
        </p:nvSpPr>
        <p:spPr>
          <a:xfrm>
            <a:off x="5118447" y="601579"/>
            <a:ext cx="6281873" cy="5450229"/>
          </a:xfrm>
        </p:spPr>
        <p:txBody>
          <a:bodyPr>
            <a:normAutofit fontScale="92500" lnSpcReduction="20000"/>
          </a:bodyPr>
          <a:lstStyle/>
          <a:p>
            <a:r>
              <a:rPr lang="en-US" dirty="0" smtClean="0">
                <a:solidFill>
                  <a:srgbClr val="231F20"/>
                </a:solidFill>
                <a:effectLst/>
              </a:rPr>
              <a:t>Stability </a:t>
            </a:r>
            <a:r>
              <a:rPr lang="en-US" dirty="0">
                <a:solidFill>
                  <a:srgbClr val="231F20"/>
                </a:solidFill>
                <a:effectLst/>
              </a:rPr>
              <a:t>is a measure of how likely it is for an object to topple over when pushed or moved.</a:t>
            </a:r>
          </a:p>
          <a:p>
            <a:r>
              <a:rPr lang="en-US" dirty="0">
                <a:solidFill>
                  <a:srgbClr val="231F20"/>
                </a:solidFill>
                <a:effectLst/>
              </a:rPr>
              <a:t>Stable objects are very difficult to topple over, while unstable objects topple over very easily.</a:t>
            </a:r>
          </a:p>
          <a:p>
            <a:r>
              <a:rPr lang="en-US" b="0" i="0" dirty="0">
                <a:solidFill>
                  <a:srgbClr val="231F20"/>
                </a:solidFill>
                <a:effectLst/>
                <a:latin typeface="ReithSans"/>
              </a:rPr>
              <a:t>Objects with a wide base, and a low </a:t>
            </a:r>
            <a:r>
              <a:rPr lang="en-US" b="0" i="0" dirty="0" err="1">
                <a:solidFill>
                  <a:srgbClr val="231F20"/>
                </a:solidFill>
                <a:effectLst/>
                <a:latin typeface="ReithSans"/>
              </a:rPr>
              <a:t>centre</a:t>
            </a:r>
            <a:r>
              <a:rPr lang="en-US" b="0" i="0" dirty="0">
                <a:solidFill>
                  <a:srgbClr val="231F20"/>
                </a:solidFill>
                <a:effectLst/>
                <a:latin typeface="ReithSans"/>
              </a:rPr>
              <a:t> of gravity, are more stable than those with a narrow base and a high </a:t>
            </a:r>
            <a:r>
              <a:rPr lang="en-US" b="0" i="0" dirty="0" err="1">
                <a:solidFill>
                  <a:srgbClr val="231F20"/>
                </a:solidFill>
                <a:effectLst/>
                <a:latin typeface="ReithSans"/>
              </a:rPr>
              <a:t>centre</a:t>
            </a:r>
            <a:r>
              <a:rPr lang="en-US" b="0" i="0" dirty="0">
                <a:solidFill>
                  <a:srgbClr val="231F20"/>
                </a:solidFill>
                <a:effectLst/>
                <a:latin typeface="ReithSans"/>
              </a:rPr>
              <a:t> of gravity.</a:t>
            </a:r>
          </a:p>
          <a:p>
            <a:r>
              <a:rPr lang="en-US" b="0" i="0" dirty="0">
                <a:solidFill>
                  <a:srgbClr val="231F20"/>
                </a:solidFill>
                <a:effectLst/>
                <a:latin typeface="ReithSans"/>
              </a:rPr>
              <a:t>The yellow car has a wider wheel base and lower </a:t>
            </a:r>
            <a:r>
              <a:rPr lang="en-US" b="0" i="0" dirty="0" err="1">
                <a:solidFill>
                  <a:srgbClr val="231F20"/>
                </a:solidFill>
                <a:effectLst/>
                <a:latin typeface="ReithSans"/>
              </a:rPr>
              <a:t>centre</a:t>
            </a:r>
            <a:r>
              <a:rPr lang="en-US" b="0" i="0" dirty="0">
                <a:solidFill>
                  <a:srgbClr val="231F20"/>
                </a:solidFill>
                <a:effectLst/>
                <a:latin typeface="ReithSans"/>
              </a:rPr>
              <a:t> of gravity than the blue car.</a:t>
            </a:r>
          </a:p>
          <a:p>
            <a:r>
              <a:rPr lang="en-US" b="0" i="0" dirty="0">
                <a:solidFill>
                  <a:srgbClr val="231F20"/>
                </a:solidFill>
                <a:effectLst/>
                <a:latin typeface="ReithSans"/>
              </a:rPr>
              <a:t>It is more stable.</a:t>
            </a:r>
          </a:p>
          <a:p>
            <a:r>
              <a:rPr lang="en-US" b="0" i="0" dirty="0">
                <a:solidFill>
                  <a:srgbClr val="231F20"/>
                </a:solidFill>
                <a:effectLst/>
                <a:latin typeface="ReithSans"/>
              </a:rPr>
              <a:t>The wheel acts as the </a:t>
            </a:r>
            <a:r>
              <a:rPr lang="en-US" b="1" i="0" dirty="0">
                <a:solidFill>
                  <a:srgbClr val="231F20"/>
                </a:solidFill>
                <a:effectLst/>
                <a:latin typeface="ReithSans"/>
              </a:rPr>
              <a:t>pivot</a:t>
            </a:r>
            <a:r>
              <a:rPr lang="en-US" b="0" i="0" dirty="0">
                <a:solidFill>
                  <a:srgbClr val="231F20"/>
                </a:solidFill>
                <a:effectLst/>
                <a:latin typeface="ReithSans"/>
              </a:rPr>
              <a:t> for the car.</a:t>
            </a:r>
          </a:p>
          <a:p>
            <a:r>
              <a:rPr lang="en-US" b="0" i="0" dirty="0" smtClean="0">
                <a:solidFill>
                  <a:srgbClr val="231F20"/>
                </a:solidFill>
                <a:effectLst/>
                <a:latin typeface="ReithSans"/>
              </a:rPr>
              <a:t>A </a:t>
            </a:r>
            <a:r>
              <a:rPr lang="en-US" b="0" i="0" dirty="0">
                <a:solidFill>
                  <a:srgbClr val="231F20"/>
                </a:solidFill>
                <a:effectLst/>
                <a:latin typeface="ReithSans"/>
              </a:rPr>
              <a:t>double decker bus is stable as it has </a:t>
            </a:r>
            <a:r>
              <a:rPr lang="en-US" b="0" i="0" dirty="0" smtClean="0">
                <a:solidFill>
                  <a:srgbClr val="231F20"/>
                </a:solidFill>
                <a:effectLst/>
                <a:latin typeface="ReithSans"/>
              </a:rPr>
              <a:t>a: low </a:t>
            </a:r>
            <a:r>
              <a:rPr lang="en-US" b="0" i="0" dirty="0" err="1">
                <a:solidFill>
                  <a:srgbClr val="231F20"/>
                </a:solidFill>
                <a:effectLst/>
                <a:latin typeface="ReithSans"/>
              </a:rPr>
              <a:t>centre</a:t>
            </a:r>
            <a:r>
              <a:rPr lang="en-US" b="0" i="0" dirty="0">
                <a:solidFill>
                  <a:srgbClr val="231F20"/>
                </a:solidFill>
                <a:effectLst/>
                <a:latin typeface="ReithSans"/>
              </a:rPr>
              <a:t> of gravity because of its low, heavy engine and heavy bottom </a:t>
            </a:r>
            <a:r>
              <a:rPr lang="en-US" b="0" i="0" dirty="0" smtClean="0">
                <a:solidFill>
                  <a:srgbClr val="231F20"/>
                </a:solidFill>
                <a:effectLst/>
                <a:latin typeface="ReithSans"/>
              </a:rPr>
              <a:t>deck; wide </a:t>
            </a:r>
            <a:r>
              <a:rPr lang="en-US" b="0" i="0" dirty="0">
                <a:solidFill>
                  <a:srgbClr val="231F20"/>
                </a:solidFill>
                <a:effectLst/>
                <a:latin typeface="ReithSans"/>
              </a:rPr>
              <a:t>wheel base.</a:t>
            </a:r>
          </a:p>
          <a:p>
            <a:r>
              <a:rPr lang="en-US" b="0" i="0" dirty="0">
                <a:solidFill>
                  <a:srgbClr val="231F20"/>
                </a:solidFill>
                <a:effectLst/>
                <a:latin typeface="ReithSans"/>
              </a:rPr>
              <a:t>A traffic cone is stable as it has </a:t>
            </a:r>
            <a:r>
              <a:rPr lang="en-US" b="0" i="0" dirty="0" smtClean="0">
                <a:solidFill>
                  <a:srgbClr val="231F20"/>
                </a:solidFill>
                <a:effectLst/>
                <a:latin typeface="ReithSans"/>
              </a:rPr>
              <a:t>a: low </a:t>
            </a:r>
            <a:r>
              <a:rPr lang="en-US" b="0" i="0" dirty="0" err="1">
                <a:solidFill>
                  <a:srgbClr val="231F20"/>
                </a:solidFill>
                <a:effectLst/>
                <a:latin typeface="ReithSans"/>
              </a:rPr>
              <a:t>centre</a:t>
            </a:r>
            <a:r>
              <a:rPr lang="en-US" b="0" i="0" dirty="0">
                <a:solidFill>
                  <a:srgbClr val="231F20"/>
                </a:solidFill>
                <a:effectLst/>
                <a:latin typeface="ReithSans"/>
              </a:rPr>
              <a:t> of gravity G because of its heavy </a:t>
            </a:r>
            <a:r>
              <a:rPr lang="en-US" b="0" i="0" dirty="0" smtClean="0">
                <a:solidFill>
                  <a:srgbClr val="231F20"/>
                </a:solidFill>
                <a:effectLst/>
                <a:latin typeface="ReithSans"/>
              </a:rPr>
              <a:t>base; wide </a:t>
            </a:r>
            <a:r>
              <a:rPr lang="en-US" b="0" i="0" dirty="0">
                <a:solidFill>
                  <a:srgbClr val="231F20"/>
                </a:solidFill>
                <a:effectLst/>
                <a:latin typeface="ReithSans"/>
              </a:rPr>
              <a:t>base.</a:t>
            </a:r>
          </a:p>
          <a:p>
            <a:endParaRPr lang="en-IN" dirty="0"/>
          </a:p>
        </p:txBody>
      </p:sp>
    </p:spTree>
    <p:extLst>
      <p:ext uri="{BB962C8B-B14F-4D97-AF65-F5344CB8AC3E}">
        <p14:creationId xmlns:p14="http://schemas.microsoft.com/office/powerpoint/2010/main" val="2385202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35ECFA-A702-43FD-A474-9E3110BA7FF5}"/>
              </a:ext>
            </a:extLst>
          </p:cNvPr>
          <p:cNvSpPr>
            <a:spLocks noGrp="1"/>
          </p:cNvSpPr>
          <p:nvPr>
            <p:ph type="title"/>
          </p:nvPr>
        </p:nvSpPr>
        <p:spPr/>
        <p:txBody>
          <a:bodyPr/>
          <a:lstStyle/>
          <a:p>
            <a:r>
              <a:rPr lang="en-US" dirty="0">
                <a:solidFill>
                  <a:srgbClr val="4E4E3F"/>
                </a:solidFill>
                <a:latin typeface="Roboto Condensed" panose="02000000000000000000" pitchFamily="2" charset="0"/>
              </a:rPr>
              <a:t>Stable equilibrium:</a:t>
            </a:r>
            <a:br>
              <a:rPr lang="en-US" dirty="0">
                <a:solidFill>
                  <a:srgbClr val="4E4E3F"/>
                </a:solidFill>
                <a:latin typeface="Roboto Condensed" panose="02000000000000000000" pitchFamily="2" charset="0"/>
              </a:rPr>
            </a:br>
            <a:endParaRPr lang="en-IN" dirty="0"/>
          </a:p>
        </p:txBody>
      </p:sp>
      <p:sp>
        <p:nvSpPr>
          <p:cNvPr id="3" name="Content Placeholder 2">
            <a:extLst>
              <a:ext uri="{FF2B5EF4-FFF2-40B4-BE49-F238E27FC236}">
                <a16:creationId xmlns:a16="http://schemas.microsoft.com/office/drawing/2014/main" xmlns="" id="{6C9F5DC8-1CC7-4B7F-86A4-3FD4B97650CB}"/>
              </a:ext>
            </a:extLst>
          </p:cNvPr>
          <p:cNvSpPr>
            <a:spLocks noGrp="1"/>
          </p:cNvSpPr>
          <p:nvPr>
            <p:ph idx="1"/>
          </p:nvPr>
        </p:nvSpPr>
        <p:spPr>
          <a:xfrm>
            <a:off x="4444678" y="2707105"/>
            <a:ext cx="7394396" cy="4150894"/>
          </a:xfrm>
        </p:spPr>
        <p:txBody>
          <a:bodyPr>
            <a:normAutofit fontScale="85000" lnSpcReduction="10000"/>
          </a:bodyPr>
          <a:lstStyle/>
          <a:p>
            <a:r>
              <a:rPr lang="en-US" b="0" i="0" dirty="0" smtClean="0">
                <a:solidFill>
                  <a:srgbClr val="4E4E3F"/>
                </a:solidFill>
                <a:effectLst/>
                <a:latin typeface="Roboto Condensed" panose="02000000000000000000" pitchFamily="2" charset="0"/>
              </a:rPr>
              <a:t>The </a:t>
            </a:r>
            <a:r>
              <a:rPr lang="en-US" b="0" i="0" dirty="0">
                <a:solidFill>
                  <a:srgbClr val="4E4E3F"/>
                </a:solidFill>
                <a:effectLst/>
                <a:latin typeface="Roboto Condensed" panose="02000000000000000000" pitchFamily="2" charset="0"/>
              </a:rPr>
              <a:t>objects are said to be </a:t>
            </a:r>
            <a:r>
              <a:rPr lang="en-US" b="0" i="0" dirty="0">
                <a:solidFill>
                  <a:srgbClr val="3BA900"/>
                </a:solidFill>
                <a:effectLst/>
                <a:latin typeface="Roboto Condensed" panose="02000000000000000000" pitchFamily="2" charset="0"/>
              </a:rPr>
              <a:t>stable </a:t>
            </a:r>
            <a:r>
              <a:rPr lang="en-US" b="0" i="0" dirty="0">
                <a:solidFill>
                  <a:srgbClr val="4E4E3F"/>
                </a:solidFill>
                <a:effectLst/>
                <a:latin typeface="Roboto Condensed" panose="02000000000000000000" pitchFamily="2" charset="0"/>
              </a:rPr>
              <a:t>when it is tilted, the vertical line through its </a:t>
            </a:r>
            <a:r>
              <a:rPr lang="en-US" b="0" i="0" dirty="0" err="1">
                <a:solidFill>
                  <a:srgbClr val="3BA900"/>
                </a:solidFill>
                <a:effectLst/>
                <a:latin typeface="Roboto Condensed" panose="02000000000000000000" pitchFamily="2" charset="0"/>
              </a:rPr>
              <a:t>centre</a:t>
            </a:r>
            <a:r>
              <a:rPr lang="en-US" b="0" i="0" dirty="0">
                <a:solidFill>
                  <a:srgbClr val="3BA900"/>
                </a:solidFill>
                <a:effectLst/>
                <a:latin typeface="Roboto Condensed" panose="02000000000000000000" pitchFamily="2" charset="0"/>
              </a:rPr>
              <a:t> of gravity </a:t>
            </a:r>
            <a:r>
              <a:rPr lang="en-US" b="0" i="0" dirty="0">
                <a:solidFill>
                  <a:srgbClr val="4E4E3F"/>
                </a:solidFill>
                <a:effectLst/>
                <a:latin typeface="Roboto Condensed" panose="02000000000000000000" pitchFamily="2" charset="0"/>
              </a:rPr>
              <a:t>still </a:t>
            </a:r>
            <a:r>
              <a:rPr lang="en-US" b="0" i="0" dirty="0">
                <a:solidFill>
                  <a:srgbClr val="3BA900"/>
                </a:solidFill>
                <a:effectLst/>
                <a:latin typeface="Roboto Condensed" panose="02000000000000000000" pitchFamily="2" charset="0"/>
              </a:rPr>
              <a:t>falls within its base</a:t>
            </a:r>
            <a:r>
              <a:rPr lang="en-US" b="0" i="0" dirty="0">
                <a:solidFill>
                  <a:srgbClr val="4E4E3F"/>
                </a:solidFill>
                <a:effectLst/>
                <a:latin typeface="Roboto Condensed" panose="02000000000000000000" pitchFamily="2" charset="0"/>
              </a:rPr>
              <a:t>.</a:t>
            </a:r>
          </a:p>
          <a:p>
            <a:r>
              <a:rPr lang="en-US" b="0" i="0" dirty="0">
                <a:solidFill>
                  <a:srgbClr val="4E4E3F"/>
                </a:solidFill>
                <a:effectLst/>
                <a:latin typeface="Roboto Condensed" panose="02000000000000000000" pitchFamily="2" charset="0"/>
              </a:rPr>
              <a:t> </a:t>
            </a:r>
          </a:p>
          <a:p>
            <a:r>
              <a:rPr lang="en-US" b="0" i="0" dirty="0">
                <a:solidFill>
                  <a:srgbClr val="4E4E3F"/>
                </a:solidFill>
                <a:effectLst/>
                <a:latin typeface="Roboto Condensed" panose="02000000000000000000" pitchFamily="2" charset="0"/>
              </a:rPr>
              <a:t>Due to the </a:t>
            </a:r>
            <a:r>
              <a:rPr lang="en-US" b="0" i="0" dirty="0">
                <a:solidFill>
                  <a:srgbClr val="3BA900"/>
                </a:solidFill>
                <a:effectLst/>
                <a:latin typeface="Roboto Condensed" panose="02000000000000000000" pitchFamily="2" charset="0"/>
              </a:rPr>
              <a:t>large base of an object</a:t>
            </a:r>
            <a:r>
              <a:rPr lang="en-US" b="0" i="0" dirty="0">
                <a:solidFill>
                  <a:srgbClr val="4E4E3F"/>
                </a:solidFill>
                <a:effectLst/>
                <a:latin typeface="Roboto Condensed" panose="02000000000000000000" pitchFamily="2" charset="0"/>
              </a:rPr>
              <a:t>, the vertical line through the </a:t>
            </a:r>
            <a:r>
              <a:rPr lang="en-US" b="0" i="0" dirty="0" err="1">
                <a:solidFill>
                  <a:srgbClr val="4E4E3F"/>
                </a:solidFill>
                <a:effectLst/>
                <a:latin typeface="Roboto Condensed" panose="02000000000000000000" pitchFamily="2" charset="0"/>
              </a:rPr>
              <a:t>centre</a:t>
            </a:r>
            <a:r>
              <a:rPr lang="en-US" b="0" i="0" dirty="0">
                <a:solidFill>
                  <a:srgbClr val="4E4E3F"/>
                </a:solidFill>
                <a:effectLst/>
                <a:latin typeface="Roboto Condensed" panose="02000000000000000000" pitchFamily="2" charset="0"/>
              </a:rPr>
              <a:t> of gravity falls within its base.</a:t>
            </a:r>
          </a:p>
          <a:p>
            <a:r>
              <a:rPr lang="en-US" b="0" i="0" dirty="0">
                <a:solidFill>
                  <a:srgbClr val="4E4E3F"/>
                </a:solidFill>
                <a:effectLst/>
                <a:latin typeface="Roboto Condensed" panose="02000000000000000000" pitchFamily="2" charset="0"/>
              </a:rPr>
              <a:t> </a:t>
            </a:r>
          </a:p>
          <a:p>
            <a:r>
              <a:rPr lang="en-US" b="0" i="0" dirty="0">
                <a:solidFill>
                  <a:srgbClr val="4E4E3F"/>
                </a:solidFill>
                <a:effectLst/>
                <a:latin typeface="Roboto Condensed" panose="02000000000000000000" pitchFamily="2" charset="0"/>
              </a:rPr>
              <a:t>Therefore, the large base of an object gives more stability to the object.</a:t>
            </a:r>
          </a:p>
          <a:p>
            <a:r>
              <a:rPr lang="en-US" b="0" i="1" dirty="0">
                <a:solidFill>
                  <a:srgbClr val="4E4E3F"/>
                </a:solidFill>
                <a:effectLst/>
                <a:latin typeface="Roboto Condensed" panose="02000000000000000000" pitchFamily="2" charset="0"/>
              </a:rPr>
              <a:t>In the above figure, when we slightly tilt the bottle-shaped objects without toppling, we can see that the </a:t>
            </a:r>
            <a:r>
              <a:rPr lang="en-US" b="0" i="1" dirty="0" err="1">
                <a:solidFill>
                  <a:srgbClr val="4E4E3F"/>
                </a:solidFill>
                <a:effectLst/>
                <a:latin typeface="Roboto Condensed" panose="02000000000000000000" pitchFamily="2" charset="0"/>
              </a:rPr>
              <a:t>centre</a:t>
            </a:r>
            <a:r>
              <a:rPr lang="en-US" b="0" i="1" dirty="0">
                <a:solidFill>
                  <a:srgbClr val="4E4E3F"/>
                </a:solidFill>
                <a:effectLst/>
                <a:latin typeface="Roboto Condensed" panose="02000000000000000000" pitchFamily="2" charset="0"/>
              </a:rPr>
              <a:t> of gravity is raised when it is displaced.</a:t>
            </a:r>
          </a:p>
          <a:p>
            <a:r>
              <a:rPr lang="en-US" b="0" i="1" dirty="0">
                <a:solidFill>
                  <a:srgbClr val="4E4E3F"/>
                </a:solidFill>
                <a:effectLst/>
                <a:latin typeface="Roboto Condensed" panose="02000000000000000000" pitchFamily="2" charset="0"/>
              </a:rPr>
              <a:t> </a:t>
            </a:r>
          </a:p>
          <a:p>
            <a:r>
              <a:rPr lang="en-US" b="0" i="1" dirty="0">
                <a:solidFill>
                  <a:srgbClr val="4E4E3F"/>
                </a:solidFill>
                <a:effectLst/>
                <a:latin typeface="Roboto Condensed" panose="02000000000000000000" pitchFamily="2" charset="0"/>
              </a:rPr>
              <a:t>Observe that the </a:t>
            </a:r>
            <a:r>
              <a:rPr lang="en-US" b="0" i="1" dirty="0">
                <a:solidFill>
                  <a:srgbClr val="3BA900"/>
                </a:solidFill>
                <a:effectLst/>
                <a:latin typeface="Roboto Condensed" panose="02000000000000000000" pitchFamily="2" charset="0"/>
              </a:rPr>
              <a:t>vertical line </a:t>
            </a:r>
            <a:r>
              <a:rPr lang="en-US" b="0" i="1" dirty="0">
                <a:solidFill>
                  <a:srgbClr val="4E4E3F"/>
                </a:solidFill>
                <a:effectLst/>
                <a:latin typeface="Roboto Condensed" panose="02000000000000000000" pitchFamily="2" charset="0"/>
              </a:rPr>
              <a:t>through its </a:t>
            </a:r>
            <a:r>
              <a:rPr lang="en-US" b="0" i="1" dirty="0" err="1">
                <a:solidFill>
                  <a:srgbClr val="3BA900"/>
                </a:solidFill>
                <a:effectLst/>
                <a:latin typeface="Roboto Condensed" panose="02000000000000000000" pitchFamily="2" charset="0"/>
              </a:rPr>
              <a:t>centre</a:t>
            </a:r>
            <a:r>
              <a:rPr lang="en-US" b="0" i="1" dirty="0">
                <a:solidFill>
                  <a:srgbClr val="3BA900"/>
                </a:solidFill>
                <a:effectLst/>
                <a:latin typeface="Roboto Condensed" panose="02000000000000000000" pitchFamily="2" charset="0"/>
              </a:rPr>
              <a:t> of gravity </a:t>
            </a:r>
            <a:r>
              <a:rPr lang="en-US" b="0" i="1" dirty="0">
                <a:solidFill>
                  <a:srgbClr val="4E4E3F"/>
                </a:solidFill>
                <a:effectLst/>
                <a:latin typeface="Roboto Condensed" panose="02000000000000000000" pitchFamily="2" charset="0"/>
              </a:rPr>
              <a:t>still </a:t>
            </a:r>
            <a:r>
              <a:rPr lang="en-US" b="0" i="1" dirty="0">
                <a:solidFill>
                  <a:srgbClr val="3BA900"/>
                </a:solidFill>
                <a:effectLst/>
                <a:latin typeface="Roboto Condensed" panose="02000000000000000000" pitchFamily="2" charset="0"/>
              </a:rPr>
              <a:t>falls </a:t>
            </a:r>
            <a:r>
              <a:rPr lang="en-US" b="0" i="1" dirty="0">
                <a:solidFill>
                  <a:srgbClr val="4E4E3F"/>
                </a:solidFill>
                <a:effectLst/>
                <a:latin typeface="Roboto Condensed" panose="02000000000000000000" pitchFamily="2" charset="0"/>
              </a:rPr>
              <a:t>within its base, so that the object can return to its </a:t>
            </a:r>
            <a:r>
              <a:rPr lang="en-US" b="0" i="1" dirty="0">
                <a:solidFill>
                  <a:srgbClr val="3BA900"/>
                </a:solidFill>
                <a:effectLst/>
                <a:latin typeface="Roboto Condensed" panose="02000000000000000000" pitchFamily="2" charset="0"/>
              </a:rPr>
              <a:t>original position</a:t>
            </a:r>
            <a:r>
              <a:rPr lang="en-US" b="0" i="1" dirty="0">
                <a:solidFill>
                  <a:srgbClr val="4E4E3F"/>
                </a:solidFill>
                <a:effectLst/>
                <a:latin typeface="Roboto Condensed" panose="02000000000000000000" pitchFamily="2" charset="0"/>
              </a:rPr>
              <a:t>, as it has a large base.</a:t>
            </a:r>
          </a:p>
          <a:p>
            <a:endParaRPr lang="en-IN" dirty="0"/>
          </a:p>
        </p:txBody>
      </p:sp>
      <p:pic>
        <p:nvPicPr>
          <p:cNvPr id="4" name="Picture 3">
            <a:extLst>
              <a:ext uri="{FF2B5EF4-FFF2-40B4-BE49-F238E27FC236}">
                <a16:creationId xmlns:a16="http://schemas.microsoft.com/office/drawing/2014/main" xmlns="" id="{C172C907-C019-47D5-9EA6-EE17BF08D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6621" y="0"/>
            <a:ext cx="4335379" cy="2651183"/>
          </a:xfrm>
          <a:prstGeom prst="rect">
            <a:avLst/>
          </a:prstGeom>
        </p:spPr>
      </p:pic>
    </p:spTree>
    <p:extLst>
      <p:ext uri="{BB962C8B-B14F-4D97-AF65-F5344CB8AC3E}">
        <p14:creationId xmlns:p14="http://schemas.microsoft.com/office/powerpoint/2010/main" val="2546483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2F8912-9C7C-4EF5-8D4F-01F1FED8013B}"/>
              </a:ext>
            </a:extLst>
          </p:cNvPr>
          <p:cNvSpPr>
            <a:spLocks noGrp="1"/>
          </p:cNvSpPr>
          <p:nvPr>
            <p:ph type="title"/>
          </p:nvPr>
        </p:nvSpPr>
        <p:spPr/>
        <p:txBody>
          <a:bodyPr/>
          <a:lstStyle/>
          <a:p>
            <a:r>
              <a:rPr lang="en-US" dirty="0">
                <a:solidFill>
                  <a:srgbClr val="4E4E3F"/>
                </a:solidFill>
                <a:latin typeface="Roboto Condensed" panose="02000000000000000000" pitchFamily="2" charset="0"/>
              </a:rPr>
              <a:t>Unstable equilibrium</a:t>
            </a:r>
            <a:endParaRPr lang="en-IN" dirty="0"/>
          </a:p>
        </p:txBody>
      </p:sp>
      <p:sp>
        <p:nvSpPr>
          <p:cNvPr id="3" name="Content Placeholder 2">
            <a:extLst>
              <a:ext uri="{FF2B5EF4-FFF2-40B4-BE49-F238E27FC236}">
                <a16:creationId xmlns:a16="http://schemas.microsoft.com/office/drawing/2014/main" xmlns="" id="{39F8C382-774D-4867-9F68-DEEFD6DAA83B}"/>
              </a:ext>
            </a:extLst>
          </p:cNvPr>
          <p:cNvSpPr>
            <a:spLocks noGrp="1"/>
          </p:cNvSpPr>
          <p:nvPr>
            <p:ph idx="1"/>
          </p:nvPr>
        </p:nvSpPr>
        <p:spPr>
          <a:xfrm>
            <a:off x="4697342" y="2343476"/>
            <a:ext cx="6281873" cy="4514523"/>
          </a:xfrm>
        </p:spPr>
        <p:txBody>
          <a:bodyPr/>
          <a:lstStyle/>
          <a:p>
            <a:pPr marL="0" indent="0">
              <a:buNone/>
            </a:pPr>
            <a:endParaRPr lang="en-US" b="0" i="0" dirty="0">
              <a:solidFill>
                <a:srgbClr val="4E4E3F"/>
              </a:solidFill>
              <a:effectLst/>
              <a:latin typeface="Roboto Condensed" panose="02000000000000000000" pitchFamily="2" charset="0"/>
            </a:endParaRPr>
          </a:p>
          <a:p>
            <a:r>
              <a:rPr lang="en-US" b="0" i="0" dirty="0">
                <a:solidFill>
                  <a:srgbClr val="4E4E3F"/>
                </a:solidFill>
                <a:effectLst/>
                <a:latin typeface="Roboto Condensed" panose="02000000000000000000" pitchFamily="2" charset="0"/>
              </a:rPr>
              <a:t>The object will be </a:t>
            </a:r>
            <a:r>
              <a:rPr lang="en-US" b="0" i="0" dirty="0">
                <a:solidFill>
                  <a:srgbClr val="3BA900"/>
                </a:solidFill>
                <a:effectLst/>
                <a:latin typeface="Roboto Condensed" panose="02000000000000000000" pitchFamily="2" charset="0"/>
              </a:rPr>
              <a:t>unstable </a:t>
            </a:r>
            <a:r>
              <a:rPr lang="en-US" b="0" i="0" dirty="0">
                <a:solidFill>
                  <a:srgbClr val="4E4E3F"/>
                </a:solidFill>
                <a:effectLst/>
                <a:latin typeface="Roboto Condensed" panose="02000000000000000000" pitchFamily="2" charset="0"/>
              </a:rPr>
              <a:t>when it is tilted; the vertical line through its </a:t>
            </a:r>
            <a:r>
              <a:rPr lang="en-US" b="0" i="0" dirty="0" err="1">
                <a:solidFill>
                  <a:srgbClr val="4E4E3F"/>
                </a:solidFill>
                <a:effectLst/>
                <a:latin typeface="Roboto Condensed" panose="02000000000000000000" pitchFamily="2" charset="0"/>
              </a:rPr>
              <a:t>centre</a:t>
            </a:r>
            <a:r>
              <a:rPr lang="en-US" b="0" i="0" dirty="0">
                <a:solidFill>
                  <a:srgbClr val="4E4E3F"/>
                </a:solidFill>
                <a:effectLst/>
                <a:latin typeface="Roboto Condensed" panose="02000000000000000000" pitchFamily="2" charset="0"/>
              </a:rPr>
              <a:t> of gravity </a:t>
            </a:r>
            <a:r>
              <a:rPr lang="en-US" b="0" i="0" dirty="0">
                <a:solidFill>
                  <a:srgbClr val="3BA900"/>
                </a:solidFill>
                <a:effectLst/>
                <a:latin typeface="Roboto Condensed" panose="02000000000000000000" pitchFamily="2" charset="0"/>
              </a:rPr>
              <a:t>does not fall within its base</a:t>
            </a:r>
            <a:r>
              <a:rPr lang="en-US" b="0" i="0" dirty="0">
                <a:solidFill>
                  <a:srgbClr val="4E4E3F"/>
                </a:solidFill>
                <a:effectLst/>
                <a:latin typeface="Roboto Condensed" panose="02000000000000000000" pitchFamily="2" charset="0"/>
              </a:rPr>
              <a:t>.</a:t>
            </a:r>
            <a:br>
              <a:rPr lang="en-US" b="0" i="0" dirty="0">
                <a:solidFill>
                  <a:srgbClr val="4E4E3F"/>
                </a:solidFill>
                <a:effectLst/>
                <a:latin typeface="Roboto Condensed" panose="02000000000000000000" pitchFamily="2" charset="0"/>
              </a:rPr>
            </a:br>
            <a:r>
              <a:rPr lang="en-US" b="0" i="0" dirty="0">
                <a:solidFill>
                  <a:srgbClr val="4E4E3F"/>
                </a:solidFill>
                <a:effectLst/>
                <a:latin typeface="Roboto Condensed" panose="02000000000000000000" pitchFamily="2" charset="0"/>
              </a:rPr>
              <a:t> </a:t>
            </a:r>
            <a:br>
              <a:rPr lang="en-US" b="0" i="0" dirty="0">
                <a:solidFill>
                  <a:srgbClr val="4E4E3F"/>
                </a:solidFill>
                <a:effectLst/>
                <a:latin typeface="Roboto Condensed" panose="02000000000000000000" pitchFamily="2" charset="0"/>
              </a:rPr>
            </a:br>
            <a:r>
              <a:rPr lang="en-US" b="0" i="0" dirty="0">
                <a:solidFill>
                  <a:srgbClr val="4E4E3F"/>
                </a:solidFill>
                <a:effectLst/>
                <a:latin typeface="Roboto Condensed" panose="02000000000000000000" pitchFamily="2" charset="0"/>
              </a:rPr>
              <a:t>Due to the </a:t>
            </a:r>
            <a:r>
              <a:rPr lang="en-US" b="0" i="0" dirty="0">
                <a:solidFill>
                  <a:srgbClr val="3BA900"/>
                </a:solidFill>
                <a:effectLst/>
                <a:latin typeface="Roboto Condensed" panose="02000000000000000000" pitchFamily="2" charset="0"/>
              </a:rPr>
              <a:t>small base of an object</a:t>
            </a:r>
            <a:r>
              <a:rPr lang="en-US" b="0" i="0" dirty="0">
                <a:solidFill>
                  <a:srgbClr val="4E4E3F"/>
                </a:solidFill>
                <a:effectLst/>
                <a:latin typeface="Roboto Condensed" panose="02000000000000000000" pitchFamily="2" charset="0"/>
              </a:rPr>
              <a:t>, the vertical line through the </a:t>
            </a:r>
            <a:r>
              <a:rPr lang="en-US" b="0" i="0" dirty="0" err="1">
                <a:solidFill>
                  <a:srgbClr val="4E4E3F"/>
                </a:solidFill>
                <a:effectLst/>
                <a:latin typeface="Roboto Condensed" panose="02000000000000000000" pitchFamily="2" charset="0"/>
              </a:rPr>
              <a:t>centre</a:t>
            </a:r>
            <a:r>
              <a:rPr lang="en-US" b="0" i="0" dirty="0">
                <a:solidFill>
                  <a:srgbClr val="4E4E3F"/>
                </a:solidFill>
                <a:effectLst/>
                <a:latin typeface="Roboto Condensed" panose="02000000000000000000" pitchFamily="2" charset="0"/>
              </a:rPr>
              <a:t> of gravity does not fall within its base.</a:t>
            </a:r>
          </a:p>
          <a:p>
            <a:r>
              <a:rPr lang="en-US" b="0" i="0" dirty="0">
                <a:solidFill>
                  <a:srgbClr val="4E4E3F"/>
                </a:solidFill>
                <a:effectLst/>
                <a:latin typeface="Roboto Condensed" panose="02000000000000000000" pitchFamily="2" charset="0"/>
              </a:rPr>
              <a:t> </a:t>
            </a:r>
          </a:p>
          <a:p>
            <a:r>
              <a:rPr lang="en-US" b="0" i="0" dirty="0">
                <a:solidFill>
                  <a:srgbClr val="4E4E3F"/>
                </a:solidFill>
                <a:effectLst/>
                <a:latin typeface="Roboto Condensed" panose="02000000000000000000" pitchFamily="2" charset="0"/>
              </a:rPr>
              <a:t>Therefore, the small base of an object gives less stability to the object.</a:t>
            </a:r>
          </a:p>
          <a:p>
            <a:endParaRPr lang="en-IN" dirty="0"/>
          </a:p>
        </p:txBody>
      </p:sp>
      <p:pic>
        <p:nvPicPr>
          <p:cNvPr id="4" name="Picture 3">
            <a:extLst>
              <a:ext uri="{FF2B5EF4-FFF2-40B4-BE49-F238E27FC236}">
                <a16:creationId xmlns:a16="http://schemas.microsoft.com/office/drawing/2014/main" xmlns="" id="{06BC75CF-EE8B-4E7D-88E3-E8ABC6EC0F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0546" y="0"/>
            <a:ext cx="6111454" cy="2815389"/>
          </a:xfrm>
          <a:prstGeom prst="rect">
            <a:avLst/>
          </a:prstGeom>
        </p:spPr>
      </p:pic>
    </p:spTree>
    <p:extLst>
      <p:ext uri="{BB962C8B-B14F-4D97-AF65-F5344CB8AC3E}">
        <p14:creationId xmlns:p14="http://schemas.microsoft.com/office/powerpoint/2010/main" val="1418908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274A41-D26D-431E-A3D7-7E4018347E73}"/>
              </a:ext>
            </a:extLst>
          </p:cNvPr>
          <p:cNvSpPr>
            <a:spLocks noGrp="1"/>
          </p:cNvSpPr>
          <p:nvPr>
            <p:ph type="title"/>
          </p:nvPr>
        </p:nvSpPr>
        <p:spPr/>
        <p:txBody>
          <a:bodyPr/>
          <a:lstStyle/>
          <a:p>
            <a:r>
              <a:rPr lang="en-US" dirty="0">
                <a:solidFill>
                  <a:srgbClr val="4E4E3F"/>
                </a:solidFill>
                <a:latin typeface="Roboto Condensed" panose="02000000000000000000" pitchFamily="2" charset="0"/>
              </a:rPr>
              <a:t>Neutral equilibrium:</a:t>
            </a:r>
            <a:br>
              <a:rPr lang="en-US" dirty="0">
                <a:solidFill>
                  <a:srgbClr val="4E4E3F"/>
                </a:solidFill>
                <a:latin typeface="Roboto Condensed" panose="02000000000000000000" pitchFamily="2" charset="0"/>
              </a:rPr>
            </a:br>
            <a:endParaRPr lang="en-IN" dirty="0"/>
          </a:p>
        </p:txBody>
      </p:sp>
      <p:sp>
        <p:nvSpPr>
          <p:cNvPr id="3" name="Content Placeholder 2">
            <a:extLst>
              <a:ext uri="{FF2B5EF4-FFF2-40B4-BE49-F238E27FC236}">
                <a16:creationId xmlns:a16="http://schemas.microsoft.com/office/drawing/2014/main" xmlns="" id="{6E2F3EF4-5E26-4148-8D59-15DABB90D897}"/>
              </a:ext>
            </a:extLst>
          </p:cNvPr>
          <p:cNvSpPr>
            <a:spLocks noGrp="1"/>
          </p:cNvSpPr>
          <p:nvPr>
            <p:ph idx="1"/>
          </p:nvPr>
        </p:nvSpPr>
        <p:spPr>
          <a:xfrm>
            <a:off x="5118447" y="2827420"/>
            <a:ext cx="6281873" cy="3224387"/>
          </a:xfrm>
        </p:spPr>
        <p:txBody>
          <a:bodyPr/>
          <a:lstStyle/>
          <a:p>
            <a:r>
              <a:rPr lang="en-US" b="0" i="0" dirty="0" smtClean="0">
                <a:solidFill>
                  <a:srgbClr val="4E4E3F"/>
                </a:solidFill>
                <a:effectLst/>
                <a:latin typeface="Roboto Condensed" panose="02000000000000000000" pitchFamily="2" charset="0"/>
              </a:rPr>
              <a:t>Now </a:t>
            </a:r>
            <a:r>
              <a:rPr lang="en-US" b="0" i="0" dirty="0">
                <a:solidFill>
                  <a:srgbClr val="4E4E3F"/>
                </a:solidFill>
                <a:effectLst/>
                <a:latin typeface="Roboto Condensed" panose="02000000000000000000" pitchFamily="2" charset="0"/>
              </a:rPr>
              <a:t>we see the condition of an object when it's in a </a:t>
            </a:r>
            <a:r>
              <a:rPr lang="en-US" b="0" i="0" dirty="0">
                <a:solidFill>
                  <a:srgbClr val="3BA900"/>
                </a:solidFill>
                <a:effectLst/>
                <a:latin typeface="Roboto Condensed" panose="02000000000000000000" pitchFamily="2" charset="0"/>
              </a:rPr>
              <a:t>neutral state</a:t>
            </a:r>
            <a:r>
              <a:rPr lang="en-US" b="0" i="0" dirty="0">
                <a:solidFill>
                  <a:srgbClr val="4E4E3F"/>
                </a:solidFill>
                <a:effectLst/>
                <a:latin typeface="Roboto Condensed" panose="02000000000000000000" pitchFamily="2" charset="0"/>
              </a:rPr>
              <a:t>.</a:t>
            </a:r>
          </a:p>
          <a:p>
            <a:r>
              <a:rPr lang="en-US" b="0" i="0" dirty="0">
                <a:solidFill>
                  <a:srgbClr val="4E4E3F"/>
                </a:solidFill>
                <a:effectLst/>
                <a:latin typeface="Roboto Condensed" panose="02000000000000000000" pitchFamily="2" charset="0"/>
              </a:rPr>
              <a:t> The </a:t>
            </a:r>
            <a:r>
              <a:rPr lang="en-US" b="0" i="0" dirty="0">
                <a:solidFill>
                  <a:srgbClr val="3BA900"/>
                </a:solidFill>
                <a:effectLst/>
                <a:latin typeface="Roboto Condensed" panose="02000000000000000000" pitchFamily="2" charset="0"/>
              </a:rPr>
              <a:t>neutral equilibrium </a:t>
            </a:r>
            <a:r>
              <a:rPr lang="en-US" b="0" i="0" dirty="0">
                <a:solidFill>
                  <a:srgbClr val="4E4E3F"/>
                </a:solidFill>
                <a:effectLst/>
                <a:latin typeface="Roboto Condensed" panose="02000000000000000000" pitchFamily="2" charset="0"/>
              </a:rPr>
              <a:t>causes the object to topple.</a:t>
            </a:r>
          </a:p>
          <a:p>
            <a:r>
              <a:rPr lang="en-US" b="0" i="0" dirty="0">
                <a:solidFill>
                  <a:srgbClr val="4E4E3F"/>
                </a:solidFill>
                <a:effectLst/>
                <a:latin typeface="Roboto Condensed" panose="02000000000000000000" pitchFamily="2" charset="0"/>
              </a:rPr>
              <a:t>The object's </a:t>
            </a:r>
            <a:r>
              <a:rPr lang="en-US" b="0" i="0" dirty="0" err="1">
                <a:solidFill>
                  <a:srgbClr val="4E4E3F"/>
                </a:solidFill>
                <a:effectLst/>
                <a:latin typeface="Roboto Condensed" panose="02000000000000000000" pitchFamily="2" charset="0"/>
              </a:rPr>
              <a:t>centre</a:t>
            </a:r>
            <a:r>
              <a:rPr lang="en-US" b="0" i="0" dirty="0">
                <a:solidFill>
                  <a:srgbClr val="4E4E3F"/>
                </a:solidFill>
                <a:effectLst/>
                <a:latin typeface="Roboto Condensed" panose="02000000000000000000" pitchFamily="2" charset="0"/>
              </a:rPr>
              <a:t> of </a:t>
            </a:r>
            <a:r>
              <a:rPr lang="en-US" b="0" i="0" dirty="0">
                <a:solidFill>
                  <a:srgbClr val="3BA900"/>
                </a:solidFill>
                <a:effectLst/>
                <a:latin typeface="Roboto Condensed" panose="02000000000000000000" pitchFamily="2" charset="0"/>
              </a:rPr>
              <a:t>gravity remains </a:t>
            </a:r>
            <a:r>
              <a:rPr lang="en-US" b="0" i="0" dirty="0">
                <a:solidFill>
                  <a:srgbClr val="4E4E3F"/>
                </a:solidFill>
                <a:effectLst/>
                <a:latin typeface="Roboto Condensed" panose="02000000000000000000" pitchFamily="2" charset="0"/>
              </a:rPr>
              <a:t>at the </a:t>
            </a:r>
            <a:r>
              <a:rPr lang="en-US" b="0" i="0" dirty="0">
                <a:solidFill>
                  <a:srgbClr val="3BA900"/>
                </a:solidFill>
                <a:effectLst/>
                <a:latin typeface="Roboto Condensed" panose="02000000000000000000" pitchFamily="2" charset="0"/>
              </a:rPr>
              <a:t>same height </a:t>
            </a:r>
            <a:r>
              <a:rPr lang="en-US" b="0" i="0" dirty="0">
                <a:solidFill>
                  <a:srgbClr val="4E4E3F"/>
                </a:solidFill>
                <a:effectLst/>
                <a:latin typeface="Roboto Condensed" panose="02000000000000000000" pitchFamily="2" charset="0"/>
              </a:rPr>
              <a:t>when it is displaced.</a:t>
            </a:r>
          </a:p>
          <a:p>
            <a:endParaRPr lang="en-IN" dirty="0"/>
          </a:p>
        </p:txBody>
      </p:sp>
      <p:pic>
        <p:nvPicPr>
          <p:cNvPr id="5" name="Picture 4">
            <a:extLst>
              <a:ext uri="{FF2B5EF4-FFF2-40B4-BE49-F238E27FC236}">
                <a16:creationId xmlns:a16="http://schemas.microsoft.com/office/drawing/2014/main" xmlns="" id="{5CC58EB1-2C6E-4275-95BB-D68CE6CDDA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0395" y="0"/>
            <a:ext cx="7581605" cy="2334126"/>
          </a:xfrm>
          <a:prstGeom prst="rect">
            <a:avLst/>
          </a:prstGeom>
        </p:spPr>
      </p:pic>
    </p:spTree>
    <p:extLst>
      <p:ext uri="{BB962C8B-B14F-4D97-AF65-F5344CB8AC3E}">
        <p14:creationId xmlns:p14="http://schemas.microsoft.com/office/powerpoint/2010/main" val="1125414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5484" y="1407695"/>
            <a:ext cx="3994484" cy="41990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Content Placeholder 3" descr="thank-you-poster-spectrum-brush-260nw-1153070891.jpg"/>
          <p:cNvPicPr>
            <a:picLocks noGrp="1" noChangeAspect="1"/>
          </p:cNvPicPr>
          <p:nvPr>
            <p:ph idx="1"/>
          </p:nvPr>
        </p:nvPicPr>
        <p:blipFill rotWithShape="1">
          <a:blip r:embed="rId2"/>
          <a:srcRect l="5463" r="4186" b="9167"/>
          <a:stretch/>
        </p:blipFill>
        <p:spPr>
          <a:xfrm>
            <a:off x="565483" y="1407695"/>
            <a:ext cx="10948737" cy="4174958"/>
          </a:xfrm>
        </p:spPr>
      </p:pic>
    </p:spTree>
    <p:extLst>
      <p:ext uri="{BB962C8B-B14F-4D97-AF65-F5344CB8AC3E}">
        <p14:creationId xmlns:p14="http://schemas.microsoft.com/office/powerpoint/2010/main" val="1819829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269EED-A7B9-4A1E-A4FC-B9CB49342DE8}"/>
              </a:ext>
            </a:extLst>
          </p:cNvPr>
          <p:cNvSpPr>
            <a:spLocks noGrp="1"/>
          </p:cNvSpPr>
          <p:nvPr>
            <p:ph type="title"/>
          </p:nvPr>
        </p:nvSpPr>
        <p:spPr/>
        <p:txBody>
          <a:bodyPr/>
          <a:lstStyle/>
          <a:p>
            <a:r>
              <a:rPr lang="en-IN" b="1" i="0" dirty="0">
                <a:solidFill>
                  <a:srgbClr val="273239"/>
                </a:solidFill>
                <a:effectLst/>
                <a:latin typeface="Nunito" panose="020B0604020202020204" pitchFamily="2" charset="0"/>
              </a:rPr>
              <a:t>What is Kinetics?</a:t>
            </a:r>
            <a:br>
              <a:rPr lang="en-IN" b="1" i="0" dirty="0">
                <a:solidFill>
                  <a:srgbClr val="273239"/>
                </a:solidFill>
                <a:effectLst/>
                <a:latin typeface="Nunito" panose="020B0604020202020204" pitchFamily="2" charset="0"/>
              </a:rPr>
            </a:br>
            <a:endParaRPr lang="en-IN" dirty="0"/>
          </a:p>
        </p:txBody>
      </p:sp>
      <p:sp>
        <p:nvSpPr>
          <p:cNvPr id="3" name="Content Placeholder 2">
            <a:extLst>
              <a:ext uri="{FF2B5EF4-FFF2-40B4-BE49-F238E27FC236}">
                <a16:creationId xmlns:a16="http://schemas.microsoft.com/office/drawing/2014/main" xmlns="" id="{75AA3648-B20B-4EB2-B5D4-4BD632B72283}"/>
              </a:ext>
            </a:extLst>
          </p:cNvPr>
          <p:cNvSpPr>
            <a:spLocks noGrp="1"/>
          </p:cNvSpPr>
          <p:nvPr>
            <p:ph idx="1"/>
          </p:nvPr>
        </p:nvSpPr>
        <p:spPr/>
        <p:txBody>
          <a:bodyPr/>
          <a:lstStyle/>
          <a:p>
            <a:r>
              <a:rPr lang="en-US" b="0" i="1" dirty="0">
                <a:solidFill>
                  <a:srgbClr val="273239"/>
                </a:solidFill>
                <a:effectLst/>
                <a:latin typeface="Nunito" panose="020B0604020202020204" pitchFamily="2" charset="0"/>
              </a:rPr>
              <a:t>Kinetics deals with the absolute motion of an object. It explains how a body responds when a force or torque is applied to the body. It is the study of forces that are acting on an object under a particular mechanism.</a:t>
            </a:r>
          </a:p>
          <a:p>
            <a:r>
              <a:rPr lang="en-US" b="0" i="0" dirty="0">
                <a:solidFill>
                  <a:srgbClr val="273239"/>
                </a:solidFill>
                <a:effectLst/>
                <a:latin typeface="Nunito" panose="020B0604020202020204" pitchFamily="2" charset="0"/>
              </a:rPr>
              <a:t> Kinetics focus on the different types of motion such as rotational motion in which the object experiences force or </a:t>
            </a:r>
            <a:r>
              <a:rPr lang="en-US" dirty="0">
                <a:solidFill>
                  <a:srgbClr val="273239"/>
                </a:solidFill>
                <a:latin typeface="Nunito" panose="020B0604020202020204" pitchFamily="2" charset="0"/>
              </a:rPr>
              <a:t>inertia of movement</a:t>
            </a:r>
            <a:r>
              <a:rPr lang="en-US" b="0" i="0" dirty="0">
                <a:solidFill>
                  <a:srgbClr val="273239"/>
                </a:solidFill>
                <a:effectLst/>
                <a:latin typeface="Nunito" panose="020B0604020202020204" pitchFamily="2" charset="0"/>
              </a:rPr>
              <a:t>. </a:t>
            </a:r>
            <a:endParaRPr lang="en-IN" dirty="0"/>
          </a:p>
        </p:txBody>
      </p:sp>
    </p:spTree>
    <p:extLst>
      <p:ext uri="{BB962C8B-B14F-4D97-AF65-F5344CB8AC3E}">
        <p14:creationId xmlns:p14="http://schemas.microsoft.com/office/powerpoint/2010/main" val="1121258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A31BAB-0E12-4930-A887-54B402C6C92D}"/>
              </a:ext>
            </a:extLst>
          </p:cNvPr>
          <p:cNvSpPr>
            <a:spLocks noGrp="1"/>
          </p:cNvSpPr>
          <p:nvPr>
            <p:ph type="title"/>
          </p:nvPr>
        </p:nvSpPr>
        <p:spPr/>
        <p:txBody>
          <a:bodyPr/>
          <a:lstStyle/>
          <a:p>
            <a:r>
              <a:rPr lang="en-US" dirty="0"/>
              <a:t>LINEAR KINEMATICS</a:t>
            </a:r>
            <a:endParaRPr lang="en-IN" dirty="0"/>
          </a:p>
        </p:txBody>
      </p:sp>
      <p:sp>
        <p:nvSpPr>
          <p:cNvPr id="3" name="Content Placeholder 2">
            <a:extLst>
              <a:ext uri="{FF2B5EF4-FFF2-40B4-BE49-F238E27FC236}">
                <a16:creationId xmlns:a16="http://schemas.microsoft.com/office/drawing/2014/main" xmlns="" id="{FFD68090-422B-4ED7-825E-72EA69A71BBF}"/>
              </a:ext>
            </a:extLst>
          </p:cNvPr>
          <p:cNvSpPr>
            <a:spLocks noGrp="1"/>
          </p:cNvSpPr>
          <p:nvPr>
            <p:ph idx="1"/>
          </p:nvPr>
        </p:nvSpPr>
        <p:spPr/>
        <p:txBody>
          <a:bodyPr>
            <a:normAutofit/>
          </a:bodyPr>
          <a:lstStyle/>
          <a:p>
            <a:r>
              <a:rPr lang="en-US" b="1" i="0" dirty="0">
                <a:solidFill>
                  <a:srgbClr val="000000"/>
                </a:solidFill>
                <a:effectLst/>
                <a:latin typeface="ubuntu" panose="020B0504030602030204" pitchFamily="34" charset="0"/>
              </a:rPr>
              <a:t>Distance ⇒</a:t>
            </a:r>
            <a:r>
              <a:rPr lang="en-US" b="0" i="0" dirty="0">
                <a:solidFill>
                  <a:srgbClr val="000000"/>
                </a:solidFill>
                <a:effectLst/>
                <a:latin typeface="ubuntu" panose="020B0504030602030204" pitchFamily="34" charset="0"/>
              </a:rPr>
              <a:t> Distance refer to a physical length. When body moves from one location to another, the length of the path that the body follow is the distance, e.g. when a runner completes 2 laps around a 400 m track, the distance that the runner has covered is equal to (400 + 400) 800 m.</a:t>
            </a:r>
          </a:p>
          <a:p>
            <a:r>
              <a:rPr lang="en-US" b="1" i="0" dirty="0">
                <a:solidFill>
                  <a:srgbClr val="000000"/>
                </a:solidFill>
                <a:effectLst/>
                <a:latin typeface="ubuntu" panose="020B0504030602030204" pitchFamily="34" charset="0"/>
              </a:rPr>
              <a:t> Displacement ⇒ </a:t>
            </a:r>
            <a:r>
              <a:rPr lang="en-US" b="0" i="0" dirty="0">
                <a:solidFill>
                  <a:srgbClr val="000000"/>
                </a:solidFill>
                <a:effectLst/>
                <a:latin typeface="ubuntu" panose="020B0504030602030204" pitchFamily="34" charset="0"/>
              </a:rPr>
              <a:t>It is change in position displacement is the shortest distance from the initial position to the final position of a point. It is measured in a straight line e.g. in the completion of a lap around the 400 m track, the displacement is zero because the starting and finishing positions are the same.</a:t>
            </a:r>
            <a:endParaRPr lang="en-IN" dirty="0"/>
          </a:p>
        </p:txBody>
      </p:sp>
    </p:spTree>
    <p:extLst>
      <p:ext uri="{BB962C8B-B14F-4D97-AF65-F5344CB8AC3E}">
        <p14:creationId xmlns:p14="http://schemas.microsoft.com/office/powerpoint/2010/main" val="1710649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491519-A69F-4FEA-BA8F-ABD2554C0467}"/>
              </a:ext>
            </a:extLst>
          </p:cNvPr>
          <p:cNvSpPr>
            <a:spLocks noGrp="1"/>
          </p:cNvSpPr>
          <p:nvPr>
            <p:ph type="title"/>
          </p:nvPr>
        </p:nvSpPr>
        <p:spPr/>
        <p:txBody>
          <a:bodyPr/>
          <a:lstStyle/>
          <a:p>
            <a:r>
              <a:rPr lang="en-US" dirty="0"/>
              <a:t>LINEAR KINEMATICS</a:t>
            </a:r>
            <a:endParaRPr lang="en-IN" dirty="0"/>
          </a:p>
        </p:txBody>
      </p:sp>
      <p:sp>
        <p:nvSpPr>
          <p:cNvPr id="3" name="Content Placeholder 2">
            <a:extLst>
              <a:ext uri="{FF2B5EF4-FFF2-40B4-BE49-F238E27FC236}">
                <a16:creationId xmlns:a16="http://schemas.microsoft.com/office/drawing/2014/main" xmlns="" id="{CBF0F244-8D05-4C06-AED6-2FED32ACA6C3}"/>
              </a:ext>
            </a:extLst>
          </p:cNvPr>
          <p:cNvSpPr>
            <a:spLocks noGrp="1"/>
          </p:cNvSpPr>
          <p:nvPr>
            <p:ph idx="1"/>
          </p:nvPr>
        </p:nvSpPr>
        <p:spPr/>
        <p:txBody>
          <a:bodyPr>
            <a:normAutofit/>
          </a:bodyPr>
          <a:lstStyle/>
          <a:p>
            <a:r>
              <a:rPr lang="en-US" b="1" i="0" dirty="0">
                <a:solidFill>
                  <a:srgbClr val="000000"/>
                </a:solidFill>
                <a:effectLst/>
                <a:latin typeface="ubuntu" panose="020B0504030602030204" pitchFamily="34" charset="0"/>
              </a:rPr>
              <a:t>Speed ⇒ </a:t>
            </a:r>
            <a:r>
              <a:rPr lang="en-US" b="0" i="0" dirty="0">
                <a:solidFill>
                  <a:srgbClr val="000000"/>
                </a:solidFill>
                <a:effectLst/>
                <a:latin typeface="ubuntu" panose="020B0504030602030204" pitchFamily="34" charset="0"/>
              </a:rPr>
              <a:t>Speed is the rate at which an object covers distance. It is defined as the distance covered, divided by the time taken to cover it.</a:t>
            </a:r>
            <a:endParaRPr lang="en-US" b="0" i="0" dirty="0">
              <a:solidFill>
                <a:srgbClr val="34495E"/>
              </a:solidFill>
              <a:effectLst/>
              <a:latin typeface="ubuntu" panose="020B0504030602030204" pitchFamily="34" charset="0"/>
            </a:endParaRPr>
          </a:p>
          <a:p>
            <a:r>
              <a:rPr lang="en-US" b="0" i="0" dirty="0">
                <a:solidFill>
                  <a:srgbClr val="000000"/>
                </a:solidFill>
                <a:effectLst/>
                <a:latin typeface="MJXc-TeX-math-I"/>
              </a:rPr>
              <a:t>s</a:t>
            </a:r>
            <a:r>
              <a:rPr lang="en-US" b="0" i="0" dirty="0">
                <a:solidFill>
                  <a:srgbClr val="000000"/>
                </a:solidFill>
                <a:effectLst/>
                <a:latin typeface="MJXc-TeX-main-R"/>
              </a:rPr>
              <a:t>=</a:t>
            </a:r>
            <a:r>
              <a:rPr lang="en-US" dirty="0">
                <a:solidFill>
                  <a:srgbClr val="000000"/>
                </a:solidFill>
                <a:latin typeface="MJXc-TeX-main-R"/>
              </a:rPr>
              <a:t>d/</a:t>
            </a:r>
            <a:r>
              <a:rPr lang="en-US" b="0" i="0" dirty="0">
                <a:solidFill>
                  <a:srgbClr val="000000"/>
                </a:solidFill>
                <a:effectLst/>
                <a:latin typeface="MJXc-TeX-main-R"/>
              </a:rPr>
              <a:t>△</a:t>
            </a:r>
            <a:r>
              <a:rPr lang="en-US" b="0" i="0" dirty="0">
                <a:solidFill>
                  <a:srgbClr val="000000"/>
                </a:solidFill>
                <a:effectLst/>
                <a:latin typeface="MJXc-TeX-math-I"/>
              </a:rPr>
              <a:t>t = </a:t>
            </a:r>
            <a:r>
              <a:rPr lang="en-US" b="0" i="0" dirty="0" smtClean="0">
                <a:solidFill>
                  <a:srgbClr val="000000"/>
                </a:solidFill>
                <a:effectLst/>
                <a:latin typeface="MJXc-TeX-math-I"/>
              </a:rPr>
              <a:t>Distance / time = m/sec</a:t>
            </a:r>
            <a:endParaRPr lang="en-US" b="0" i="0" dirty="0">
              <a:solidFill>
                <a:srgbClr val="000000"/>
              </a:solidFill>
              <a:effectLst/>
              <a:latin typeface="MJXc-TeX-math-I"/>
            </a:endParaRPr>
          </a:p>
          <a:p>
            <a:r>
              <a:rPr lang="en-US" b="0" i="0" dirty="0">
                <a:solidFill>
                  <a:srgbClr val="000000"/>
                </a:solidFill>
                <a:effectLst/>
                <a:latin typeface="ubuntu" panose="020B0504030602030204" pitchFamily="34" charset="0"/>
              </a:rPr>
              <a:t>l = length of path</a:t>
            </a:r>
            <a:endParaRPr lang="en-US" b="0" i="0" dirty="0">
              <a:solidFill>
                <a:srgbClr val="34495E"/>
              </a:solidFill>
              <a:effectLst/>
              <a:latin typeface="ubuntu" panose="020B0504030602030204" pitchFamily="34" charset="0"/>
            </a:endParaRPr>
          </a:p>
          <a:p>
            <a:r>
              <a:rPr lang="en-US" b="0" i="0" dirty="0">
                <a:solidFill>
                  <a:srgbClr val="000000"/>
                </a:solidFill>
                <a:effectLst/>
                <a:latin typeface="ubuntu" panose="020B0504030602030204" pitchFamily="34" charset="0"/>
              </a:rPr>
              <a:t>t = time</a:t>
            </a:r>
            <a:endParaRPr lang="en-US" b="0" i="0" dirty="0">
              <a:solidFill>
                <a:srgbClr val="34495E"/>
              </a:solidFill>
              <a:effectLst/>
              <a:latin typeface="ubuntu" panose="020B0504030602030204" pitchFamily="34" charset="0"/>
            </a:endParaRPr>
          </a:p>
          <a:p>
            <a:r>
              <a:rPr lang="en-US" b="0" i="0" dirty="0">
                <a:solidFill>
                  <a:srgbClr val="000000"/>
                </a:solidFill>
                <a:effectLst/>
                <a:latin typeface="ubuntu" panose="020B0504030602030204" pitchFamily="34" charset="0"/>
              </a:rPr>
              <a:t>Δ = delta (or) change in time</a:t>
            </a:r>
            <a:endParaRPr lang="en-US" b="0" i="0" dirty="0">
              <a:solidFill>
                <a:srgbClr val="34495E"/>
              </a:solidFill>
              <a:effectLst/>
              <a:latin typeface="ubuntu" panose="020B0504030602030204" pitchFamily="34" charset="0"/>
            </a:endParaRPr>
          </a:p>
          <a:p>
            <a:endParaRPr lang="en-US" b="0" i="0" dirty="0">
              <a:solidFill>
                <a:srgbClr val="333333"/>
              </a:solidFill>
              <a:effectLst/>
              <a:latin typeface="Source Sans Pro" panose="020B0503030403020204" pitchFamily="34" charset="0"/>
            </a:endParaRPr>
          </a:p>
          <a:p>
            <a:r>
              <a:rPr lang="en-US" b="0" i="0" dirty="0">
                <a:solidFill>
                  <a:srgbClr val="333333"/>
                </a:solidFill>
                <a:effectLst/>
                <a:latin typeface="Source Sans Pro" panose="020B0503030403020204" pitchFamily="34" charset="0"/>
              </a:rPr>
              <a:t> </a:t>
            </a:r>
            <a:r>
              <a:rPr lang="en-US" b="0" i="1" dirty="0">
                <a:solidFill>
                  <a:srgbClr val="333333"/>
                </a:solidFill>
                <a:effectLst/>
                <a:latin typeface="Source Sans Pro" panose="020B0503030403020204" pitchFamily="34" charset="0"/>
              </a:rPr>
              <a:t>Speed is</a:t>
            </a:r>
            <a:r>
              <a:rPr lang="en-US" b="0" i="0" dirty="0">
                <a:solidFill>
                  <a:srgbClr val="333333"/>
                </a:solidFill>
                <a:effectLst/>
                <a:latin typeface="Source Sans Pro" panose="020B0503030403020204" pitchFamily="34" charset="0"/>
              </a:rPr>
              <a:t> a scalar quantity, is defined as the distance covered divided by the time taken to cover it.</a:t>
            </a:r>
          </a:p>
          <a:p>
            <a:endParaRPr lang="en-US" b="0" i="0" dirty="0">
              <a:solidFill>
                <a:srgbClr val="000000"/>
              </a:solidFill>
              <a:effectLst/>
              <a:latin typeface="ubuntu" panose="020B0504030602030204" pitchFamily="34" charset="0"/>
            </a:endParaRPr>
          </a:p>
          <a:p>
            <a:endParaRPr lang="en-US" b="0" i="0" dirty="0">
              <a:solidFill>
                <a:srgbClr val="34495E"/>
              </a:solidFill>
              <a:effectLst/>
              <a:latin typeface="ubuntu" panose="020B0504030602030204" pitchFamily="34" charset="0"/>
            </a:endParaRPr>
          </a:p>
        </p:txBody>
      </p:sp>
    </p:spTree>
    <p:extLst>
      <p:ext uri="{BB962C8B-B14F-4D97-AF65-F5344CB8AC3E}">
        <p14:creationId xmlns:p14="http://schemas.microsoft.com/office/powerpoint/2010/main" val="1746239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31784A-40F7-42BE-B1E9-04BDBA0428B6}"/>
              </a:ext>
            </a:extLst>
          </p:cNvPr>
          <p:cNvSpPr>
            <a:spLocks noGrp="1"/>
          </p:cNvSpPr>
          <p:nvPr>
            <p:ph type="title"/>
          </p:nvPr>
        </p:nvSpPr>
        <p:spPr/>
        <p:txBody>
          <a:bodyPr/>
          <a:lstStyle/>
          <a:p>
            <a:r>
              <a:rPr lang="en-US" dirty="0"/>
              <a:t>LINEAR KINEMATICS</a:t>
            </a:r>
            <a:endParaRPr lang="en-IN" dirty="0"/>
          </a:p>
        </p:txBody>
      </p:sp>
      <p:sp>
        <p:nvSpPr>
          <p:cNvPr id="3" name="Content Placeholder 2">
            <a:extLst>
              <a:ext uri="{FF2B5EF4-FFF2-40B4-BE49-F238E27FC236}">
                <a16:creationId xmlns:a16="http://schemas.microsoft.com/office/drawing/2014/main" xmlns="" id="{17CFD5B0-6E7E-4673-90B3-0CDE5B115EA2}"/>
              </a:ext>
            </a:extLst>
          </p:cNvPr>
          <p:cNvSpPr>
            <a:spLocks noGrp="1"/>
          </p:cNvSpPr>
          <p:nvPr>
            <p:ph idx="1"/>
          </p:nvPr>
        </p:nvSpPr>
        <p:spPr>
          <a:xfrm>
            <a:off x="4547286" y="284205"/>
            <a:ext cx="7475837" cy="6264876"/>
          </a:xfrm>
        </p:spPr>
        <p:txBody>
          <a:bodyPr>
            <a:normAutofit/>
          </a:bodyPr>
          <a:lstStyle/>
          <a:p>
            <a:r>
              <a:rPr lang="en-US" b="1" i="0" dirty="0">
                <a:solidFill>
                  <a:srgbClr val="000000"/>
                </a:solidFill>
                <a:effectLst/>
                <a:latin typeface="ubuntu" panose="020B0504030602030204" pitchFamily="34" charset="0"/>
              </a:rPr>
              <a:t>Velocity ⇒ </a:t>
            </a:r>
            <a:r>
              <a:rPr lang="en-US" b="0" i="0" dirty="0">
                <a:solidFill>
                  <a:srgbClr val="000000"/>
                </a:solidFill>
                <a:effectLst/>
                <a:latin typeface="ubuntu" panose="020B0504030602030204" pitchFamily="34" charset="0"/>
              </a:rPr>
              <a:t>Velocity is the change in position or the displacement that occurs during a given period of time.</a:t>
            </a:r>
            <a:endParaRPr lang="en-US" b="0" i="0" dirty="0">
              <a:solidFill>
                <a:srgbClr val="34495E"/>
              </a:solidFill>
              <a:effectLst/>
              <a:latin typeface="ubuntu" panose="020B0504030602030204" pitchFamily="34" charset="0"/>
            </a:endParaRPr>
          </a:p>
          <a:p>
            <a:r>
              <a:rPr lang="en-US" b="0" i="0" dirty="0">
                <a:solidFill>
                  <a:srgbClr val="000000"/>
                </a:solidFill>
                <a:effectLst/>
                <a:latin typeface="MJXc-TeX-math-I"/>
              </a:rPr>
              <a:t>v</a:t>
            </a:r>
            <a:r>
              <a:rPr lang="en-US" b="0" i="0" dirty="0">
                <a:solidFill>
                  <a:srgbClr val="000000"/>
                </a:solidFill>
                <a:effectLst/>
                <a:latin typeface="MJXc-TeX-main-R"/>
              </a:rPr>
              <a:t>= </a:t>
            </a:r>
            <a:r>
              <a:rPr lang="en-US" b="0" i="0" dirty="0" smtClean="0">
                <a:solidFill>
                  <a:srgbClr val="000000"/>
                </a:solidFill>
                <a:effectLst/>
                <a:latin typeface="MJXc-TeX-math-I"/>
              </a:rPr>
              <a:t>displacement /</a:t>
            </a:r>
            <a:r>
              <a:rPr lang="en-US" b="0" i="0" dirty="0">
                <a:solidFill>
                  <a:srgbClr val="000000"/>
                </a:solidFill>
                <a:effectLst/>
                <a:latin typeface="MJXc-TeX-main-R"/>
              </a:rPr>
              <a:t>△</a:t>
            </a:r>
            <a:r>
              <a:rPr lang="en-US" b="0" i="0" dirty="0">
                <a:solidFill>
                  <a:srgbClr val="000000"/>
                </a:solidFill>
                <a:effectLst/>
                <a:latin typeface="MJXc-TeX-math-I"/>
              </a:rPr>
              <a:t>t = m/sec </a:t>
            </a:r>
            <a:r>
              <a:rPr lang="en-US" b="0" i="0" dirty="0">
                <a:solidFill>
                  <a:srgbClr val="000000"/>
                </a:solidFill>
                <a:effectLst/>
                <a:latin typeface="ubuntu" panose="020B0504030602030204" pitchFamily="34" charset="0"/>
              </a:rPr>
              <a:t>v = velocity</a:t>
            </a:r>
            <a:endParaRPr lang="en-US" b="0" i="0" dirty="0">
              <a:solidFill>
                <a:srgbClr val="34495E"/>
              </a:solidFill>
              <a:effectLst/>
              <a:latin typeface="ubuntu" panose="020B0504030602030204" pitchFamily="34" charset="0"/>
            </a:endParaRPr>
          </a:p>
          <a:p>
            <a:r>
              <a:rPr lang="en-US" b="0" i="0" dirty="0">
                <a:solidFill>
                  <a:srgbClr val="000000"/>
                </a:solidFill>
                <a:effectLst/>
                <a:latin typeface="ubuntu" panose="020B0504030602030204" pitchFamily="34" charset="0"/>
              </a:rPr>
              <a:t>d = displacement</a:t>
            </a:r>
            <a:endParaRPr lang="en-US" b="0" i="0" dirty="0">
              <a:solidFill>
                <a:srgbClr val="34495E"/>
              </a:solidFill>
              <a:effectLst/>
              <a:latin typeface="ubuntu" panose="020B0504030602030204" pitchFamily="34" charset="0"/>
            </a:endParaRPr>
          </a:p>
          <a:p>
            <a:r>
              <a:rPr lang="en-US" b="0" i="0" dirty="0">
                <a:solidFill>
                  <a:srgbClr val="000000"/>
                </a:solidFill>
                <a:effectLst/>
                <a:latin typeface="ubuntu" panose="020B0504030602030204" pitchFamily="34" charset="0"/>
              </a:rPr>
              <a:t>t = time</a:t>
            </a:r>
            <a:endParaRPr lang="en-US" b="0" i="0" dirty="0">
              <a:solidFill>
                <a:srgbClr val="34495E"/>
              </a:solidFill>
              <a:effectLst/>
              <a:latin typeface="ubuntu" panose="020B0504030602030204" pitchFamily="34" charset="0"/>
            </a:endParaRPr>
          </a:p>
          <a:p>
            <a:r>
              <a:rPr lang="en-US" b="0" i="0" dirty="0">
                <a:solidFill>
                  <a:srgbClr val="000000"/>
                </a:solidFill>
                <a:effectLst/>
                <a:latin typeface="ubuntu" panose="020B0504030602030204" pitchFamily="34" charset="0"/>
              </a:rPr>
              <a:t>Δ = delta (or) change in time</a:t>
            </a:r>
            <a:endParaRPr lang="en-US" b="0" i="1" dirty="0">
              <a:solidFill>
                <a:srgbClr val="333333"/>
              </a:solidFill>
              <a:effectLst/>
              <a:latin typeface="Source Sans Pro" panose="020B0503030403020204" pitchFamily="34" charset="0"/>
            </a:endParaRPr>
          </a:p>
          <a:p>
            <a:r>
              <a:rPr lang="en-US" i="1" dirty="0">
                <a:solidFill>
                  <a:srgbClr val="333333"/>
                </a:solidFill>
                <a:latin typeface="Source Sans Pro" panose="020B0503030403020204" pitchFamily="34" charset="0"/>
              </a:rPr>
              <a:t>V</a:t>
            </a:r>
            <a:r>
              <a:rPr lang="en-US" b="0" i="1" dirty="0">
                <a:solidFill>
                  <a:srgbClr val="333333"/>
                </a:solidFill>
                <a:effectLst/>
                <a:latin typeface="Source Sans Pro" panose="020B0503030403020204" pitchFamily="34" charset="0"/>
              </a:rPr>
              <a:t>elocity</a:t>
            </a:r>
            <a:r>
              <a:rPr lang="en-US" b="0" i="0" dirty="0">
                <a:solidFill>
                  <a:srgbClr val="333333"/>
                </a:solidFill>
                <a:effectLst/>
                <a:latin typeface="Source Sans Pro" panose="020B0503030403020204" pitchFamily="34" charset="0"/>
              </a:rPr>
              <a:t> (v) is the change in position, or displacement, that occurs during a given period of time:</a:t>
            </a:r>
          </a:p>
          <a:p>
            <a:r>
              <a:rPr lang="en-US" b="0" i="0" dirty="0">
                <a:solidFill>
                  <a:srgbClr val="333333"/>
                </a:solidFill>
                <a:effectLst/>
                <a:latin typeface="Source Sans Pro" panose="020B0503030403020204" pitchFamily="34" charset="0"/>
              </a:rPr>
              <a:t>Another way to express change in position is position</a:t>
            </a:r>
            <a:r>
              <a:rPr lang="en-US" b="0" i="0" baseline="-25000" dirty="0">
                <a:solidFill>
                  <a:srgbClr val="333333"/>
                </a:solidFill>
                <a:effectLst/>
                <a:latin typeface="Source Sans Pro" panose="020B0503030403020204" pitchFamily="34" charset="0"/>
              </a:rPr>
              <a:t>2</a:t>
            </a:r>
            <a:r>
              <a:rPr lang="en-US" b="0" i="0" dirty="0">
                <a:solidFill>
                  <a:srgbClr val="333333"/>
                </a:solidFill>
                <a:effectLst/>
                <a:latin typeface="Source Sans Pro" panose="020B0503030403020204" pitchFamily="34" charset="0"/>
              </a:rPr>
              <a:t> − position</a:t>
            </a:r>
            <a:r>
              <a:rPr lang="en-US" b="0" i="0" baseline="-25000" dirty="0">
                <a:solidFill>
                  <a:srgbClr val="333333"/>
                </a:solidFill>
                <a:effectLst/>
                <a:latin typeface="Source Sans Pro" panose="020B0503030403020204" pitchFamily="34" charset="0"/>
              </a:rPr>
              <a:t>1</a:t>
            </a:r>
            <a:r>
              <a:rPr lang="en-US" b="0" i="0" dirty="0">
                <a:solidFill>
                  <a:srgbClr val="333333"/>
                </a:solidFill>
                <a:effectLst/>
                <a:latin typeface="Source Sans Pro" panose="020B0503030403020204" pitchFamily="34" charset="0"/>
              </a:rPr>
              <a:t>, in which position</a:t>
            </a:r>
            <a:r>
              <a:rPr lang="en-US" b="0" i="0" baseline="-25000" dirty="0">
                <a:solidFill>
                  <a:srgbClr val="333333"/>
                </a:solidFill>
                <a:effectLst/>
                <a:latin typeface="Source Sans Pro" panose="020B0503030403020204" pitchFamily="34" charset="0"/>
              </a:rPr>
              <a:t>1</a:t>
            </a:r>
            <a:r>
              <a:rPr lang="en-US" b="0" i="0" dirty="0">
                <a:solidFill>
                  <a:srgbClr val="333333"/>
                </a:solidFill>
                <a:effectLst/>
                <a:latin typeface="Source Sans Pro" panose="020B0503030403020204" pitchFamily="34" charset="0"/>
              </a:rPr>
              <a:t> represents the body’s position at one point in time and position</a:t>
            </a:r>
            <a:r>
              <a:rPr lang="en-US" b="0" i="0" baseline="-25000" dirty="0">
                <a:solidFill>
                  <a:srgbClr val="333333"/>
                </a:solidFill>
                <a:effectLst/>
                <a:latin typeface="Source Sans Pro" panose="020B0503030403020204" pitchFamily="34" charset="0"/>
              </a:rPr>
              <a:t>2</a:t>
            </a:r>
            <a:r>
              <a:rPr lang="en-US" b="0" i="0" dirty="0">
                <a:solidFill>
                  <a:srgbClr val="333333"/>
                </a:solidFill>
                <a:effectLst/>
                <a:latin typeface="Source Sans Pro" panose="020B0503030403020204" pitchFamily="34" charset="0"/>
              </a:rPr>
              <a:t> represents the body’s position at a later point:</a:t>
            </a:r>
          </a:p>
          <a:p>
            <a:r>
              <a:rPr lang="en-US" b="0" i="0" dirty="0">
                <a:solidFill>
                  <a:srgbClr val="333333"/>
                </a:solidFill>
                <a:effectLst/>
                <a:latin typeface="Source Sans Pro" panose="020B0503030403020204" pitchFamily="34" charset="0"/>
              </a:rPr>
              <a:t>Because velocity is based on displacement, it is also a vector quantity. </a:t>
            </a:r>
            <a:r>
              <a:rPr lang="en-IN" dirty="0"/>
              <a:t> </a:t>
            </a:r>
          </a:p>
        </p:txBody>
      </p:sp>
    </p:spTree>
    <p:extLst>
      <p:ext uri="{BB962C8B-B14F-4D97-AF65-F5344CB8AC3E}">
        <p14:creationId xmlns:p14="http://schemas.microsoft.com/office/powerpoint/2010/main" val="4292072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74832C-0915-4F80-9471-BF6842124396}"/>
              </a:ext>
            </a:extLst>
          </p:cNvPr>
          <p:cNvSpPr>
            <a:spLocks noGrp="1"/>
          </p:cNvSpPr>
          <p:nvPr>
            <p:ph type="title"/>
          </p:nvPr>
        </p:nvSpPr>
        <p:spPr/>
        <p:txBody>
          <a:bodyPr/>
          <a:lstStyle/>
          <a:p>
            <a:r>
              <a:rPr lang="en-US" dirty="0"/>
              <a:t>LINEAR KINEMATICS</a:t>
            </a:r>
            <a:endParaRPr lang="en-IN" dirty="0"/>
          </a:p>
        </p:txBody>
      </p:sp>
      <p:sp>
        <p:nvSpPr>
          <p:cNvPr id="3" name="Content Placeholder 2">
            <a:extLst>
              <a:ext uri="{FF2B5EF4-FFF2-40B4-BE49-F238E27FC236}">
                <a16:creationId xmlns:a16="http://schemas.microsoft.com/office/drawing/2014/main" xmlns="" id="{5DA2A308-377E-4334-BDAB-D5B671519ADA}"/>
              </a:ext>
            </a:extLst>
          </p:cNvPr>
          <p:cNvSpPr>
            <a:spLocks noGrp="1"/>
          </p:cNvSpPr>
          <p:nvPr>
            <p:ph idx="1"/>
          </p:nvPr>
        </p:nvSpPr>
        <p:spPr/>
        <p:txBody>
          <a:bodyPr/>
          <a:lstStyle/>
          <a:p>
            <a:r>
              <a:rPr lang="en-US" b="1" i="0" dirty="0">
                <a:solidFill>
                  <a:srgbClr val="000000"/>
                </a:solidFill>
                <a:effectLst/>
                <a:latin typeface="ubuntu" panose="020B0504030602030204" pitchFamily="34" charset="0"/>
              </a:rPr>
              <a:t>Acceleration ⇒ </a:t>
            </a:r>
            <a:r>
              <a:rPr lang="en-US" b="0" i="0" dirty="0">
                <a:solidFill>
                  <a:srgbClr val="000000"/>
                </a:solidFill>
                <a:effectLst/>
                <a:latin typeface="ubuntu" panose="020B0504030602030204" pitchFamily="34" charset="0"/>
              </a:rPr>
              <a:t>The rate of change of velocity is called acceleration.</a:t>
            </a:r>
            <a:endParaRPr lang="en-US" b="0" i="0" dirty="0">
              <a:solidFill>
                <a:srgbClr val="34495E"/>
              </a:solidFill>
              <a:effectLst/>
              <a:latin typeface="ubuntu" panose="020B0504030602030204" pitchFamily="34" charset="0"/>
            </a:endParaRPr>
          </a:p>
          <a:p>
            <a:r>
              <a:rPr lang="en-US" b="0" i="0" dirty="0">
                <a:solidFill>
                  <a:srgbClr val="000000"/>
                </a:solidFill>
                <a:effectLst/>
                <a:latin typeface="ubuntu" panose="020B0504030602030204" pitchFamily="34" charset="0"/>
              </a:rPr>
              <a:t>a = v/t </a:t>
            </a:r>
            <a:r>
              <a:rPr lang="en-US" b="0" i="0" dirty="0" smtClean="0">
                <a:solidFill>
                  <a:srgbClr val="000000"/>
                </a:solidFill>
                <a:effectLst/>
                <a:latin typeface="ubuntu" panose="020B0504030602030204" pitchFamily="34" charset="0"/>
              </a:rPr>
              <a:t>= velocity/time = </a:t>
            </a:r>
            <a:r>
              <a:rPr lang="en-US" b="0" i="0" dirty="0">
                <a:solidFill>
                  <a:srgbClr val="000000"/>
                </a:solidFill>
                <a:effectLst/>
                <a:latin typeface="ubuntu" panose="020B0504030602030204" pitchFamily="34" charset="0"/>
              </a:rPr>
              <a:t>m/sec</a:t>
            </a:r>
            <a:r>
              <a:rPr lang="en-US" b="0" i="0" baseline="30000" dirty="0">
                <a:solidFill>
                  <a:srgbClr val="000000"/>
                </a:solidFill>
                <a:effectLst/>
                <a:latin typeface="ubuntu" panose="020B0504030602030204" pitchFamily="34" charset="0"/>
              </a:rPr>
              <a:t>2</a:t>
            </a:r>
            <a:r>
              <a:rPr lang="en-US" b="0" i="0" dirty="0">
                <a:solidFill>
                  <a:srgbClr val="000000"/>
                </a:solidFill>
                <a:effectLst/>
                <a:latin typeface="ubuntu" panose="020B0504030602030204" pitchFamily="34" charset="0"/>
              </a:rPr>
              <a:t> unit</a:t>
            </a:r>
            <a:endParaRPr lang="en-US" b="0" i="0" dirty="0">
              <a:solidFill>
                <a:srgbClr val="34495E"/>
              </a:solidFill>
              <a:effectLst/>
              <a:latin typeface="ubuntu" panose="020B0504030602030204" pitchFamily="34" charset="0"/>
            </a:endParaRPr>
          </a:p>
          <a:p>
            <a:r>
              <a:rPr lang="en-US" b="0" i="0" dirty="0">
                <a:solidFill>
                  <a:srgbClr val="000000"/>
                </a:solidFill>
                <a:effectLst/>
                <a:latin typeface="ubuntu" panose="020B0504030602030204" pitchFamily="34" charset="0"/>
              </a:rPr>
              <a:t>Positive acceleration : the final velocity (v</a:t>
            </a:r>
            <a:r>
              <a:rPr lang="en-US" b="0" i="0" baseline="-25000" dirty="0">
                <a:solidFill>
                  <a:srgbClr val="000000"/>
                </a:solidFill>
                <a:effectLst/>
                <a:latin typeface="ubuntu" panose="020B0504030602030204" pitchFamily="34" charset="0"/>
              </a:rPr>
              <a:t>2</a:t>
            </a:r>
            <a:r>
              <a:rPr lang="en-US" b="0" i="0" dirty="0">
                <a:solidFill>
                  <a:srgbClr val="000000"/>
                </a:solidFill>
                <a:effectLst/>
                <a:latin typeface="ubuntu" panose="020B0504030602030204" pitchFamily="34" charset="0"/>
              </a:rPr>
              <a:t>) will be greater than initial velocity (v</a:t>
            </a:r>
            <a:r>
              <a:rPr lang="en-US" b="0" i="0" baseline="-25000" dirty="0">
                <a:solidFill>
                  <a:srgbClr val="000000"/>
                </a:solidFill>
                <a:effectLst/>
                <a:latin typeface="ubuntu" panose="020B0504030602030204" pitchFamily="34" charset="0"/>
              </a:rPr>
              <a:t>1</a:t>
            </a:r>
            <a:r>
              <a:rPr lang="en-US" b="0" i="0" dirty="0">
                <a:solidFill>
                  <a:srgbClr val="000000"/>
                </a:solidFill>
                <a:effectLst/>
                <a:latin typeface="ubuntu" panose="020B0504030602030204" pitchFamily="34" charset="0"/>
              </a:rPr>
              <a:t>) [deacceleration]</a:t>
            </a:r>
            <a:endParaRPr lang="en-US" b="0" i="0" dirty="0">
              <a:solidFill>
                <a:srgbClr val="34495E"/>
              </a:solidFill>
              <a:effectLst/>
              <a:latin typeface="ubuntu" panose="020B0504030602030204" pitchFamily="34" charset="0"/>
            </a:endParaRPr>
          </a:p>
          <a:p>
            <a:r>
              <a:rPr lang="en-US" b="0" i="0" dirty="0">
                <a:solidFill>
                  <a:srgbClr val="000000"/>
                </a:solidFill>
                <a:effectLst/>
                <a:latin typeface="ubuntu" panose="020B0504030602030204" pitchFamily="34" charset="0"/>
              </a:rPr>
              <a:t>Unit are meters/second</a:t>
            </a:r>
            <a:r>
              <a:rPr lang="en-US" b="0" i="0" baseline="30000" dirty="0">
                <a:solidFill>
                  <a:srgbClr val="000000"/>
                </a:solidFill>
                <a:effectLst/>
                <a:latin typeface="ubuntu" panose="020B0504030602030204" pitchFamily="34" charset="0"/>
              </a:rPr>
              <a:t>2</a:t>
            </a:r>
            <a:endParaRPr lang="en-US" b="0" i="0" dirty="0">
              <a:solidFill>
                <a:srgbClr val="34495E"/>
              </a:solidFill>
              <a:effectLst/>
              <a:latin typeface="ubuntu" panose="020B0504030602030204" pitchFamily="34" charset="0"/>
            </a:endParaRPr>
          </a:p>
          <a:p>
            <a:endParaRPr lang="en-IN" dirty="0"/>
          </a:p>
        </p:txBody>
      </p:sp>
    </p:spTree>
    <p:extLst>
      <p:ext uri="{BB962C8B-B14F-4D97-AF65-F5344CB8AC3E}">
        <p14:creationId xmlns:p14="http://schemas.microsoft.com/office/powerpoint/2010/main" val="2149845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A56A9E-DCFF-4D05-ABB1-05C2BBDCC6DB}"/>
              </a:ext>
            </a:extLst>
          </p:cNvPr>
          <p:cNvSpPr>
            <a:spLocks noGrp="1"/>
          </p:cNvSpPr>
          <p:nvPr>
            <p:ph type="title"/>
          </p:nvPr>
        </p:nvSpPr>
        <p:spPr/>
        <p:txBody>
          <a:bodyPr/>
          <a:lstStyle/>
          <a:p>
            <a:r>
              <a:rPr lang="en-US" dirty="0"/>
              <a:t>ANGULAR KINEMATICS</a:t>
            </a:r>
            <a:endParaRPr lang="en-IN" dirty="0"/>
          </a:p>
        </p:txBody>
      </p:sp>
      <p:sp>
        <p:nvSpPr>
          <p:cNvPr id="3" name="Content Placeholder 2">
            <a:extLst>
              <a:ext uri="{FF2B5EF4-FFF2-40B4-BE49-F238E27FC236}">
                <a16:creationId xmlns:a16="http://schemas.microsoft.com/office/drawing/2014/main" xmlns="" id="{5754292E-87D0-4ABD-A2EB-C47717B3CFEB}"/>
              </a:ext>
            </a:extLst>
          </p:cNvPr>
          <p:cNvSpPr>
            <a:spLocks noGrp="1"/>
          </p:cNvSpPr>
          <p:nvPr>
            <p:ph idx="1"/>
          </p:nvPr>
        </p:nvSpPr>
        <p:spPr/>
        <p:txBody>
          <a:bodyPr>
            <a:normAutofit/>
          </a:bodyPr>
          <a:lstStyle/>
          <a:p>
            <a:r>
              <a:rPr lang="en-US" sz="2000" b="1" i="0" dirty="0">
                <a:solidFill>
                  <a:srgbClr val="161616"/>
                </a:solidFill>
                <a:effectLst/>
                <a:latin typeface="Soleil"/>
              </a:rPr>
              <a:t>Angular kinematics</a:t>
            </a:r>
            <a:r>
              <a:rPr lang="en-US" sz="2000" b="0" i="0" dirty="0">
                <a:solidFill>
                  <a:srgbClr val="161616"/>
                </a:solidFill>
                <a:effectLst/>
                <a:latin typeface="Soleil"/>
              </a:rPr>
              <a:t> is the study of rotational motion in the absence of forces. The equations of angular kinematics are extremely similar to the usual equations of </a:t>
            </a:r>
            <a:r>
              <a:rPr lang="en-US" sz="2000" b="0" i="0" u="none" strike="noStrike" dirty="0">
                <a:solidFill>
                  <a:srgbClr val="0277BD"/>
                </a:solidFill>
                <a:effectLst/>
                <a:latin typeface="Soleil"/>
                <a:hlinkClick r:id="rId2"/>
              </a:rPr>
              <a:t>kinematics</a:t>
            </a:r>
            <a:r>
              <a:rPr lang="en-US" sz="2000" b="0" i="0" dirty="0">
                <a:solidFill>
                  <a:srgbClr val="161616"/>
                </a:solidFill>
                <a:effectLst/>
                <a:latin typeface="Soleil"/>
              </a:rPr>
              <a:t>, with quantities like displacements replaced by angular displacements and velocities replaced by angular velocities. </a:t>
            </a:r>
            <a:endParaRPr lang="en-US" sz="2000" dirty="0">
              <a:solidFill>
                <a:srgbClr val="161616"/>
              </a:solidFill>
              <a:latin typeface="Soleil"/>
            </a:endParaRPr>
          </a:p>
          <a:p>
            <a:r>
              <a:rPr lang="en-US" sz="2000" b="1" i="0" dirty="0">
                <a:solidFill>
                  <a:srgbClr val="393E42"/>
                </a:solidFill>
                <a:effectLst/>
                <a:latin typeface="Proxima Nova"/>
              </a:rPr>
              <a:t> </a:t>
            </a:r>
            <a:r>
              <a:rPr lang="en-US" sz="2000" b="1" dirty="0">
                <a:solidFill>
                  <a:srgbClr val="161616"/>
                </a:solidFill>
                <a:latin typeface="Soleil"/>
              </a:rPr>
              <a:t>Angular kinematics </a:t>
            </a:r>
            <a:r>
              <a:rPr lang="en-US" sz="2000" dirty="0">
                <a:solidFill>
                  <a:srgbClr val="161616"/>
                </a:solidFill>
                <a:latin typeface="Soleil"/>
              </a:rPr>
              <a:t>is the study of angular motion without including external forces.</a:t>
            </a:r>
            <a:endParaRPr lang="en-IN" sz="2000" dirty="0">
              <a:solidFill>
                <a:srgbClr val="161616"/>
              </a:solidFill>
              <a:latin typeface="Soleil"/>
            </a:endParaRPr>
          </a:p>
        </p:txBody>
      </p:sp>
    </p:spTree>
    <p:extLst>
      <p:ext uri="{BB962C8B-B14F-4D97-AF65-F5344CB8AC3E}">
        <p14:creationId xmlns:p14="http://schemas.microsoft.com/office/powerpoint/2010/main" val="1933877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98E340-9028-421E-B33D-AEB2D5FE13E2}"/>
              </a:ext>
            </a:extLst>
          </p:cNvPr>
          <p:cNvSpPr>
            <a:spLocks noGrp="1"/>
          </p:cNvSpPr>
          <p:nvPr>
            <p:ph type="title"/>
          </p:nvPr>
        </p:nvSpPr>
        <p:spPr/>
        <p:txBody>
          <a:bodyPr/>
          <a:lstStyle/>
          <a:p>
            <a:r>
              <a:rPr lang="en-US" dirty="0"/>
              <a:t>ANGULAR KINEMATICS</a:t>
            </a:r>
            <a:endParaRPr lang="en-IN" dirty="0"/>
          </a:p>
        </p:txBody>
      </p:sp>
      <p:sp>
        <p:nvSpPr>
          <p:cNvPr id="3" name="Content Placeholder 2">
            <a:extLst>
              <a:ext uri="{FF2B5EF4-FFF2-40B4-BE49-F238E27FC236}">
                <a16:creationId xmlns:a16="http://schemas.microsoft.com/office/drawing/2014/main" xmlns="" id="{3763A831-D00D-4041-B970-C482CD4C45F2}"/>
              </a:ext>
            </a:extLst>
          </p:cNvPr>
          <p:cNvSpPr>
            <a:spLocks noGrp="1"/>
          </p:cNvSpPr>
          <p:nvPr>
            <p:ph idx="1"/>
          </p:nvPr>
        </p:nvSpPr>
        <p:spPr/>
        <p:txBody>
          <a:bodyPr/>
          <a:lstStyle/>
          <a:p>
            <a:endParaRPr lang="en-US" b="0" i="0" dirty="0">
              <a:solidFill>
                <a:srgbClr val="393E42"/>
              </a:solidFill>
              <a:effectLst/>
              <a:latin typeface="Proxima Nova"/>
            </a:endParaRPr>
          </a:p>
          <a:p>
            <a:endParaRPr lang="en-US" dirty="0">
              <a:solidFill>
                <a:srgbClr val="393E42"/>
              </a:solidFill>
              <a:latin typeface="Proxima Nova"/>
            </a:endParaRPr>
          </a:p>
          <a:p>
            <a:endParaRPr lang="en-US" dirty="0">
              <a:solidFill>
                <a:srgbClr val="393E42"/>
              </a:solidFill>
              <a:latin typeface="Proxima Nova"/>
            </a:endParaRPr>
          </a:p>
          <a:p>
            <a:endParaRPr lang="en-US" dirty="0">
              <a:solidFill>
                <a:srgbClr val="393E42"/>
              </a:solidFill>
              <a:latin typeface="Proxima Nova"/>
            </a:endParaRPr>
          </a:p>
          <a:p>
            <a:r>
              <a:rPr lang="en-US" b="1" i="0" dirty="0">
                <a:solidFill>
                  <a:srgbClr val="393E42"/>
                </a:solidFill>
                <a:effectLst/>
                <a:latin typeface="Proxima Nova"/>
              </a:rPr>
              <a:t>Angular displacement, </a:t>
            </a:r>
            <a:r>
              <a:rPr lang="en-US" b="1" i="0" dirty="0">
                <a:solidFill>
                  <a:srgbClr val="393E42"/>
                </a:solidFill>
                <a:effectLst/>
                <a:latin typeface="Times New Roman" panose="02020603050405020304" pitchFamily="18" charset="0"/>
                <a:cs typeface="Times New Roman" panose="02020603050405020304" pitchFamily="18" charset="0"/>
              </a:rPr>
              <a:t>Ɵ</a:t>
            </a:r>
            <a:r>
              <a:rPr lang="en-US" b="1" i="0" dirty="0">
                <a:solidFill>
                  <a:srgbClr val="393E42"/>
                </a:solidFill>
                <a:effectLst/>
                <a:latin typeface="Proxima Nova"/>
              </a:rPr>
              <a:t>, </a:t>
            </a:r>
            <a:r>
              <a:rPr lang="en-US" b="0" i="0" dirty="0">
                <a:solidFill>
                  <a:srgbClr val="393E42"/>
                </a:solidFill>
                <a:effectLst/>
                <a:latin typeface="Proxima Nova"/>
              </a:rPr>
              <a:t>is the difference between an initial and final angular position around a specified axis.</a:t>
            </a:r>
          </a:p>
          <a:p>
            <a:r>
              <a:rPr lang="en-US" b="0" i="0" dirty="0">
                <a:solidFill>
                  <a:srgbClr val="393E42"/>
                </a:solidFill>
                <a:effectLst/>
                <a:latin typeface="Proxima Nova"/>
              </a:rPr>
              <a:t>The mathematical formula corresponding to this definition is</a:t>
            </a:r>
            <a:r>
              <a:rPr lang="en-US" b="1" i="0" dirty="0">
                <a:solidFill>
                  <a:srgbClr val="393E42"/>
                </a:solidFill>
                <a:effectLst/>
                <a:latin typeface="Times New Roman" panose="02020603050405020304" pitchFamily="18" charset="0"/>
                <a:cs typeface="Times New Roman" panose="02020603050405020304" pitchFamily="18" charset="0"/>
              </a:rPr>
              <a:t> Ɵ </a:t>
            </a:r>
            <a:r>
              <a:rPr lang="en-US" b="0" i="0" dirty="0">
                <a:solidFill>
                  <a:srgbClr val="393E42"/>
                </a:solidFill>
                <a:effectLst/>
                <a:latin typeface="Proxima Nova"/>
              </a:rPr>
              <a:t>= s/r  = Distance / radius = </a:t>
            </a:r>
          </a:p>
          <a:p>
            <a:endParaRPr lang="en-US" b="0" i="0" dirty="0">
              <a:solidFill>
                <a:srgbClr val="393E42"/>
              </a:solidFill>
              <a:effectLst/>
              <a:latin typeface="Proxima Nova"/>
            </a:endParaRPr>
          </a:p>
          <a:p>
            <a:r>
              <a:rPr lang="en-US" b="0" i="0" dirty="0">
                <a:solidFill>
                  <a:srgbClr val="393E42"/>
                </a:solidFill>
                <a:effectLst/>
                <a:latin typeface="Proxima Nova"/>
              </a:rPr>
              <a:t>Angular displacement has an SI unit of radians.</a:t>
            </a:r>
          </a:p>
          <a:p>
            <a:r>
              <a:rPr lang="en-US" dirty="0">
                <a:solidFill>
                  <a:srgbClr val="393E42"/>
                </a:solidFill>
                <a:latin typeface="Proxima Nova"/>
              </a:rPr>
              <a:t>360 degree = 2π</a:t>
            </a:r>
          </a:p>
          <a:p>
            <a:endParaRPr lang="en-IN" dirty="0"/>
          </a:p>
        </p:txBody>
      </p:sp>
    </p:spTree>
    <p:extLst>
      <p:ext uri="{BB962C8B-B14F-4D97-AF65-F5344CB8AC3E}">
        <p14:creationId xmlns:p14="http://schemas.microsoft.com/office/powerpoint/2010/main" val="2898295043"/>
      </p:ext>
    </p:extLst>
  </p:cSld>
  <p:clrMapOvr>
    <a:masterClrMapping/>
  </p:clrMapOvr>
</p:sld>
</file>

<file path=ppt/theme/theme1.xml><?xml version="1.0" encoding="utf-8"?>
<a:theme xmlns:a="http://schemas.openxmlformats.org/drawingml/2006/main" name="Atlas">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Atlas">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xmlns=""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Atlas</Template>
  <TotalTime>116</TotalTime>
  <Words>647</Words>
  <Application>Microsoft Office PowerPoint</Application>
  <PresentationFormat>Custom</PresentationFormat>
  <Paragraphs>136</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Atlas</vt:lpstr>
      <vt:lpstr>UNIT - 4 </vt:lpstr>
      <vt:lpstr>What is Kinematics? </vt:lpstr>
      <vt:lpstr>What is Kinetics? </vt:lpstr>
      <vt:lpstr>LINEAR KINEMATICS</vt:lpstr>
      <vt:lpstr>LINEAR KINEMATICS</vt:lpstr>
      <vt:lpstr>LINEAR KINEMATICS</vt:lpstr>
      <vt:lpstr>LINEAR KINEMATICS</vt:lpstr>
      <vt:lpstr>ANGULAR KINEMATICS</vt:lpstr>
      <vt:lpstr>ANGULAR KINEMATICS</vt:lpstr>
      <vt:lpstr>ANGULAR KINEMATICS</vt:lpstr>
      <vt:lpstr>ANGULAR KINEMATICS</vt:lpstr>
      <vt:lpstr>PowerPoint Presentation</vt:lpstr>
      <vt:lpstr>LINEAR KINETICS</vt:lpstr>
      <vt:lpstr>LINEAR KINETICS</vt:lpstr>
      <vt:lpstr>PowerPoint Presentation</vt:lpstr>
      <vt:lpstr>PowerPoint Presentation</vt:lpstr>
      <vt:lpstr>LINEAR KINETICS</vt:lpstr>
      <vt:lpstr>LINEAR KINETICS</vt:lpstr>
      <vt:lpstr>LINEAR KINETICS</vt:lpstr>
      <vt:lpstr>LINEAR KINETICS</vt:lpstr>
      <vt:lpstr>LINEAR KINETICS</vt:lpstr>
      <vt:lpstr>ANGULAR KINETICS  </vt:lpstr>
      <vt:lpstr>What are Couples Force  </vt:lpstr>
      <vt:lpstr>Stability </vt:lpstr>
      <vt:lpstr>Stable equilibrium: </vt:lpstr>
      <vt:lpstr>Unstable equilibrium</vt:lpstr>
      <vt:lpstr>Neutral equilibrium: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- 4</dc:title>
  <dc:creator>Vishal Kumar</dc:creator>
  <cp:lastModifiedBy>ASUS</cp:lastModifiedBy>
  <cp:revision>33</cp:revision>
  <dcterms:created xsi:type="dcterms:W3CDTF">2023-05-10T14:38:31Z</dcterms:created>
  <dcterms:modified xsi:type="dcterms:W3CDTF">2023-05-11T14:57:39Z</dcterms:modified>
</cp:coreProperties>
</file>