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4" r:id="rId5"/>
    <p:sldId id="265" r:id="rId6"/>
    <p:sldId id="266" r:id="rId7"/>
    <p:sldId id="261" r:id="rId8"/>
    <p:sldId id="262" r:id="rId9"/>
    <p:sldId id="263" r:id="rId10"/>
    <p:sldId id="267" r:id="rId11"/>
    <p:sldId id="268" r:id="rId12"/>
    <p:sldId id="269" r:id="rId13"/>
    <p:sldId id="270" r:id="rId14"/>
    <p:sldId id="271" r:id="rId15"/>
    <p:sldId id="272" r:id="rId16"/>
    <p:sldId id="279" r:id="rId17"/>
    <p:sldId id="278" r:id="rId18"/>
    <p:sldId id="275" r:id="rId19"/>
    <p:sldId id="276" r:id="rId20"/>
    <p:sldId id="280" r:id="rId21"/>
    <p:sldId id="281" r:id="rId22"/>
    <p:sldId id="282" r:id="rId23"/>
    <p:sldId id="283" r:id="rId24"/>
    <p:sldId id="284" r:id="rId25"/>
    <p:sldId id="285" r:id="rId26"/>
    <p:sldId id="286" r:id="rId27"/>
    <p:sldId id="287" r:id="rId28"/>
    <p:sldId id="288"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41" autoAdjust="0"/>
    <p:restoredTop sz="94660"/>
  </p:normalViewPr>
  <p:slideViewPr>
    <p:cSldViewPr snapToGrid="0">
      <p:cViewPr varScale="1">
        <p:scale>
          <a:sx n="91" d="100"/>
          <a:sy n="91" d="100"/>
        </p:scale>
        <p:origin x="264"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0ADDC1-0AAD-4E00-884B-69EB85054D7A}" type="datetimeFigureOut">
              <a:rPr lang="en-IN" smtClean="0"/>
              <a:t>03-04-23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CCD835-5CB1-4138-AD4C-9D028E315450}" type="slidenum">
              <a:rPr lang="en-IN" smtClean="0"/>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1122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0ADDC1-0AAD-4E00-884B-69EB85054D7A}" type="datetimeFigureOut">
              <a:rPr lang="en-IN" smtClean="0"/>
              <a:t>03-04-23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CCD835-5CB1-4138-AD4C-9D028E315450}" type="slidenum">
              <a:rPr lang="en-IN" smtClean="0"/>
              <a:t>‹#›</a:t>
            </a:fld>
            <a:endParaRPr lang="en-IN"/>
          </a:p>
        </p:txBody>
      </p:sp>
    </p:spTree>
    <p:extLst>
      <p:ext uri="{BB962C8B-B14F-4D97-AF65-F5344CB8AC3E}">
        <p14:creationId xmlns:p14="http://schemas.microsoft.com/office/powerpoint/2010/main" val="906040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0ADDC1-0AAD-4E00-884B-69EB85054D7A}" type="datetimeFigureOut">
              <a:rPr lang="en-IN" smtClean="0"/>
              <a:t>03-04-23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CCD835-5CB1-4138-AD4C-9D028E315450}" type="slidenum">
              <a:rPr lang="en-IN" smtClean="0"/>
              <a:t>‹#›</a:t>
            </a:fld>
            <a:endParaRPr lang="en-IN"/>
          </a:p>
        </p:txBody>
      </p:sp>
    </p:spTree>
    <p:extLst>
      <p:ext uri="{BB962C8B-B14F-4D97-AF65-F5344CB8AC3E}">
        <p14:creationId xmlns:p14="http://schemas.microsoft.com/office/powerpoint/2010/main" val="171430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0ADDC1-0AAD-4E00-884B-69EB85054D7A}" type="datetimeFigureOut">
              <a:rPr lang="en-IN" smtClean="0"/>
              <a:t>03-04-23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CCD835-5CB1-4138-AD4C-9D028E315450}" type="slidenum">
              <a:rPr lang="en-IN" smtClean="0"/>
              <a:t>‹#›</a:t>
            </a:fld>
            <a:endParaRPr lang="en-IN"/>
          </a:p>
        </p:txBody>
      </p:sp>
    </p:spTree>
    <p:extLst>
      <p:ext uri="{BB962C8B-B14F-4D97-AF65-F5344CB8AC3E}">
        <p14:creationId xmlns:p14="http://schemas.microsoft.com/office/powerpoint/2010/main" val="1102599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0ADDC1-0AAD-4E00-884B-69EB85054D7A}" type="datetimeFigureOut">
              <a:rPr lang="en-IN" smtClean="0"/>
              <a:t>03-04-23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CCD835-5CB1-4138-AD4C-9D028E315450}" type="slidenum">
              <a:rPr lang="en-IN" smtClean="0"/>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3527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0ADDC1-0AAD-4E00-884B-69EB85054D7A}" type="datetimeFigureOut">
              <a:rPr lang="en-IN" smtClean="0"/>
              <a:t>03-04-23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2CCD835-5CB1-4138-AD4C-9D028E315450}" type="slidenum">
              <a:rPr lang="en-IN" smtClean="0"/>
              <a:t>‹#›</a:t>
            </a:fld>
            <a:endParaRPr lang="en-IN"/>
          </a:p>
        </p:txBody>
      </p:sp>
    </p:spTree>
    <p:extLst>
      <p:ext uri="{BB962C8B-B14F-4D97-AF65-F5344CB8AC3E}">
        <p14:creationId xmlns:p14="http://schemas.microsoft.com/office/powerpoint/2010/main" val="3830470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0ADDC1-0AAD-4E00-884B-69EB85054D7A}" type="datetimeFigureOut">
              <a:rPr lang="en-IN" smtClean="0"/>
              <a:t>03-04-23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2CCD835-5CB1-4138-AD4C-9D028E315450}" type="slidenum">
              <a:rPr lang="en-IN" smtClean="0"/>
              <a:t>‹#›</a:t>
            </a:fld>
            <a:endParaRPr lang="en-IN"/>
          </a:p>
        </p:txBody>
      </p:sp>
    </p:spTree>
    <p:extLst>
      <p:ext uri="{BB962C8B-B14F-4D97-AF65-F5344CB8AC3E}">
        <p14:creationId xmlns:p14="http://schemas.microsoft.com/office/powerpoint/2010/main" val="3232973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0ADDC1-0AAD-4E00-884B-69EB85054D7A}" type="datetimeFigureOut">
              <a:rPr lang="en-IN" smtClean="0"/>
              <a:t>03-04-23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2CCD835-5CB1-4138-AD4C-9D028E315450}" type="slidenum">
              <a:rPr lang="en-IN" smtClean="0"/>
              <a:t>‹#›</a:t>
            </a:fld>
            <a:endParaRPr lang="en-IN"/>
          </a:p>
        </p:txBody>
      </p:sp>
    </p:spTree>
    <p:extLst>
      <p:ext uri="{BB962C8B-B14F-4D97-AF65-F5344CB8AC3E}">
        <p14:creationId xmlns:p14="http://schemas.microsoft.com/office/powerpoint/2010/main" val="1192065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80ADDC1-0AAD-4E00-884B-69EB85054D7A}" type="datetimeFigureOut">
              <a:rPr lang="en-IN" smtClean="0"/>
              <a:t>03-04-23</a:t>
            </a:fld>
            <a:endParaRPr lang="en-IN"/>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N"/>
          </a:p>
        </p:txBody>
      </p:sp>
      <p:sp>
        <p:nvSpPr>
          <p:cNvPr id="9" name="Slide Number Placeholder 8"/>
          <p:cNvSpPr>
            <a:spLocks noGrp="1"/>
          </p:cNvSpPr>
          <p:nvPr>
            <p:ph type="sldNum" sz="quarter" idx="12"/>
          </p:nvPr>
        </p:nvSpPr>
        <p:spPr/>
        <p:txBody>
          <a:bodyPr/>
          <a:lstStyle/>
          <a:p>
            <a:fld id="{32CCD835-5CB1-4138-AD4C-9D028E315450}" type="slidenum">
              <a:rPr lang="en-IN" smtClean="0"/>
              <a:t>‹#›</a:t>
            </a:fld>
            <a:endParaRPr lang="en-IN"/>
          </a:p>
        </p:txBody>
      </p:sp>
    </p:spTree>
    <p:extLst>
      <p:ext uri="{BB962C8B-B14F-4D97-AF65-F5344CB8AC3E}">
        <p14:creationId xmlns:p14="http://schemas.microsoft.com/office/powerpoint/2010/main" val="822377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80ADDC1-0AAD-4E00-884B-69EB85054D7A}" type="datetimeFigureOut">
              <a:rPr lang="en-IN" smtClean="0"/>
              <a:t>03-04-23</a:t>
            </a:fld>
            <a:endParaRPr lang="en-IN"/>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2CCD835-5CB1-4138-AD4C-9D028E315450}" type="slidenum">
              <a:rPr lang="en-IN" smtClean="0"/>
              <a:t>‹#›</a:t>
            </a:fld>
            <a:endParaRPr lang="en-IN"/>
          </a:p>
        </p:txBody>
      </p:sp>
    </p:spTree>
    <p:extLst>
      <p:ext uri="{BB962C8B-B14F-4D97-AF65-F5344CB8AC3E}">
        <p14:creationId xmlns:p14="http://schemas.microsoft.com/office/powerpoint/2010/main" val="1343881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0ADDC1-0AAD-4E00-884B-69EB85054D7A}" type="datetimeFigureOut">
              <a:rPr lang="en-IN" smtClean="0"/>
              <a:t>03-04-23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2CCD835-5CB1-4138-AD4C-9D028E315450}" type="slidenum">
              <a:rPr lang="en-IN" smtClean="0"/>
              <a:t>‹#›</a:t>
            </a:fld>
            <a:endParaRPr lang="en-IN"/>
          </a:p>
        </p:txBody>
      </p:sp>
    </p:spTree>
    <p:extLst>
      <p:ext uri="{BB962C8B-B14F-4D97-AF65-F5344CB8AC3E}">
        <p14:creationId xmlns:p14="http://schemas.microsoft.com/office/powerpoint/2010/main" val="264523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80ADDC1-0AAD-4E00-884B-69EB85054D7A}" type="datetimeFigureOut">
              <a:rPr lang="en-IN" smtClean="0"/>
              <a:t>03-04-23</a:t>
            </a:fld>
            <a:endParaRPr lang="en-IN"/>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N"/>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2CCD835-5CB1-4138-AD4C-9D028E315450}" type="slidenum">
              <a:rPr lang="en-IN" smtClean="0"/>
              <a:t>‹#›</a:t>
            </a:fld>
            <a:endParaRPr lang="en-IN"/>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7015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spinalbackrack.com/scoliosis-spinal-conditions-treatment-scoliosis-curvatur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cedars-sinai.org/health-library/diseases-and-conditions/t/thoracic-spine.html" TargetMode="External"/><Relationship Id="rId2" Type="http://schemas.openxmlformats.org/officeDocument/2006/relationships/hyperlink" Target="https://www.cedars-sinai.org/health-library/diseases-and-conditions/c/cervical-spine.html" TargetMode="External"/><Relationship Id="rId1" Type="http://schemas.openxmlformats.org/officeDocument/2006/relationships/slideLayout" Target="../slideLayouts/slideLayout2.xml"/><Relationship Id="rId4" Type="http://schemas.openxmlformats.org/officeDocument/2006/relationships/hyperlink" Target="https://www.cedars-sinai.org/health-library/diseases-and-conditions/l/lumbar-spine.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nhs.uk/conditions/arthritis/" TargetMode="External"/><Relationship Id="rId2" Type="http://schemas.openxmlformats.org/officeDocument/2006/relationships/hyperlink" Target="https://www.nhs.uk/conditions/osteomyelitis/" TargetMode="External"/><Relationship Id="rId1" Type="http://schemas.openxmlformats.org/officeDocument/2006/relationships/slideLayout" Target="../slideLayouts/slideLayout2.xml"/><Relationship Id="rId4" Type="http://schemas.openxmlformats.org/officeDocument/2006/relationships/hyperlink" Target="https://www.hss.edu/condition-list_benign-bone-tumor.asp"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y.clevelandclinic.org/health/articles/15050-vitamin-d--vitamin-d-deficiency" TargetMode="External"/><Relationship Id="rId2" Type="http://schemas.openxmlformats.org/officeDocument/2006/relationships/hyperlink" Target="https://my.clevelandclinic.org/health/diseases/17962-inherited-metabolic-disorders" TargetMode="External"/><Relationship Id="rId1" Type="http://schemas.openxmlformats.org/officeDocument/2006/relationships/slideLayout" Target="../slideLayouts/slideLayout2.xml"/><Relationship Id="rId6" Type="http://schemas.openxmlformats.org/officeDocument/2006/relationships/hyperlink" Target="https://www.mountelizabeth.com.sg/conditions-diseases/fractures/symptoms-causes" TargetMode="External"/><Relationship Id="rId5" Type="http://schemas.openxmlformats.org/officeDocument/2006/relationships/hyperlink" Target="https://www.mountelizabeth.com.sg/conditions-diseases/dwarfism/symptoms-causes" TargetMode="External"/><Relationship Id="rId4" Type="http://schemas.openxmlformats.org/officeDocument/2006/relationships/hyperlink" Target="https://my.clevelandclinic.org/health/diseases/17902-fibrous-dysplasia"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mayoclinic.org/diseases-conditions/flatfeet/symptoms-causes/syc-20372604"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my.clevelandclinic.org/health/diseases/11209-weight-control-and-obesity" TargetMode="External"/><Relationship Id="rId13" Type="http://schemas.openxmlformats.org/officeDocument/2006/relationships/hyperlink" Target="https://www.medicalnewstoday.com/articles/323627" TargetMode="External"/><Relationship Id="rId3" Type="http://schemas.openxmlformats.org/officeDocument/2006/relationships/hyperlink" Target="https://my.clevelandclinic.org/health/diseases/15241-bone-fractures" TargetMode="External"/><Relationship Id="rId7" Type="http://schemas.openxmlformats.org/officeDocument/2006/relationships/hyperlink" Target="https://my.clevelandclinic.org/health/diseases/4314-hypertension-high-blood-pressure" TargetMode="External"/><Relationship Id="rId12" Type="http://schemas.openxmlformats.org/officeDocument/2006/relationships/hyperlink" Target="https://www.medicalnewstoday.com/articles/323742" TargetMode="External"/><Relationship Id="rId2" Type="http://schemas.openxmlformats.org/officeDocument/2006/relationships/hyperlink" Target="https://my.clevelandclinic.org/health/diseases/15225-achilles-tendon-injury---including-achilles-tendinitis-and-achilles-tendon-rupture" TargetMode="External"/><Relationship Id="rId1" Type="http://schemas.openxmlformats.org/officeDocument/2006/relationships/slideLayout" Target="../slideLayouts/slideLayout2.xml"/><Relationship Id="rId6" Type="http://schemas.openxmlformats.org/officeDocument/2006/relationships/hyperlink" Target="https://my.clevelandclinic.org/health/diseases/17818-down-syndrome" TargetMode="External"/><Relationship Id="rId11" Type="http://schemas.openxmlformats.org/officeDocument/2006/relationships/hyperlink" Target="https://www.medicalnewstoday.com/articles/323551" TargetMode="External"/><Relationship Id="rId5" Type="http://schemas.openxmlformats.org/officeDocument/2006/relationships/hyperlink" Target="https://my.clevelandclinic.org/health/diseases/7104-diabetes-mellitus-an-overview" TargetMode="External"/><Relationship Id="rId10" Type="http://schemas.openxmlformats.org/officeDocument/2006/relationships/hyperlink" Target="https://my.clevelandclinic.org/health/diseases/4924-rheumatoid-arthritis" TargetMode="External"/><Relationship Id="rId4" Type="http://schemas.openxmlformats.org/officeDocument/2006/relationships/hyperlink" Target="https://my.clevelandclinic.org/health/diseases/8717-cerebral-palsy" TargetMode="External"/><Relationship Id="rId9" Type="http://schemas.openxmlformats.org/officeDocument/2006/relationships/hyperlink" Target="https://my.clevelandclinic.org/health/articles/11585-pregnancy-ovulation-conception--getting-pregnant"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y.clevelandclinic.org/health/articles/22396-lumbar-spine" TargetMode="External"/><Relationship Id="rId2" Type="http://schemas.openxmlformats.org/officeDocument/2006/relationships/hyperlink" Target="https://my.clevelandclinic.org/health/articles/22278-cervical-spin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pineuniverse.com/conditions/kyphosis/causes-kyphosis" TargetMode="External"/><Relationship Id="rId2" Type="http://schemas.openxmlformats.org/officeDocument/2006/relationships/hyperlink" Target="https://www.spineuniverse.com/conditions/spinal-infection/discitis-spinal-disc-infection-inflammation" TargetMode="External"/><Relationship Id="rId1" Type="http://schemas.openxmlformats.org/officeDocument/2006/relationships/slideLayout" Target="../slideLayouts/slideLayout2.xml"/><Relationship Id="rId5" Type="http://schemas.openxmlformats.org/officeDocument/2006/relationships/hyperlink" Target="https://www.spineuniverse.com/conditions/spondylolisthesis" TargetMode="External"/><Relationship Id="rId4" Type="http://schemas.openxmlformats.org/officeDocument/2006/relationships/hyperlink" Target="https://www.spineuniverse.com/conditions/osteoporosis/symptoms-osteoporosi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DF748-1DF8-4312-8EEC-5F6D5D302A21}"/>
              </a:ext>
            </a:extLst>
          </p:cNvPr>
          <p:cNvSpPr>
            <a:spLocks noGrp="1"/>
          </p:cNvSpPr>
          <p:nvPr>
            <p:ph type="ctrTitle"/>
          </p:nvPr>
        </p:nvSpPr>
        <p:spPr/>
        <p:txBody>
          <a:bodyPr/>
          <a:lstStyle/>
          <a:p>
            <a:r>
              <a:rPr lang="en-US" dirty="0"/>
              <a:t>UNIT -2</a:t>
            </a:r>
            <a:endParaRPr lang="en-IN" dirty="0"/>
          </a:p>
        </p:txBody>
      </p:sp>
      <p:sp>
        <p:nvSpPr>
          <p:cNvPr id="3" name="Subtitle 2">
            <a:extLst>
              <a:ext uri="{FF2B5EF4-FFF2-40B4-BE49-F238E27FC236}">
                <a16:creationId xmlns:a16="http://schemas.microsoft.com/office/drawing/2014/main" id="{6A3AD5F0-6B94-44FA-9F3B-5501B2F8B4D5}"/>
              </a:ext>
            </a:extLst>
          </p:cNvPr>
          <p:cNvSpPr>
            <a:spLocks noGrp="1"/>
          </p:cNvSpPr>
          <p:nvPr>
            <p:ph type="subTitle" idx="1"/>
          </p:nvPr>
        </p:nvSpPr>
        <p:spPr>
          <a:xfrm>
            <a:off x="1524000" y="4325112"/>
            <a:ext cx="9144000" cy="709903"/>
          </a:xfrm>
        </p:spPr>
        <p:txBody>
          <a:bodyPr>
            <a:normAutofit/>
          </a:bodyPr>
          <a:lstStyle/>
          <a:p>
            <a:r>
              <a:rPr lang="en-US" sz="3600" dirty="0"/>
              <a:t>POSTURE</a:t>
            </a:r>
            <a:endParaRPr lang="en-IN" sz="3600" dirty="0"/>
          </a:p>
        </p:txBody>
      </p:sp>
    </p:spTree>
    <p:extLst>
      <p:ext uri="{BB962C8B-B14F-4D97-AF65-F5344CB8AC3E}">
        <p14:creationId xmlns:p14="http://schemas.microsoft.com/office/powerpoint/2010/main" val="2592179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7FEE5-B8C7-4FF6-8530-1E4FBE611DF2}"/>
              </a:ext>
            </a:extLst>
          </p:cNvPr>
          <p:cNvSpPr>
            <a:spLocks noGrp="1"/>
          </p:cNvSpPr>
          <p:nvPr>
            <p:ph type="title"/>
          </p:nvPr>
        </p:nvSpPr>
        <p:spPr>
          <a:xfrm>
            <a:off x="1097280" y="286603"/>
            <a:ext cx="10058400" cy="812355"/>
          </a:xfrm>
        </p:spPr>
        <p:txBody>
          <a:bodyPr>
            <a:normAutofit/>
          </a:bodyPr>
          <a:lstStyle/>
          <a:p>
            <a:pPr algn="ctr"/>
            <a:r>
              <a:rPr lang="en-IN" b="1" i="0" dirty="0">
                <a:solidFill>
                  <a:srgbClr val="389C9E"/>
                </a:solidFill>
                <a:effectLst/>
                <a:latin typeface="Heebo" panose="020B0604020202020204" pitchFamily="2" charset="-79"/>
                <a:cs typeface="Heebo" panose="020B0604020202020204" pitchFamily="2" charset="-79"/>
              </a:rPr>
              <a:t>Flat Back Syndrome</a:t>
            </a:r>
            <a:endParaRPr lang="en-IN" dirty="0"/>
          </a:p>
        </p:txBody>
      </p:sp>
      <p:sp>
        <p:nvSpPr>
          <p:cNvPr id="3" name="Content Placeholder 2">
            <a:extLst>
              <a:ext uri="{FF2B5EF4-FFF2-40B4-BE49-F238E27FC236}">
                <a16:creationId xmlns:a16="http://schemas.microsoft.com/office/drawing/2014/main" id="{1F333B9D-B2AD-44CF-9DB5-4D75DB56ADE4}"/>
              </a:ext>
            </a:extLst>
          </p:cNvPr>
          <p:cNvSpPr>
            <a:spLocks noGrp="1"/>
          </p:cNvSpPr>
          <p:nvPr>
            <p:ph idx="1"/>
          </p:nvPr>
        </p:nvSpPr>
        <p:spPr>
          <a:xfrm>
            <a:off x="1097280" y="1745066"/>
            <a:ext cx="10058400" cy="4023360"/>
          </a:xfrm>
        </p:spPr>
        <p:txBody>
          <a:bodyPr>
            <a:normAutofit/>
          </a:bodyPr>
          <a:lstStyle/>
          <a:p>
            <a:br>
              <a:rPr lang="en-US" b="0" i="0" dirty="0">
                <a:solidFill>
                  <a:schemeClr val="tx1"/>
                </a:solidFill>
                <a:effectLst/>
                <a:latin typeface="Heebo" panose="020B0604020202020204" pitchFamily="2" charset="-79"/>
                <a:cs typeface="Heebo" panose="020B0604020202020204" pitchFamily="2" charset="-79"/>
              </a:rPr>
            </a:br>
            <a:r>
              <a:rPr lang="en-US" b="0" i="0" dirty="0">
                <a:solidFill>
                  <a:schemeClr val="tx1"/>
                </a:solidFill>
                <a:effectLst/>
                <a:latin typeface="Heebo" panose="020B0604020202020204" pitchFamily="2" charset="-79"/>
                <a:cs typeface="Heebo" panose="020B0604020202020204" pitchFamily="2" charset="-79"/>
              </a:rPr>
              <a:t>Flat Back Syndrome is a disorder in which the lower part of the vertebral column loses some of its normal anatomical curve </a:t>
            </a:r>
            <a:r>
              <a:rPr lang="en-US" b="0" i="0" dirty="0">
                <a:solidFill>
                  <a:schemeClr val="tx1"/>
                </a:solidFill>
                <a:effectLst/>
                <a:latin typeface="Proxima Nova"/>
              </a:rPr>
              <a:t>and becomes straight</a:t>
            </a:r>
            <a:r>
              <a:rPr lang="en-US" b="0" i="0" dirty="0">
                <a:solidFill>
                  <a:schemeClr val="tx1"/>
                </a:solidFill>
                <a:effectLst/>
                <a:latin typeface="Heebo" panose="020B0604020202020204" pitchFamily="2" charset="-79"/>
                <a:cs typeface="Heebo" panose="020B0604020202020204" pitchFamily="2" charset="-79"/>
              </a:rPr>
              <a:t>. In people suffering from this condition, front to back imbalance in the vertebral column takes place. This front to back imbalance is also known as a sagittal imbalance.</a:t>
            </a:r>
          </a:p>
          <a:p>
            <a:endParaRPr lang="en-IN" dirty="0">
              <a:solidFill>
                <a:schemeClr val="tx1"/>
              </a:solidFill>
            </a:endParaRPr>
          </a:p>
        </p:txBody>
      </p:sp>
    </p:spTree>
    <p:extLst>
      <p:ext uri="{BB962C8B-B14F-4D97-AF65-F5344CB8AC3E}">
        <p14:creationId xmlns:p14="http://schemas.microsoft.com/office/powerpoint/2010/main" val="599794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56A94-90C1-4456-ABF4-1BEC1C63AC59}"/>
              </a:ext>
            </a:extLst>
          </p:cNvPr>
          <p:cNvSpPr>
            <a:spLocks noGrp="1"/>
          </p:cNvSpPr>
          <p:nvPr>
            <p:ph type="title"/>
          </p:nvPr>
        </p:nvSpPr>
        <p:spPr>
          <a:xfrm>
            <a:off x="998290" y="0"/>
            <a:ext cx="10484561" cy="805343"/>
          </a:xfrm>
        </p:spPr>
        <p:txBody>
          <a:bodyPr>
            <a:normAutofit/>
          </a:bodyPr>
          <a:lstStyle/>
          <a:p>
            <a:pPr algn="ctr"/>
            <a:r>
              <a:rPr lang="en-US" b="1" i="0" dirty="0">
                <a:solidFill>
                  <a:srgbClr val="389C9E"/>
                </a:solidFill>
                <a:effectLst/>
                <a:latin typeface="Heebo" panose="020B0604020202020204" pitchFamily="2" charset="-79"/>
                <a:cs typeface="Heebo" panose="020B0604020202020204" pitchFamily="2" charset="-79"/>
              </a:rPr>
              <a:t>Causes of Flat Back Syndrome</a:t>
            </a:r>
            <a:endParaRPr lang="en-IN" dirty="0"/>
          </a:p>
        </p:txBody>
      </p:sp>
      <p:sp>
        <p:nvSpPr>
          <p:cNvPr id="3" name="Content Placeholder 2">
            <a:extLst>
              <a:ext uri="{FF2B5EF4-FFF2-40B4-BE49-F238E27FC236}">
                <a16:creationId xmlns:a16="http://schemas.microsoft.com/office/drawing/2014/main" id="{26F62C5C-93EB-4C33-B526-E35FDE786975}"/>
              </a:ext>
            </a:extLst>
          </p:cNvPr>
          <p:cNvSpPr>
            <a:spLocks noGrp="1"/>
          </p:cNvSpPr>
          <p:nvPr>
            <p:ph idx="1"/>
          </p:nvPr>
        </p:nvSpPr>
        <p:spPr>
          <a:xfrm>
            <a:off x="201336" y="947955"/>
            <a:ext cx="11990664" cy="5427677"/>
          </a:xfrm>
        </p:spPr>
        <p:txBody>
          <a:bodyPr>
            <a:normAutofit/>
          </a:bodyPr>
          <a:lstStyle/>
          <a:p>
            <a:r>
              <a:rPr lang="en-US" b="0" i="0" dirty="0">
                <a:solidFill>
                  <a:schemeClr val="tx1"/>
                </a:solidFill>
                <a:effectLst/>
                <a:latin typeface="Heebo" panose="020B0604020202020204" pitchFamily="2" charset="-79"/>
                <a:cs typeface="Heebo" panose="020B0604020202020204" pitchFamily="2" charset="-79"/>
              </a:rPr>
              <a:t>There may be many causes of this condition, some of which are:</a:t>
            </a:r>
          </a:p>
          <a:p>
            <a:pPr fontAlgn="base"/>
            <a:r>
              <a:rPr lang="en-US" b="1" i="0" dirty="0">
                <a:solidFill>
                  <a:schemeClr val="tx1"/>
                </a:solidFill>
                <a:effectLst/>
                <a:latin typeface="Heebo" panose="020B0604020202020204" pitchFamily="2" charset="-79"/>
                <a:cs typeface="Heebo" panose="020B0604020202020204" pitchFamily="2" charset="-79"/>
              </a:rPr>
              <a:t>Degenerative Disc Disease. </a:t>
            </a:r>
            <a:r>
              <a:rPr lang="en-US" b="0" i="0" dirty="0">
                <a:solidFill>
                  <a:schemeClr val="tx1"/>
                </a:solidFill>
                <a:effectLst/>
                <a:latin typeface="Heebo" panose="020B0604020202020204" pitchFamily="2" charset="-79"/>
                <a:cs typeface="Heebo" panose="020B0604020202020204" pitchFamily="2" charset="-79"/>
              </a:rPr>
              <a:t>When disc degeneration occurs, the vertebral column starts leaning forward and the lumbar curve decreases. The patient thus suffers from pain and stiffness because of degenerative disc disease.</a:t>
            </a:r>
          </a:p>
          <a:p>
            <a:pPr fontAlgn="base"/>
            <a:r>
              <a:rPr lang="en-US" b="1" i="0" dirty="0">
                <a:solidFill>
                  <a:schemeClr val="tx1"/>
                </a:solidFill>
                <a:effectLst/>
                <a:latin typeface="Heebo" panose="020B0604020202020204" pitchFamily="2" charset="-79"/>
                <a:cs typeface="Heebo" panose="020B0604020202020204" pitchFamily="2" charset="-79"/>
              </a:rPr>
              <a:t>Compression fractures.</a:t>
            </a:r>
            <a:r>
              <a:rPr lang="en-US" b="0" i="0" dirty="0">
                <a:solidFill>
                  <a:schemeClr val="tx1"/>
                </a:solidFill>
                <a:effectLst/>
                <a:latin typeface="Heebo" panose="020B0604020202020204" pitchFamily="2" charset="-79"/>
                <a:cs typeface="Heebo" panose="020B0604020202020204" pitchFamily="2" charset="-79"/>
              </a:rPr>
              <a:t> Osteoporosis is an age-related bone degenerative process which leads to weakness of spinal bones and compression fractures. </a:t>
            </a:r>
            <a:br>
              <a:rPr lang="en-US" b="0" i="0" dirty="0">
                <a:solidFill>
                  <a:schemeClr val="tx1"/>
                </a:solidFill>
                <a:effectLst/>
                <a:latin typeface="Heebo" panose="020B0604020202020204" pitchFamily="2" charset="-79"/>
                <a:cs typeface="Heebo" panose="020B0604020202020204" pitchFamily="2" charset="-79"/>
              </a:rPr>
            </a:br>
            <a:endParaRPr lang="en-US" b="0" i="0" dirty="0">
              <a:solidFill>
                <a:schemeClr val="tx1"/>
              </a:solidFill>
              <a:effectLst/>
              <a:latin typeface="Heebo" panose="020B0604020202020204" pitchFamily="2" charset="-79"/>
              <a:cs typeface="Heebo" panose="020B0604020202020204" pitchFamily="2" charset="-79"/>
            </a:endParaRPr>
          </a:p>
          <a:p>
            <a:pPr fontAlgn="base"/>
            <a:r>
              <a:rPr lang="en-US" b="1" i="0" dirty="0">
                <a:solidFill>
                  <a:schemeClr val="tx1"/>
                </a:solidFill>
                <a:effectLst/>
                <a:latin typeface="Heebo" panose="020B0604020202020204" pitchFamily="2" charset="-79"/>
                <a:cs typeface="Heebo" panose="020B0604020202020204" pitchFamily="2" charset="-79"/>
              </a:rPr>
              <a:t>Ankylosing Spondylitis (FUSION OF THE BONES). </a:t>
            </a:r>
            <a:r>
              <a:rPr lang="en-US" b="0" i="0" dirty="0">
                <a:solidFill>
                  <a:schemeClr val="tx1"/>
                </a:solidFill>
                <a:effectLst/>
                <a:latin typeface="Heebo" panose="020B0604020202020204" pitchFamily="2" charset="-79"/>
                <a:cs typeface="Heebo" panose="020B0604020202020204" pitchFamily="2" charset="-79"/>
              </a:rPr>
              <a:t>This results in pain, swelling, and stiffness in the entire length of the vertebral column. In some patients of ankylosing spondylitis, a decrease in the lumbar region lordosis and an increase in the thoracic region kyphosis takes place. This causes the patient to have an increased forward posture.</a:t>
            </a:r>
          </a:p>
          <a:p>
            <a:pPr fontAlgn="base"/>
            <a:r>
              <a:rPr lang="en-US" b="1" i="0" dirty="0">
                <a:solidFill>
                  <a:schemeClr val="tx1"/>
                </a:solidFill>
                <a:effectLst/>
                <a:latin typeface="Heebo" panose="020B0604020202020204" pitchFamily="2" charset="-79"/>
                <a:cs typeface="Heebo" panose="020B0604020202020204" pitchFamily="2" charset="-79"/>
              </a:rPr>
              <a:t>After Scoliosis Treatment. </a:t>
            </a:r>
            <a:r>
              <a:rPr lang="en-US" b="0" i="0" dirty="0">
                <a:solidFill>
                  <a:schemeClr val="tx1"/>
                </a:solidFill>
                <a:effectLst/>
                <a:latin typeface="Heebo" panose="020B0604020202020204" pitchFamily="2" charset="-79"/>
                <a:cs typeface="Heebo" panose="020B0604020202020204" pitchFamily="2" charset="-79"/>
              </a:rPr>
              <a:t>Flat back syndrome sometimes takes place after the </a:t>
            </a:r>
            <a:r>
              <a:rPr lang="en-US" b="1" i="0" u="none" strike="noStrike" dirty="0">
                <a:solidFill>
                  <a:schemeClr val="tx1"/>
                </a:solidFill>
                <a:effectLst/>
                <a:latin typeface="Heebo" panose="020B0604020202020204" pitchFamily="2" charset="-79"/>
                <a:cs typeface="Heebo" panose="020B0604020202020204" pitchFamily="2" charset="-79"/>
                <a:hlinkClick r:id="rId2">
                  <a:extLst>
                    <a:ext uri="{A12FA001-AC4F-418D-AE19-62706E023703}">
                      <ahyp:hlinkClr xmlns:ahyp="http://schemas.microsoft.com/office/drawing/2018/hyperlinkcolor" val="tx"/>
                    </a:ext>
                  </a:extLst>
                </a:hlinkClick>
              </a:rPr>
              <a:t>correction of scoliosis</a:t>
            </a:r>
            <a:r>
              <a:rPr lang="en-US" b="1" i="0" dirty="0">
                <a:solidFill>
                  <a:schemeClr val="tx1"/>
                </a:solidFill>
                <a:effectLst/>
                <a:latin typeface="Heebo" panose="020B0604020202020204" pitchFamily="2" charset="-79"/>
                <a:cs typeface="Heebo" panose="020B0604020202020204" pitchFamily="2" charset="-79"/>
              </a:rPr>
              <a:t>.</a:t>
            </a:r>
            <a:r>
              <a:rPr lang="en-US" b="0" i="0" dirty="0">
                <a:solidFill>
                  <a:schemeClr val="tx1"/>
                </a:solidFill>
                <a:effectLst/>
                <a:latin typeface="Heebo" panose="020B0604020202020204" pitchFamily="2" charset="-79"/>
                <a:cs typeface="Heebo" panose="020B0604020202020204" pitchFamily="2" charset="-79"/>
              </a:rPr>
              <a:t> This is due to rods being used to correct the abnormal curvature in the patients of scoliosis. These rods also have a tendency to cause the side effect of straightening the normal anatomical curvatures of the back.</a:t>
            </a:r>
          </a:p>
          <a:p>
            <a:endParaRPr lang="en-IN" dirty="0">
              <a:solidFill>
                <a:schemeClr val="tx1"/>
              </a:solidFill>
            </a:endParaRPr>
          </a:p>
        </p:txBody>
      </p:sp>
    </p:spTree>
    <p:extLst>
      <p:ext uri="{BB962C8B-B14F-4D97-AF65-F5344CB8AC3E}">
        <p14:creationId xmlns:p14="http://schemas.microsoft.com/office/powerpoint/2010/main" val="3826741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B1AF7-4D10-4F6E-9348-C143E47BFA6C}"/>
              </a:ext>
            </a:extLst>
          </p:cNvPr>
          <p:cNvSpPr>
            <a:spLocks noGrp="1"/>
          </p:cNvSpPr>
          <p:nvPr>
            <p:ph type="title"/>
          </p:nvPr>
        </p:nvSpPr>
        <p:spPr>
          <a:xfrm>
            <a:off x="151002" y="286603"/>
            <a:ext cx="12040998" cy="778799"/>
          </a:xfrm>
        </p:spPr>
        <p:txBody>
          <a:bodyPr/>
          <a:lstStyle/>
          <a:p>
            <a:r>
              <a:rPr lang="en-IN" sz="4400" b="0" i="0" cap="all" dirty="0">
                <a:solidFill>
                  <a:srgbClr val="133B69"/>
                </a:solidFill>
                <a:effectLst/>
                <a:latin typeface="HelveticaInseratLTStd-Roman"/>
              </a:rPr>
              <a:t>EXERCISES</a:t>
            </a:r>
            <a:r>
              <a:rPr lang="en-IN" b="0" i="0" cap="all" dirty="0">
                <a:solidFill>
                  <a:srgbClr val="133B69"/>
                </a:solidFill>
                <a:effectLst/>
                <a:latin typeface="HelveticaInseratLTStd-Roman"/>
              </a:rPr>
              <a:t> FOR FLAT BACK </a:t>
            </a:r>
            <a:r>
              <a:rPr lang="en-IN" sz="4400" b="0" i="0" cap="all" dirty="0">
                <a:solidFill>
                  <a:srgbClr val="133B69"/>
                </a:solidFill>
                <a:effectLst/>
                <a:latin typeface="HelveticaInseratLTStd-Roman"/>
              </a:rPr>
              <a:t>SYNDROME</a:t>
            </a:r>
            <a:endParaRPr lang="en-IN" dirty="0"/>
          </a:p>
        </p:txBody>
      </p:sp>
      <p:sp>
        <p:nvSpPr>
          <p:cNvPr id="3" name="Content Placeholder 2">
            <a:extLst>
              <a:ext uri="{FF2B5EF4-FFF2-40B4-BE49-F238E27FC236}">
                <a16:creationId xmlns:a16="http://schemas.microsoft.com/office/drawing/2014/main" id="{D5C8291F-E6DA-49A4-BD09-79227629AEA2}"/>
              </a:ext>
            </a:extLst>
          </p:cNvPr>
          <p:cNvSpPr>
            <a:spLocks noGrp="1"/>
          </p:cNvSpPr>
          <p:nvPr>
            <p:ph idx="1"/>
          </p:nvPr>
        </p:nvSpPr>
        <p:spPr/>
        <p:txBody>
          <a:bodyPr/>
          <a:lstStyle/>
          <a:p>
            <a:r>
              <a:rPr lang="en-IN" b="0" i="0" dirty="0">
                <a:solidFill>
                  <a:srgbClr val="222222"/>
                </a:solidFill>
                <a:effectLst/>
                <a:latin typeface="HelveticaInseratLTStd-Roman"/>
              </a:rPr>
              <a:t>Serpent Pose (</a:t>
            </a:r>
            <a:r>
              <a:rPr lang="en-IN" b="0" i="0" dirty="0" err="1">
                <a:solidFill>
                  <a:srgbClr val="222222"/>
                </a:solidFill>
                <a:effectLst/>
                <a:latin typeface="HelveticaInseratLTStd-Roman"/>
              </a:rPr>
              <a:t>Bhujangasana</a:t>
            </a:r>
            <a:r>
              <a:rPr lang="en-IN" b="0" i="0" dirty="0">
                <a:solidFill>
                  <a:srgbClr val="222222"/>
                </a:solidFill>
                <a:effectLst/>
                <a:latin typeface="HelveticaInseratLTStd-Roman"/>
              </a:rPr>
              <a:t>)</a:t>
            </a:r>
          </a:p>
          <a:p>
            <a:r>
              <a:rPr lang="en-IN" b="0" i="0" dirty="0">
                <a:solidFill>
                  <a:srgbClr val="222222"/>
                </a:solidFill>
                <a:effectLst/>
                <a:latin typeface="HelveticaInseratLTStd-Roman"/>
              </a:rPr>
              <a:t>Standing Forward </a:t>
            </a:r>
            <a:r>
              <a:rPr lang="en-IN" dirty="0" err="1">
                <a:solidFill>
                  <a:srgbClr val="222222"/>
                </a:solidFill>
                <a:latin typeface="HelveticaInseratLTStd-Roman"/>
              </a:rPr>
              <a:t>Bneding</a:t>
            </a:r>
            <a:endParaRPr lang="en-IN" b="0" i="0" dirty="0">
              <a:solidFill>
                <a:srgbClr val="222222"/>
              </a:solidFill>
              <a:effectLst/>
              <a:latin typeface="HelveticaInseratLTStd-Roman"/>
            </a:endParaRPr>
          </a:p>
          <a:p>
            <a:r>
              <a:rPr lang="en-IN" b="0" i="0" dirty="0">
                <a:solidFill>
                  <a:srgbClr val="222222"/>
                </a:solidFill>
                <a:effectLst/>
                <a:latin typeface="HelveticaInseratLTStd-Roman"/>
              </a:rPr>
              <a:t>Foam Rolling</a:t>
            </a:r>
          </a:p>
          <a:p>
            <a:r>
              <a:rPr lang="en-IN" b="0" i="0" dirty="0">
                <a:solidFill>
                  <a:srgbClr val="222222"/>
                </a:solidFill>
                <a:effectLst/>
                <a:latin typeface="HelveticaInseratLTStd-Roman"/>
              </a:rPr>
              <a:t>Chair March</a:t>
            </a:r>
          </a:p>
          <a:p>
            <a:r>
              <a:rPr lang="en-IN" b="1" i="0" dirty="0">
                <a:solidFill>
                  <a:srgbClr val="444444"/>
                </a:solidFill>
                <a:effectLst/>
                <a:latin typeface="Open Sans" panose="020B0606030504020204" pitchFamily="34" charset="0"/>
              </a:rPr>
              <a:t>Superman</a:t>
            </a:r>
          </a:p>
          <a:p>
            <a:r>
              <a:rPr lang="en-US" b="1" i="0" dirty="0">
                <a:solidFill>
                  <a:srgbClr val="525252"/>
                </a:solidFill>
                <a:effectLst/>
                <a:latin typeface="montserrat" panose="00000500000000000000" pitchFamily="2" charset="0"/>
              </a:rPr>
              <a:t>Quadruped arm opposite leg raises</a:t>
            </a:r>
          </a:p>
          <a:p>
            <a:endParaRPr lang="en-IN" dirty="0"/>
          </a:p>
        </p:txBody>
      </p:sp>
    </p:spTree>
    <p:extLst>
      <p:ext uri="{BB962C8B-B14F-4D97-AF65-F5344CB8AC3E}">
        <p14:creationId xmlns:p14="http://schemas.microsoft.com/office/powerpoint/2010/main" val="1803885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D18C4-70E2-4158-965A-4A231CE676E5}"/>
              </a:ext>
            </a:extLst>
          </p:cNvPr>
          <p:cNvSpPr>
            <a:spLocks noGrp="1"/>
          </p:cNvSpPr>
          <p:nvPr>
            <p:ph type="title"/>
          </p:nvPr>
        </p:nvSpPr>
        <p:spPr>
          <a:xfrm>
            <a:off x="979834" y="0"/>
            <a:ext cx="10058400" cy="746620"/>
          </a:xfrm>
        </p:spPr>
        <p:txBody>
          <a:bodyPr>
            <a:normAutofit/>
          </a:bodyPr>
          <a:lstStyle/>
          <a:p>
            <a:pPr algn="ctr"/>
            <a:r>
              <a:rPr lang="en-IN" dirty="0">
                <a:solidFill>
                  <a:srgbClr val="111111"/>
                </a:solidFill>
                <a:latin typeface="Helvetica"/>
              </a:rPr>
              <a:t>Scoliosis</a:t>
            </a:r>
            <a:endParaRPr lang="en-IN" dirty="0"/>
          </a:p>
        </p:txBody>
      </p:sp>
      <p:sp>
        <p:nvSpPr>
          <p:cNvPr id="3" name="Content Placeholder 2">
            <a:extLst>
              <a:ext uri="{FF2B5EF4-FFF2-40B4-BE49-F238E27FC236}">
                <a16:creationId xmlns:a16="http://schemas.microsoft.com/office/drawing/2014/main" id="{65F022AD-2D5D-47AC-AAF3-8AA9B35BEE24}"/>
              </a:ext>
            </a:extLst>
          </p:cNvPr>
          <p:cNvSpPr>
            <a:spLocks noGrp="1"/>
          </p:cNvSpPr>
          <p:nvPr>
            <p:ph idx="1"/>
          </p:nvPr>
        </p:nvSpPr>
        <p:spPr>
          <a:xfrm>
            <a:off x="0" y="981512"/>
            <a:ext cx="12192000" cy="5410898"/>
          </a:xfrm>
        </p:spPr>
        <p:txBody>
          <a:bodyPr>
            <a:normAutofit/>
          </a:bodyPr>
          <a:lstStyle/>
          <a:p>
            <a:r>
              <a:rPr lang="en-US" dirty="0">
                <a:solidFill>
                  <a:schemeClr val="tx1"/>
                </a:solidFill>
                <a:latin typeface="Helvetica"/>
              </a:rPr>
              <a:t>Scoliosis is a sideways curvature of the spine that most often is diagnosed in adolescents. </a:t>
            </a:r>
          </a:p>
          <a:p>
            <a:r>
              <a:rPr lang="en-US" sz="2400" dirty="0">
                <a:solidFill>
                  <a:schemeClr val="tx1"/>
                </a:solidFill>
                <a:latin typeface="Source Sans Pro"/>
              </a:rPr>
              <a:t>Most cases of scoliosis are mild and don’t need treatment. In adults, the degree of the spinal curve may or may not determine. Scoliosis only becomes a factor when surgery is being considered. Changes in the appearance of the body are also possible depending on the degree of the spinal curve.</a:t>
            </a:r>
          </a:p>
          <a:p>
            <a:r>
              <a:rPr lang="en-US" sz="2400" dirty="0">
                <a:solidFill>
                  <a:schemeClr val="tx1"/>
                </a:solidFill>
                <a:latin typeface="Helvetica"/>
              </a:rPr>
              <a:t>Some children will need to wear a brace to stop the curve from worsening. Others may need surgery to straighten severe curves</a:t>
            </a:r>
            <a:endParaRPr lang="en-US" sz="2400" dirty="0">
              <a:solidFill>
                <a:schemeClr val="tx1"/>
              </a:solidFill>
              <a:latin typeface="Source Sans Pro"/>
            </a:endParaRPr>
          </a:p>
          <a:p>
            <a:endParaRPr lang="en-IN" dirty="0">
              <a:solidFill>
                <a:schemeClr val="tx1"/>
              </a:solidFill>
            </a:endParaRPr>
          </a:p>
        </p:txBody>
      </p:sp>
    </p:spTree>
    <p:extLst>
      <p:ext uri="{BB962C8B-B14F-4D97-AF65-F5344CB8AC3E}">
        <p14:creationId xmlns:p14="http://schemas.microsoft.com/office/powerpoint/2010/main" val="2580541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23F16-88EF-4439-B562-70FED754094C}"/>
              </a:ext>
            </a:extLst>
          </p:cNvPr>
          <p:cNvSpPr>
            <a:spLocks noGrp="1"/>
          </p:cNvSpPr>
          <p:nvPr>
            <p:ph type="title"/>
          </p:nvPr>
        </p:nvSpPr>
        <p:spPr>
          <a:xfrm>
            <a:off x="1097280" y="0"/>
            <a:ext cx="10058400" cy="838900"/>
          </a:xfrm>
        </p:spPr>
        <p:txBody>
          <a:bodyPr>
            <a:normAutofit/>
          </a:bodyPr>
          <a:lstStyle/>
          <a:p>
            <a:pPr algn="ctr"/>
            <a:r>
              <a:rPr lang="en-IN" dirty="0">
                <a:solidFill>
                  <a:srgbClr val="111111"/>
                </a:solidFill>
                <a:latin typeface="Helvetica"/>
              </a:rPr>
              <a:t>Causes</a:t>
            </a:r>
            <a:endParaRPr lang="en-IN" dirty="0"/>
          </a:p>
        </p:txBody>
      </p:sp>
      <p:sp>
        <p:nvSpPr>
          <p:cNvPr id="3" name="Content Placeholder 2">
            <a:extLst>
              <a:ext uri="{FF2B5EF4-FFF2-40B4-BE49-F238E27FC236}">
                <a16:creationId xmlns:a16="http://schemas.microsoft.com/office/drawing/2014/main" id="{299F415A-A9ED-4E85-B19D-5BB897D3AAEE}"/>
              </a:ext>
            </a:extLst>
          </p:cNvPr>
          <p:cNvSpPr>
            <a:spLocks noGrp="1"/>
          </p:cNvSpPr>
          <p:nvPr>
            <p:ph idx="1"/>
          </p:nvPr>
        </p:nvSpPr>
        <p:spPr>
          <a:xfrm>
            <a:off x="0" y="679508"/>
            <a:ext cx="12192000" cy="6178492"/>
          </a:xfrm>
        </p:spPr>
        <p:txBody>
          <a:bodyPr>
            <a:normAutofit/>
          </a:bodyPr>
          <a:lstStyle/>
          <a:p>
            <a:r>
              <a:rPr lang="en-US" dirty="0">
                <a:solidFill>
                  <a:srgbClr val="111111"/>
                </a:solidFill>
                <a:latin typeface="Helvetica"/>
              </a:rPr>
              <a:t>Causes</a:t>
            </a:r>
          </a:p>
          <a:p>
            <a:r>
              <a:rPr lang="en-US" dirty="0">
                <a:solidFill>
                  <a:srgbClr val="111111"/>
                </a:solidFill>
                <a:latin typeface="Helvetica"/>
              </a:rPr>
              <a:t>Doctors don't know what causes the most common type of scoliosis — although it appears to involve hereditary factors, because the disorder sometimes runs in families. </a:t>
            </a:r>
          </a:p>
          <a:p>
            <a:r>
              <a:rPr lang="en-US" dirty="0">
                <a:solidFill>
                  <a:srgbClr val="231F20"/>
                </a:solidFill>
                <a:latin typeface="Proxima Nova"/>
              </a:rPr>
              <a:t>Below are some of the possible causes of scoliosis:</a:t>
            </a:r>
          </a:p>
          <a:p>
            <a:pPr>
              <a:buFont typeface="Arial"/>
              <a:buChar char="•"/>
            </a:pPr>
            <a:r>
              <a:rPr lang="en-US" b="1" dirty="0">
                <a:solidFill>
                  <a:srgbClr val="231F20"/>
                </a:solidFill>
                <a:latin typeface="Proxima Nova"/>
              </a:rPr>
              <a:t>Neuromuscular conditions:</a:t>
            </a:r>
            <a:r>
              <a:rPr lang="en-US" dirty="0">
                <a:solidFill>
                  <a:srgbClr val="231F20"/>
                </a:solidFill>
                <a:latin typeface="Proxima Nova"/>
              </a:rPr>
              <a:t> These conditions affect the nerves and muscles. They include cerebral palsy, and muscular dystrophy.</a:t>
            </a:r>
          </a:p>
          <a:p>
            <a:pPr>
              <a:buFont typeface="Arial"/>
              <a:buChar char="•"/>
            </a:pPr>
            <a:r>
              <a:rPr lang="en-US" b="1" dirty="0">
                <a:solidFill>
                  <a:srgbClr val="231F20"/>
                </a:solidFill>
                <a:latin typeface="Proxima Nova"/>
              </a:rPr>
              <a:t>Congenital scoliosis: </a:t>
            </a:r>
            <a:r>
              <a:rPr lang="en-US" dirty="0">
                <a:solidFill>
                  <a:srgbClr val="231F20"/>
                </a:solidFill>
                <a:latin typeface="Proxima Nova"/>
              </a:rPr>
              <a:t>Congenital means that the condition was present at birth. Scoliosis is rare at birth, but it can occur if the bones in the spine develop abnormally when the fetus is growing.</a:t>
            </a:r>
          </a:p>
          <a:p>
            <a:pPr>
              <a:buFont typeface="Arial"/>
              <a:buChar char="•"/>
            </a:pPr>
            <a:r>
              <a:rPr lang="en-US" b="1" dirty="0">
                <a:solidFill>
                  <a:srgbClr val="231F20"/>
                </a:solidFill>
                <a:latin typeface="Proxima Nova"/>
              </a:rPr>
              <a:t>Specific genes:</a:t>
            </a:r>
            <a:r>
              <a:rPr lang="en-US" dirty="0">
                <a:solidFill>
                  <a:srgbClr val="231F20"/>
                </a:solidFill>
                <a:latin typeface="Proxima Nova"/>
              </a:rPr>
              <a:t> Researchers believe that at least one gene plays a role in the development of scoliosis.</a:t>
            </a:r>
          </a:p>
          <a:p>
            <a:pPr>
              <a:buFont typeface="Arial"/>
              <a:buChar char="•"/>
            </a:pPr>
            <a:r>
              <a:rPr lang="en-US" b="1" dirty="0">
                <a:solidFill>
                  <a:schemeClr val="tx1"/>
                </a:solidFill>
                <a:latin typeface="Proxima Nova"/>
              </a:rPr>
              <a:t>Leg length:</a:t>
            </a:r>
            <a:r>
              <a:rPr lang="en-US" dirty="0">
                <a:solidFill>
                  <a:schemeClr val="tx1"/>
                </a:solidFill>
                <a:latin typeface="Proxima Nova"/>
              </a:rPr>
              <a:t> If one leg is longer than the other, an individual may develop scoliosis.</a:t>
            </a:r>
          </a:p>
          <a:p>
            <a:pPr>
              <a:buFont typeface="Arial"/>
              <a:buChar char="•"/>
            </a:pPr>
            <a:r>
              <a:rPr lang="en-US" b="1" u="sng" dirty="0">
                <a:solidFill>
                  <a:schemeClr val="tx1"/>
                </a:solidFill>
                <a:latin typeface="Proxima Nova"/>
              </a:rPr>
              <a:t>Other causes:</a:t>
            </a:r>
            <a:r>
              <a:rPr lang="en-US" u="sng" dirty="0">
                <a:solidFill>
                  <a:schemeClr val="tx1"/>
                </a:solidFill>
                <a:latin typeface="Proxima Nova"/>
              </a:rPr>
              <a:t> Poor posture, carrying </a:t>
            </a:r>
            <a:r>
              <a:rPr lang="en-US" u="sng" dirty="0">
                <a:solidFill>
                  <a:srgbClr val="231F20"/>
                </a:solidFill>
                <a:latin typeface="Proxima Nova"/>
              </a:rPr>
              <a:t>backpacks, connective tissue disorders, and some injuries can cause spinal curvature.</a:t>
            </a:r>
          </a:p>
          <a:p>
            <a:endParaRPr lang="en-IN" dirty="0"/>
          </a:p>
        </p:txBody>
      </p:sp>
    </p:spTree>
    <p:extLst>
      <p:ext uri="{BB962C8B-B14F-4D97-AF65-F5344CB8AC3E}">
        <p14:creationId xmlns:p14="http://schemas.microsoft.com/office/powerpoint/2010/main" val="619395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519A3-722B-4F1C-A5FD-D3BC86E6B02B}"/>
              </a:ext>
            </a:extLst>
          </p:cNvPr>
          <p:cNvSpPr>
            <a:spLocks noGrp="1"/>
          </p:cNvSpPr>
          <p:nvPr>
            <p:ph type="title"/>
          </p:nvPr>
        </p:nvSpPr>
        <p:spPr>
          <a:xfrm>
            <a:off x="1066800" y="0"/>
            <a:ext cx="10058400" cy="738231"/>
          </a:xfrm>
        </p:spPr>
        <p:txBody>
          <a:bodyPr/>
          <a:lstStyle/>
          <a:p>
            <a:pPr algn="ctr"/>
            <a:r>
              <a:rPr lang="en-IN" b="1" dirty="0">
                <a:solidFill>
                  <a:srgbClr val="231F20"/>
                </a:solidFill>
                <a:latin typeface="Proxima Nova"/>
              </a:rPr>
              <a:t>Exercises</a:t>
            </a:r>
            <a:endParaRPr lang="en-IN" dirty="0"/>
          </a:p>
        </p:txBody>
      </p:sp>
      <p:sp>
        <p:nvSpPr>
          <p:cNvPr id="3" name="Content Placeholder 2">
            <a:extLst>
              <a:ext uri="{FF2B5EF4-FFF2-40B4-BE49-F238E27FC236}">
                <a16:creationId xmlns:a16="http://schemas.microsoft.com/office/drawing/2014/main" id="{082DBFF2-D467-45CC-8A5D-1F060CE15012}"/>
              </a:ext>
            </a:extLst>
          </p:cNvPr>
          <p:cNvSpPr>
            <a:spLocks noGrp="1"/>
          </p:cNvSpPr>
          <p:nvPr>
            <p:ph idx="1"/>
          </p:nvPr>
        </p:nvSpPr>
        <p:spPr>
          <a:xfrm>
            <a:off x="0" y="946484"/>
            <a:ext cx="11353800" cy="5911516"/>
          </a:xfrm>
        </p:spPr>
        <p:txBody>
          <a:bodyPr>
            <a:normAutofit/>
          </a:bodyPr>
          <a:lstStyle/>
          <a:p>
            <a:r>
              <a:rPr lang="en-US" sz="2400" dirty="0">
                <a:solidFill>
                  <a:srgbClr val="231F20"/>
                </a:solidFill>
                <a:latin typeface="Proxima Nova"/>
              </a:rPr>
              <a:t>In severe cases, scoliosis can progress over time. In these cases, a doctor may recommend spinal fusion. This surgery reduces the curvature of the spine and prevents scoliosis from getting worse.</a:t>
            </a:r>
          </a:p>
          <a:p>
            <a:r>
              <a:rPr lang="en-IN" sz="2400" dirty="0">
                <a:solidFill>
                  <a:srgbClr val="14161A"/>
                </a:solidFill>
                <a:latin typeface="Inter"/>
              </a:rPr>
              <a:t>Therapeutic exercise for scoliosis can:</a:t>
            </a:r>
          </a:p>
          <a:p>
            <a:r>
              <a:rPr lang="en-IN" sz="2400" dirty="0">
                <a:solidFill>
                  <a:srgbClr val="444444"/>
                </a:solidFill>
                <a:latin typeface="Open Sans"/>
              </a:rPr>
              <a:t>Pelvic Tilts</a:t>
            </a:r>
          </a:p>
          <a:p>
            <a:r>
              <a:rPr lang="en-IN" sz="2400" dirty="0">
                <a:solidFill>
                  <a:srgbClr val="444444"/>
                </a:solidFill>
                <a:latin typeface="Open Sans"/>
              </a:rPr>
              <a:t>Cat-Camel</a:t>
            </a:r>
          </a:p>
          <a:p>
            <a:r>
              <a:rPr lang="en-IN" sz="2400" dirty="0">
                <a:solidFill>
                  <a:srgbClr val="444444"/>
                </a:solidFill>
                <a:latin typeface="Open Sans"/>
              </a:rPr>
              <a:t>Double-Leg Abdominal Press</a:t>
            </a:r>
          </a:p>
          <a:p>
            <a:r>
              <a:rPr lang="en-IN" sz="2400" dirty="0">
                <a:solidFill>
                  <a:srgbClr val="444444"/>
                </a:solidFill>
                <a:latin typeface="Open Sans"/>
              </a:rPr>
              <a:t>Single Leg Balance</a:t>
            </a:r>
          </a:p>
          <a:p>
            <a:r>
              <a:rPr lang="en-IN" sz="2400" dirty="0">
                <a:solidFill>
                  <a:srgbClr val="444444"/>
                </a:solidFill>
                <a:latin typeface="Open Sans"/>
              </a:rPr>
              <a:t>Plank Exercise</a:t>
            </a:r>
          </a:p>
          <a:p>
            <a:r>
              <a:rPr lang="en-IN" sz="2000" b="1" i="0" dirty="0">
                <a:solidFill>
                  <a:srgbClr val="000000"/>
                </a:solidFill>
                <a:effectLst/>
                <a:latin typeface="Open Sans" panose="020B0606030504020204" pitchFamily="34" charset="0"/>
              </a:rPr>
              <a:t>Bird Dog</a:t>
            </a:r>
          </a:p>
          <a:p>
            <a:endParaRPr lang="en-IN" sz="2400" dirty="0">
              <a:solidFill>
                <a:srgbClr val="444444"/>
              </a:solidFill>
              <a:latin typeface="Open Sans"/>
            </a:endParaRPr>
          </a:p>
          <a:p>
            <a:endParaRPr lang="en-US" sz="700" dirty="0">
              <a:solidFill>
                <a:srgbClr val="444444"/>
              </a:solidFill>
              <a:latin typeface="Open Sans"/>
            </a:endParaRPr>
          </a:p>
          <a:p>
            <a:endParaRPr lang="en-US" sz="700" dirty="0">
              <a:solidFill>
                <a:srgbClr val="444444"/>
              </a:solidFill>
              <a:latin typeface="Open Sans"/>
            </a:endParaRPr>
          </a:p>
          <a:p>
            <a:endParaRPr lang="en-IN" sz="700" dirty="0">
              <a:solidFill>
                <a:srgbClr val="444444"/>
              </a:solidFill>
              <a:latin typeface="Open Sans"/>
            </a:endParaRPr>
          </a:p>
          <a:p>
            <a:endParaRPr lang="en-IN" sz="700" dirty="0"/>
          </a:p>
        </p:txBody>
      </p:sp>
    </p:spTree>
    <p:extLst>
      <p:ext uri="{BB962C8B-B14F-4D97-AF65-F5344CB8AC3E}">
        <p14:creationId xmlns:p14="http://schemas.microsoft.com/office/powerpoint/2010/main" val="21862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702E2-E579-441C-A2E7-641EA277F06B}"/>
              </a:ext>
            </a:extLst>
          </p:cNvPr>
          <p:cNvSpPr>
            <a:spLocks noGrp="1"/>
          </p:cNvSpPr>
          <p:nvPr>
            <p:ph type="title"/>
          </p:nvPr>
        </p:nvSpPr>
        <p:spPr/>
        <p:txBody>
          <a:bodyPr/>
          <a:lstStyle/>
          <a:p>
            <a:r>
              <a:rPr lang="en-US" dirty="0">
                <a:solidFill>
                  <a:srgbClr val="231F20"/>
                </a:solidFill>
                <a:latin typeface="Proxima Nova"/>
              </a:rPr>
              <a:t>Rounded shoulders, </a:t>
            </a:r>
            <a:endParaRPr lang="en-IN" dirty="0"/>
          </a:p>
        </p:txBody>
      </p:sp>
      <p:sp>
        <p:nvSpPr>
          <p:cNvPr id="3" name="Content Placeholder 2">
            <a:extLst>
              <a:ext uri="{FF2B5EF4-FFF2-40B4-BE49-F238E27FC236}">
                <a16:creationId xmlns:a16="http://schemas.microsoft.com/office/drawing/2014/main" id="{ACCC5ABC-F3BF-4EF6-A205-AFB6FBBB86B9}"/>
              </a:ext>
            </a:extLst>
          </p:cNvPr>
          <p:cNvSpPr>
            <a:spLocks noGrp="1"/>
          </p:cNvSpPr>
          <p:nvPr>
            <p:ph idx="1"/>
          </p:nvPr>
        </p:nvSpPr>
        <p:spPr/>
        <p:txBody>
          <a:bodyPr/>
          <a:lstStyle/>
          <a:p>
            <a:r>
              <a:rPr lang="en-US" dirty="0">
                <a:solidFill>
                  <a:srgbClr val="231F20"/>
                </a:solidFill>
                <a:latin typeface="Proxima Nova"/>
              </a:rPr>
              <a:t>Its sometimes known as “mom posture,” are part of overall bad posture, and they can get worse if left untreated.</a:t>
            </a:r>
          </a:p>
          <a:p>
            <a:endParaRPr lang="en-US" dirty="0">
              <a:solidFill>
                <a:srgbClr val="231F20"/>
              </a:solidFill>
              <a:latin typeface="Proxima Nova"/>
            </a:endParaRPr>
          </a:p>
          <a:p>
            <a:r>
              <a:rPr lang="en-US" dirty="0">
                <a:solidFill>
                  <a:srgbClr val="35415B"/>
                </a:solidFill>
                <a:latin typeface="Open Sans" panose="020B0606030504020204" pitchFamily="34" charset="0"/>
              </a:rPr>
              <a:t> It describes the common postural problem when the shoulders, sit forward of the midline of the body (when looking at the body side-on). If you find that you feel slouched or hunched, you probably have rounded shoulders to some degree.</a:t>
            </a:r>
            <a:endParaRPr lang="en-IN" dirty="0"/>
          </a:p>
        </p:txBody>
      </p:sp>
    </p:spTree>
    <p:extLst>
      <p:ext uri="{BB962C8B-B14F-4D97-AF65-F5344CB8AC3E}">
        <p14:creationId xmlns:p14="http://schemas.microsoft.com/office/powerpoint/2010/main" val="2438894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
            <a:ext cx="10058400" cy="578840"/>
          </a:xfrm>
        </p:spPr>
        <p:txBody>
          <a:bodyPr>
            <a:normAutofit fontScale="90000"/>
          </a:bodyPr>
          <a:lstStyle/>
          <a:p>
            <a:pPr algn="ctr"/>
            <a:r>
              <a:rPr lang="en-US" dirty="0"/>
              <a:t>cause</a:t>
            </a:r>
            <a:endParaRPr lang="en-IN" dirty="0"/>
          </a:p>
        </p:txBody>
      </p:sp>
      <p:sp>
        <p:nvSpPr>
          <p:cNvPr id="3" name="Content Placeholder 2"/>
          <p:cNvSpPr>
            <a:spLocks noGrp="1"/>
          </p:cNvSpPr>
          <p:nvPr>
            <p:ph idx="1"/>
          </p:nvPr>
        </p:nvSpPr>
        <p:spPr>
          <a:xfrm>
            <a:off x="0" y="578840"/>
            <a:ext cx="12192000" cy="5117286"/>
          </a:xfrm>
        </p:spPr>
        <p:txBody>
          <a:bodyPr>
            <a:normAutofit/>
          </a:bodyPr>
          <a:lstStyle/>
          <a:p>
            <a:endParaRPr lang="en-US" dirty="0">
              <a:solidFill>
                <a:srgbClr val="231F20"/>
              </a:solidFill>
              <a:latin typeface="Proxima Nova"/>
            </a:endParaRPr>
          </a:p>
          <a:p>
            <a:r>
              <a:rPr lang="en-US" dirty="0">
                <a:solidFill>
                  <a:srgbClr val="231F20"/>
                </a:solidFill>
                <a:latin typeface="Proxima Nova"/>
              </a:rPr>
              <a:t>Daily tasks that may contribute to rounded shoulders include:</a:t>
            </a:r>
          </a:p>
          <a:p>
            <a:pPr>
              <a:buFont typeface="Arial"/>
              <a:buChar char="•"/>
            </a:pPr>
            <a:r>
              <a:rPr lang="en-US" dirty="0">
                <a:solidFill>
                  <a:srgbClr val="231F20"/>
                </a:solidFill>
                <a:latin typeface="Proxima Nova"/>
              </a:rPr>
              <a:t>using a smartphone or tablet</a:t>
            </a:r>
          </a:p>
          <a:p>
            <a:pPr>
              <a:buFont typeface="Arial"/>
              <a:buChar char="•"/>
            </a:pPr>
            <a:r>
              <a:rPr lang="en-US" dirty="0">
                <a:solidFill>
                  <a:srgbClr val="231F20"/>
                </a:solidFill>
                <a:latin typeface="Proxima Nova"/>
              </a:rPr>
              <a:t>using a computer or laptop</a:t>
            </a:r>
          </a:p>
          <a:p>
            <a:pPr>
              <a:buFont typeface="Arial"/>
              <a:buChar char="•"/>
            </a:pPr>
            <a:r>
              <a:rPr lang="en-US" dirty="0">
                <a:solidFill>
                  <a:srgbClr val="231F20"/>
                </a:solidFill>
                <a:latin typeface="Proxima Nova"/>
              </a:rPr>
              <a:t>sitting for long periods</a:t>
            </a:r>
          </a:p>
          <a:p>
            <a:pPr>
              <a:buFont typeface="Arial"/>
              <a:buChar char="•"/>
            </a:pPr>
            <a:r>
              <a:rPr lang="en-US" dirty="0">
                <a:solidFill>
                  <a:srgbClr val="231F20"/>
                </a:solidFill>
                <a:latin typeface="Proxima Nova"/>
              </a:rPr>
              <a:t>driving a vehicle</a:t>
            </a:r>
          </a:p>
          <a:p>
            <a:pPr>
              <a:buFont typeface="Arial"/>
              <a:buChar char="•"/>
            </a:pPr>
            <a:r>
              <a:rPr lang="en-US" dirty="0">
                <a:solidFill>
                  <a:srgbClr val="231F20"/>
                </a:solidFill>
                <a:latin typeface="Proxima Nova"/>
              </a:rPr>
              <a:t>bending over repeatedly</a:t>
            </a:r>
          </a:p>
          <a:p>
            <a:pPr>
              <a:buFont typeface="Arial"/>
              <a:buChar char="•"/>
            </a:pPr>
            <a:r>
              <a:rPr lang="en-US" dirty="0">
                <a:solidFill>
                  <a:srgbClr val="231F20"/>
                </a:solidFill>
                <a:latin typeface="Proxima Nova"/>
              </a:rPr>
              <a:t>carrying heavy objects all day</a:t>
            </a:r>
          </a:p>
          <a:p>
            <a:r>
              <a:rPr lang="en-US" dirty="0">
                <a:solidFill>
                  <a:srgbClr val="231F20"/>
                </a:solidFill>
                <a:latin typeface="Proxima Nova"/>
              </a:rPr>
              <a:t>Increased stress on the shoulder joints can cause pain around the neck and upper back.</a:t>
            </a:r>
          </a:p>
          <a:p>
            <a:endParaRPr lang="en-IN" dirty="0"/>
          </a:p>
        </p:txBody>
      </p:sp>
    </p:spTree>
    <p:extLst>
      <p:ext uri="{BB962C8B-B14F-4D97-AF65-F5344CB8AC3E}">
        <p14:creationId xmlns:p14="http://schemas.microsoft.com/office/powerpoint/2010/main" val="480907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6958" y="0"/>
            <a:ext cx="10515600" cy="662781"/>
          </a:xfrm>
        </p:spPr>
        <p:txBody>
          <a:bodyPr>
            <a:normAutofit fontScale="90000"/>
          </a:bodyPr>
          <a:lstStyle/>
          <a:p>
            <a:pPr algn="ctr"/>
            <a:r>
              <a:rPr lang="en-US" dirty="0"/>
              <a:t>Exercise</a:t>
            </a:r>
            <a:endParaRPr lang="en-IN" dirty="0"/>
          </a:p>
        </p:txBody>
      </p:sp>
      <p:sp>
        <p:nvSpPr>
          <p:cNvPr id="3" name="Content Placeholder 2"/>
          <p:cNvSpPr>
            <a:spLocks noGrp="1"/>
          </p:cNvSpPr>
          <p:nvPr>
            <p:ph idx="1"/>
          </p:nvPr>
        </p:nvSpPr>
        <p:spPr>
          <a:xfrm>
            <a:off x="0" y="561474"/>
            <a:ext cx="12192000" cy="6296526"/>
          </a:xfrm>
        </p:spPr>
        <p:txBody>
          <a:bodyPr>
            <a:normAutofit/>
          </a:bodyPr>
          <a:lstStyle/>
          <a:p>
            <a:r>
              <a:rPr lang="en-US" dirty="0">
                <a:solidFill>
                  <a:srgbClr val="231F20"/>
                </a:solidFill>
                <a:latin typeface="Proxima Nova"/>
              </a:rPr>
              <a:t>It may take time to notice the adjustment to the shoulders, but it is better not to rush or force the body into a position that is not comfortable.</a:t>
            </a:r>
          </a:p>
          <a:p>
            <a:r>
              <a:rPr lang="en-US" b="1" dirty="0">
                <a:solidFill>
                  <a:srgbClr val="231F20"/>
                </a:solidFill>
                <a:latin typeface="Proxima Nova"/>
              </a:rPr>
              <a:t>Handclasp</a:t>
            </a:r>
          </a:p>
          <a:p>
            <a:r>
              <a:rPr lang="en-US" dirty="0">
                <a:solidFill>
                  <a:srgbClr val="231F20"/>
                </a:solidFill>
                <a:latin typeface="Proxima Nova"/>
              </a:rPr>
              <a:t>The handclasp stretch is simple and can be done every day. Standing up straight with the hands by their sides, a person reaches their hands behind them to clasp them together.</a:t>
            </a:r>
          </a:p>
          <a:p>
            <a:r>
              <a:rPr lang="en-US" dirty="0">
                <a:solidFill>
                  <a:srgbClr val="231F20"/>
                </a:solidFill>
                <a:latin typeface="Proxima Nova"/>
              </a:rPr>
              <a:t>Gently, they then pull the shoulders back, while taking care not to allow the neck to push forward.</a:t>
            </a:r>
          </a:p>
          <a:p>
            <a:r>
              <a:rPr lang="en-US" dirty="0">
                <a:solidFill>
                  <a:srgbClr val="231F20"/>
                </a:solidFill>
                <a:latin typeface="Proxima Nova"/>
              </a:rPr>
              <a:t>The shoulders should be pulled back until the chest opens and a deep stretch is felt. The position should be held for 30 seconds.</a:t>
            </a:r>
          </a:p>
          <a:p>
            <a:r>
              <a:rPr lang="en-US" b="1" dirty="0">
                <a:solidFill>
                  <a:srgbClr val="231F20"/>
                </a:solidFill>
                <a:latin typeface="Proxima Nova"/>
              </a:rPr>
              <a:t>Door chest stretches</a:t>
            </a:r>
          </a:p>
          <a:p>
            <a:r>
              <a:rPr lang="en-US" dirty="0">
                <a:solidFill>
                  <a:srgbClr val="231F20"/>
                </a:solidFill>
                <a:latin typeface="Proxima Nova"/>
              </a:rPr>
              <a:t>Standing straight in front of a doorframe, a person should place one hand on either side of the frame, just above head height.</a:t>
            </a:r>
          </a:p>
          <a:p>
            <a:r>
              <a:rPr lang="en-US" dirty="0">
                <a:solidFill>
                  <a:srgbClr val="231F20"/>
                </a:solidFill>
                <a:latin typeface="Proxima Nova"/>
              </a:rPr>
              <a:t>Moving one foot forward and gently lunging past the frame will stretch the chest and shoulders. Hold this position for 30 seconds.</a:t>
            </a:r>
          </a:p>
        </p:txBody>
      </p:sp>
    </p:spTree>
    <p:extLst>
      <p:ext uri="{BB962C8B-B14F-4D97-AF65-F5344CB8AC3E}">
        <p14:creationId xmlns:p14="http://schemas.microsoft.com/office/powerpoint/2010/main" val="6306462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0785" y="427839"/>
            <a:ext cx="10534895" cy="5441255"/>
          </a:xfrm>
        </p:spPr>
        <p:txBody>
          <a:bodyPr>
            <a:normAutofit fontScale="85000" lnSpcReduction="20000"/>
          </a:bodyPr>
          <a:lstStyle/>
          <a:p>
            <a:r>
              <a:rPr lang="en-US" b="1" dirty="0">
                <a:solidFill>
                  <a:srgbClr val="231F20"/>
                </a:solidFill>
                <a:latin typeface="Proxima Nova"/>
              </a:rPr>
              <a:t>Shoulder blade squeeze</a:t>
            </a:r>
          </a:p>
          <a:p>
            <a:r>
              <a:rPr lang="en-US" dirty="0">
                <a:solidFill>
                  <a:srgbClr val="231F20"/>
                </a:solidFill>
                <a:latin typeface="Proxima Nova"/>
              </a:rPr>
              <a:t>This basic exercise reminds the body what good posture feels like, and helps build strength throughout the day.</a:t>
            </a:r>
          </a:p>
          <a:p>
            <a:r>
              <a:rPr lang="en-US" dirty="0">
                <a:solidFill>
                  <a:srgbClr val="231F20"/>
                </a:solidFill>
                <a:latin typeface="Proxima Nova"/>
              </a:rPr>
              <a:t>Sitting up tall, a person should move both shoulder blades together, as if trying to hold a tennis ball between them. As they flex, the shoulders should move down and away from the ears.</a:t>
            </a:r>
          </a:p>
          <a:p>
            <a:endParaRPr lang="en-US" b="1" dirty="0">
              <a:solidFill>
                <a:srgbClr val="231F20"/>
              </a:solidFill>
              <a:latin typeface="Proxima Nova"/>
            </a:endParaRPr>
          </a:p>
          <a:p>
            <a:r>
              <a:rPr lang="en-US" dirty="0">
                <a:solidFill>
                  <a:srgbClr val="231F20"/>
                </a:solidFill>
                <a:latin typeface="Proxima Nova"/>
              </a:rPr>
              <a:t>A person begins by standing with their tailbone, lower back, upper back, and head against a wall. The feet are positioned slightly away from the wall. The arms are pressed flat against the wall, keeping the elbows at a 90 degree angle.</a:t>
            </a:r>
          </a:p>
          <a:p>
            <a:r>
              <a:rPr lang="en-US" dirty="0">
                <a:solidFill>
                  <a:srgbClr val="231F20"/>
                </a:solidFill>
                <a:latin typeface="Proxima Nova"/>
              </a:rPr>
              <a:t>This position is held for 30 seconds to a minute to provide a gentle stretch and workout for the shoulders and upper back.</a:t>
            </a:r>
          </a:p>
          <a:p>
            <a:r>
              <a:rPr lang="en-US" b="1" dirty="0">
                <a:solidFill>
                  <a:srgbClr val="231F20"/>
                </a:solidFill>
                <a:latin typeface="Proxima Nova"/>
              </a:rPr>
              <a:t>Wall angels</a:t>
            </a:r>
          </a:p>
          <a:p>
            <a:r>
              <a:rPr lang="en-US" dirty="0">
                <a:solidFill>
                  <a:srgbClr val="231F20"/>
                </a:solidFill>
                <a:latin typeface="Proxima Nova"/>
              </a:rPr>
              <a:t>To do a wall angel, a person stands with their back to a wall, feet positioned slightly forward, keeping the arms pulled back to remain in contact with the wall at all times.</a:t>
            </a:r>
          </a:p>
          <a:p>
            <a:r>
              <a:rPr lang="en-US" dirty="0">
                <a:solidFill>
                  <a:srgbClr val="231F20"/>
                </a:solidFill>
                <a:latin typeface="Proxima Nova"/>
              </a:rPr>
              <a:t>The arms start in a ‘W’ position, which resembles a person flexing both of their biceps. Both arms are against the wall.</a:t>
            </a:r>
          </a:p>
          <a:p>
            <a:r>
              <a:rPr lang="en-US" dirty="0">
                <a:solidFill>
                  <a:srgbClr val="231F20"/>
                </a:solidFill>
                <a:latin typeface="Proxima Nova"/>
              </a:rPr>
              <a:t>The hands are then extended upwards towards the ceiling while keeping the shoulders down and flexed. Then the arms are returned to the starting ‘W’ position. This move is one repetition. Ideally, 10 such repetitions should be done during each training session.</a:t>
            </a:r>
          </a:p>
          <a:p>
            <a:endParaRPr lang="en-IN" dirty="0"/>
          </a:p>
          <a:p>
            <a:endParaRPr lang="en-US" dirty="0">
              <a:solidFill>
                <a:srgbClr val="231F20"/>
              </a:solidFill>
              <a:latin typeface="Proxima Nova"/>
            </a:endParaRPr>
          </a:p>
        </p:txBody>
      </p:sp>
    </p:spTree>
    <p:extLst>
      <p:ext uri="{BB962C8B-B14F-4D97-AF65-F5344CB8AC3E}">
        <p14:creationId xmlns:p14="http://schemas.microsoft.com/office/powerpoint/2010/main" val="1388994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F1083-298F-41E8-A3B9-E4D288BA7B6E}"/>
              </a:ext>
            </a:extLst>
          </p:cNvPr>
          <p:cNvSpPr>
            <a:spLocks noGrp="1"/>
          </p:cNvSpPr>
          <p:nvPr>
            <p:ph type="title"/>
          </p:nvPr>
        </p:nvSpPr>
        <p:spPr>
          <a:xfrm>
            <a:off x="838200" y="0"/>
            <a:ext cx="10515600" cy="524108"/>
          </a:xfrm>
        </p:spPr>
        <p:txBody>
          <a:bodyPr>
            <a:normAutofit/>
          </a:bodyPr>
          <a:lstStyle/>
          <a:p>
            <a:pPr algn="ctr"/>
            <a:r>
              <a:rPr lang="en-IN" sz="3200" b="0" i="0" dirty="0">
                <a:solidFill>
                  <a:srgbClr val="000000"/>
                </a:solidFill>
                <a:effectLst/>
                <a:latin typeface="Gotham 5r"/>
              </a:rPr>
              <a:t> Curves of the Spine</a:t>
            </a:r>
            <a:endParaRPr lang="en-IN" sz="3200" dirty="0"/>
          </a:p>
        </p:txBody>
      </p:sp>
      <p:sp>
        <p:nvSpPr>
          <p:cNvPr id="3" name="Content Placeholder 2">
            <a:extLst>
              <a:ext uri="{FF2B5EF4-FFF2-40B4-BE49-F238E27FC236}">
                <a16:creationId xmlns:a16="http://schemas.microsoft.com/office/drawing/2014/main" id="{ED088CC7-3EF9-40FE-84EA-6781F35217C0}"/>
              </a:ext>
            </a:extLst>
          </p:cNvPr>
          <p:cNvSpPr>
            <a:spLocks noGrp="1"/>
          </p:cNvSpPr>
          <p:nvPr>
            <p:ph idx="1"/>
          </p:nvPr>
        </p:nvSpPr>
        <p:spPr>
          <a:xfrm>
            <a:off x="0" y="524108"/>
            <a:ext cx="12192000" cy="6333892"/>
          </a:xfrm>
        </p:spPr>
        <p:txBody>
          <a:bodyPr>
            <a:normAutofit/>
          </a:bodyPr>
          <a:lstStyle/>
          <a:p>
            <a:pPr>
              <a:lnSpc>
                <a:spcPct val="120000"/>
              </a:lnSpc>
            </a:pPr>
            <a:r>
              <a:rPr lang="en-US" sz="1800" b="0" i="0" dirty="0">
                <a:solidFill>
                  <a:schemeClr val="tx1"/>
                </a:solidFill>
                <a:effectLst/>
                <a:latin typeface="Bahnschrift Light" panose="020B0502040204020203" pitchFamily="34" charset="0"/>
              </a:rPr>
              <a:t>The normal spine has an S-shaped curve when viewed from the side. This shape allows for an evenly distribution of weight and flexibility of movement. The spine curves in the following ways:</a:t>
            </a:r>
          </a:p>
          <a:p>
            <a:pPr>
              <a:lnSpc>
                <a:spcPct val="120000"/>
              </a:lnSpc>
            </a:pPr>
            <a:r>
              <a:rPr lang="en-US" sz="1800" b="0" i="0" dirty="0">
                <a:solidFill>
                  <a:schemeClr val="tx1"/>
                </a:solidFill>
                <a:effectLst/>
                <a:latin typeface="Bahnschrift Light" panose="020B0502040204020203" pitchFamily="34" charset="0"/>
              </a:rPr>
              <a:t>The </a:t>
            </a:r>
            <a:r>
              <a:rPr lang="en-US" sz="1800" b="0" i="0" u="sng" dirty="0">
                <a:solidFill>
                  <a:schemeClr val="tx1"/>
                </a:solidFill>
                <a:effectLst/>
                <a:latin typeface="Bahnschrift Light" panose="020B0502040204020203" pitchFamily="34" charset="0"/>
                <a:hlinkClick r:id="rId2">
                  <a:extLst>
                    <a:ext uri="{A12FA001-AC4F-418D-AE19-62706E023703}">
                      <ahyp:hlinkClr xmlns:ahyp="http://schemas.microsoft.com/office/drawing/2018/hyperlinkcolor" val="tx"/>
                    </a:ext>
                  </a:extLst>
                </a:hlinkClick>
              </a:rPr>
              <a:t>cervical spine</a:t>
            </a:r>
            <a:r>
              <a:rPr lang="en-US" sz="1800" b="0" i="0" dirty="0">
                <a:solidFill>
                  <a:schemeClr val="tx1"/>
                </a:solidFill>
                <a:effectLst/>
                <a:latin typeface="Bahnschrift Light" panose="020B0502040204020203" pitchFamily="34" charset="0"/>
              </a:rPr>
              <a:t> curves slightly inward, sometimes described as a backward C-shape. </a:t>
            </a:r>
            <a:r>
              <a:rPr lang="en-US" sz="1800" b="0" i="0" dirty="0">
                <a:solidFill>
                  <a:srgbClr val="000000"/>
                </a:solidFill>
                <a:effectLst/>
                <a:latin typeface="Bahnschrift Light" panose="020B0502040204020203" pitchFamily="34" charset="0"/>
              </a:rPr>
              <a:t>The normal curvature of this part of the spine is 20 to 40 degrees.</a:t>
            </a:r>
            <a:endParaRPr lang="en-US" sz="1800" b="0" i="0" dirty="0">
              <a:solidFill>
                <a:schemeClr val="tx1"/>
              </a:solidFill>
              <a:effectLst/>
              <a:latin typeface="Bahnschrift Light" panose="020B0502040204020203" pitchFamily="34" charset="0"/>
            </a:endParaRPr>
          </a:p>
          <a:p>
            <a:pPr>
              <a:lnSpc>
                <a:spcPct val="120000"/>
              </a:lnSpc>
            </a:pPr>
            <a:r>
              <a:rPr lang="en-US" sz="1800" b="0" i="0" dirty="0">
                <a:solidFill>
                  <a:schemeClr val="tx1"/>
                </a:solidFill>
                <a:effectLst/>
                <a:latin typeface="Bahnschrift Light" panose="020B0502040204020203" pitchFamily="34" charset="0"/>
              </a:rPr>
              <a:t>The </a:t>
            </a:r>
            <a:r>
              <a:rPr lang="en-US" sz="1800" b="0" i="0" u="sng" dirty="0">
                <a:solidFill>
                  <a:schemeClr val="tx1"/>
                </a:solidFill>
                <a:effectLst/>
                <a:latin typeface="Bahnschrift Light" panose="020B0502040204020203" pitchFamily="34" charset="0"/>
                <a:hlinkClick r:id="rId3">
                  <a:extLst>
                    <a:ext uri="{A12FA001-AC4F-418D-AE19-62706E023703}">
                      <ahyp:hlinkClr xmlns:ahyp="http://schemas.microsoft.com/office/drawing/2018/hyperlinkcolor" val="tx"/>
                    </a:ext>
                  </a:extLst>
                </a:hlinkClick>
              </a:rPr>
              <a:t>thoracic spine</a:t>
            </a:r>
            <a:r>
              <a:rPr lang="en-US" sz="1800" b="0" i="0" dirty="0">
                <a:solidFill>
                  <a:schemeClr val="tx1"/>
                </a:solidFill>
                <a:effectLst/>
                <a:latin typeface="Bahnschrift Light" panose="020B0502040204020203" pitchFamily="34" charset="0"/>
              </a:rPr>
              <a:t> curves outward, forming a regular C-shape with the opening at the front. </a:t>
            </a:r>
            <a:r>
              <a:rPr lang="en-US" sz="1800" b="0" i="0" dirty="0">
                <a:solidFill>
                  <a:srgbClr val="000000"/>
                </a:solidFill>
                <a:effectLst/>
                <a:latin typeface="Bahnschrift Light" panose="020B0502040204020203" pitchFamily="34" charset="0"/>
              </a:rPr>
              <a:t>This part of the spine is important for standing up straight and achieving balance. A normal curvature for this part of the spine is 20 to 40 degrees.</a:t>
            </a:r>
            <a:endParaRPr lang="en-US" sz="1800" b="0" i="0" dirty="0">
              <a:solidFill>
                <a:schemeClr val="tx1"/>
              </a:solidFill>
              <a:effectLst/>
              <a:latin typeface="Bahnschrift Light" panose="020B0502040204020203" pitchFamily="34" charset="0"/>
            </a:endParaRPr>
          </a:p>
          <a:p>
            <a:pPr>
              <a:lnSpc>
                <a:spcPct val="120000"/>
              </a:lnSpc>
            </a:pPr>
            <a:r>
              <a:rPr lang="en-US" sz="1800" b="0" i="0" dirty="0">
                <a:solidFill>
                  <a:schemeClr val="tx1"/>
                </a:solidFill>
                <a:effectLst/>
                <a:latin typeface="Bahnschrift Light" panose="020B0502040204020203" pitchFamily="34" charset="0"/>
              </a:rPr>
              <a:t>The </a:t>
            </a:r>
            <a:r>
              <a:rPr lang="en-US" sz="1800" b="0" i="0" u="sng" dirty="0">
                <a:solidFill>
                  <a:schemeClr val="tx1"/>
                </a:solidFill>
                <a:effectLst/>
                <a:latin typeface="Bahnschrift Light" panose="020B0502040204020203" pitchFamily="34" charset="0"/>
                <a:hlinkClick r:id="rId4">
                  <a:extLst>
                    <a:ext uri="{A12FA001-AC4F-418D-AE19-62706E023703}">
                      <ahyp:hlinkClr xmlns:ahyp="http://schemas.microsoft.com/office/drawing/2018/hyperlinkcolor" val="tx"/>
                    </a:ext>
                  </a:extLst>
                </a:hlinkClick>
              </a:rPr>
              <a:t>lumbar spine</a:t>
            </a:r>
            <a:r>
              <a:rPr lang="en-US" sz="1800" b="0" i="0" dirty="0">
                <a:solidFill>
                  <a:schemeClr val="tx1"/>
                </a:solidFill>
                <a:effectLst/>
                <a:latin typeface="Bahnschrift Light" panose="020B0502040204020203" pitchFamily="34" charset="0"/>
              </a:rPr>
              <a:t> curves inward and, like the cervical spine, backward C-shape. </a:t>
            </a:r>
            <a:r>
              <a:rPr lang="en-US" sz="1800" b="0" i="0" dirty="0">
                <a:solidFill>
                  <a:srgbClr val="000000"/>
                </a:solidFill>
                <a:effectLst/>
                <a:latin typeface="Bahnschrift Light" panose="020B0502040204020203" pitchFamily="34" charset="0"/>
              </a:rPr>
              <a:t>and curvature of 40 to 60 degrees is normal here. </a:t>
            </a:r>
            <a:endParaRPr lang="en-US" sz="1800" b="0" i="0" dirty="0">
              <a:solidFill>
                <a:schemeClr val="tx1"/>
              </a:solidFill>
              <a:effectLst/>
              <a:latin typeface="Bahnschrift Light" panose="020B0502040204020203" pitchFamily="34" charset="0"/>
            </a:endParaRPr>
          </a:p>
          <a:p>
            <a:pPr>
              <a:lnSpc>
                <a:spcPct val="120000"/>
              </a:lnSpc>
            </a:pPr>
            <a:r>
              <a:rPr lang="en-US" sz="1800" b="0" i="0" dirty="0">
                <a:solidFill>
                  <a:srgbClr val="333333"/>
                </a:solidFill>
                <a:effectLst/>
                <a:latin typeface="Bahnschrift Light" panose="020B0502040204020203" pitchFamily="34" charset="0"/>
              </a:rPr>
              <a:t>These curves balance each other, so your head should be aligned with your hips when standing up straight. This position works to minimize the effect of gravity and </a:t>
            </a:r>
            <a:r>
              <a:rPr lang="en-US" sz="1800" b="0" i="0" dirty="0">
                <a:solidFill>
                  <a:srgbClr val="14161A"/>
                </a:solidFill>
                <a:effectLst/>
                <a:latin typeface="Bahnschrift Light" panose="020B0502040204020203" pitchFamily="34" charset="0"/>
              </a:rPr>
              <a:t>shock absorbers to distribute mechanical stress during movement and </a:t>
            </a:r>
            <a:r>
              <a:rPr lang="en-US" sz="1800" b="0" i="0" dirty="0">
                <a:solidFill>
                  <a:srgbClr val="333333"/>
                </a:solidFill>
                <a:effectLst/>
                <a:latin typeface="Bahnschrift Light" panose="020B0502040204020203" pitchFamily="34" charset="0"/>
              </a:rPr>
              <a:t>allows you to have good posture </a:t>
            </a:r>
            <a:r>
              <a:rPr lang="en-US" sz="1800" b="0" i="0" dirty="0">
                <a:solidFill>
                  <a:srgbClr val="14161A"/>
                </a:solidFill>
                <a:effectLst/>
                <a:latin typeface="Bahnschrift Light" panose="020B0502040204020203" pitchFamily="34" charset="0"/>
              </a:rPr>
              <a:t>.</a:t>
            </a:r>
            <a:r>
              <a:rPr lang="en-US" sz="1800" b="0" i="0" dirty="0">
                <a:solidFill>
                  <a:srgbClr val="343536"/>
                </a:solidFill>
                <a:effectLst/>
                <a:latin typeface="Bahnschrift Light" panose="020B0502040204020203" pitchFamily="34" charset="0"/>
              </a:rPr>
              <a:t> </a:t>
            </a:r>
            <a:endParaRPr lang="en-US" sz="1800" b="0" i="0" dirty="0">
              <a:solidFill>
                <a:srgbClr val="333333"/>
              </a:solidFill>
              <a:effectLst/>
              <a:latin typeface="Bahnschrift Light" panose="020B0502040204020203" pitchFamily="34" charset="0"/>
            </a:endParaRPr>
          </a:p>
          <a:p>
            <a:pPr marL="0" indent="0">
              <a:lnSpc>
                <a:spcPct val="120000"/>
              </a:lnSpc>
              <a:buNone/>
            </a:pPr>
            <a:r>
              <a:rPr lang="en-US" sz="1800" b="0" i="0" dirty="0">
                <a:solidFill>
                  <a:srgbClr val="333333"/>
                </a:solidFill>
                <a:effectLst/>
                <a:latin typeface="Bahnschrift Light" panose="020B0502040204020203" pitchFamily="34" charset="0"/>
              </a:rPr>
              <a:t> While most people have a slight sideways curve, the spine should not curve more than 10 degrees to the left or right. </a:t>
            </a:r>
          </a:p>
        </p:txBody>
      </p:sp>
    </p:spTree>
    <p:extLst>
      <p:ext uri="{BB962C8B-B14F-4D97-AF65-F5344CB8AC3E}">
        <p14:creationId xmlns:p14="http://schemas.microsoft.com/office/powerpoint/2010/main" val="4067995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00D46-C6F9-4381-A084-2A41CFD091FA}"/>
              </a:ext>
            </a:extLst>
          </p:cNvPr>
          <p:cNvSpPr>
            <a:spLocks noGrp="1"/>
          </p:cNvSpPr>
          <p:nvPr>
            <p:ph type="title"/>
          </p:nvPr>
        </p:nvSpPr>
        <p:spPr/>
        <p:txBody>
          <a:bodyPr/>
          <a:lstStyle/>
          <a:p>
            <a:r>
              <a:rPr lang="en-IN" b="1" dirty="0">
                <a:solidFill>
                  <a:srgbClr val="212B32"/>
                </a:solidFill>
                <a:latin typeface="Frutiger W01"/>
              </a:rPr>
              <a:t>Knock knees (</a:t>
            </a:r>
            <a:r>
              <a:rPr lang="en-IN" dirty="0">
                <a:solidFill>
                  <a:srgbClr val="231F20"/>
                </a:solidFill>
                <a:latin typeface="Proxima Nova"/>
              </a:rPr>
              <a:t>Genu </a:t>
            </a:r>
            <a:r>
              <a:rPr lang="en-IN" dirty="0" err="1">
                <a:solidFill>
                  <a:srgbClr val="231F20"/>
                </a:solidFill>
                <a:latin typeface="Proxima Nova"/>
              </a:rPr>
              <a:t>valgum</a:t>
            </a:r>
            <a:r>
              <a:rPr lang="en-IN" b="1" dirty="0">
                <a:solidFill>
                  <a:srgbClr val="212B32"/>
                </a:solidFill>
                <a:latin typeface="Frutiger W01"/>
              </a:rPr>
              <a:t>)</a:t>
            </a:r>
            <a:br>
              <a:rPr lang="en-IN" b="1" dirty="0">
                <a:solidFill>
                  <a:srgbClr val="212B32"/>
                </a:solidFill>
                <a:latin typeface="Frutiger W01"/>
              </a:rPr>
            </a:br>
            <a:endParaRPr lang="en-IN" dirty="0"/>
          </a:p>
        </p:txBody>
      </p:sp>
      <p:sp>
        <p:nvSpPr>
          <p:cNvPr id="3" name="Content Placeholder 2">
            <a:extLst>
              <a:ext uri="{FF2B5EF4-FFF2-40B4-BE49-F238E27FC236}">
                <a16:creationId xmlns:a16="http://schemas.microsoft.com/office/drawing/2014/main" id="{02A09861-4605-4293-90B5-CF9B161312AA}"/>
              </a:ext>
            </a:extLst>
          </p:cNvPr>
          <p:cNvSpPr>
            <a:spLocks noGrp="1"/>
          </p:cNvSpPr>
          <p:nvPr>
            <p:ph idx="1"/>
          </p:nvPr>
        </p:nvSpPr>
        <p:spPr/>
        <p:txBody>
          <a:bodyPr/>
          <a:lstStyle/>
          <a:p>
            <a:r>
              <a:rPr lang="en-US" b="1" dirty="0">
                <a:solidFill>
                  <a:srgbClr val="212B32"/>
                </a:solidFill>
                <a:latin typeface="Frutiger W01"/>
              </a:rPr>
              <a:t>Knock knees is when there's a gap between your ankles when you stand with your knees together. It's common in children aged 3 to 6 and usually gets better on its own as they grow without causing any problems.</a:t>
            </a:r>
          </a:p>
          <a:p>
            <a:r>
              <a:rPr lang="en-US" dirty="0">
                <a:solidFill>
                  <a:srgbClr val="272725"/>
                </a:solidFill>
                <a:latin typeface="Benton Sans"/>
              </a:rPr>
              <a:t>Knock knee is a condition in which the knees bend inward and touch or "knock" against one another..</a:t>
            </a:r>
            <a:endParaRPr lang="en-IN" dirty="0"/>
          </a:p>
        </p:txBody>
      </p:sp>
    </p:spTree>
    <p:extLst>
      <p:ext uri="{BB962C8B-B14F-4D97-AF65-F5344CB8AC3E}">
        <p14:creationId xmlns:p14="http://schemas.microsoft.com/office/powerpoint/2010/main" val="13880605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41E43-C7AE-44BA-BF32-4DD9AD6F0EE7}"/>
              </a:ext>
            </a:extLst>
          </p:cNvPr>
          <p:cNvSpPr>
            <a:spLocks noGrp="1"/>
          </p:cNvSpPr>
          <p:nvPr>
            <p:ph type="title"/>
          </p:nvPr>
        </p:nvSpPr>
        <p:spPr>
          <a:xfrm>
            <a:off x="1181170" y="0"/>
            <a:ext cx="10058400" cy="602630"/>
          </a:xfrm>
        </p:spPr>
        <p:txBody>
          <a:bodyPr>
            <a:normAutofit fontScale="90000"/>
          </a:bodyPr>
          <a:lstStyle/>
          <a:p>
            <a:pPr algn="ctr"/>
            <a:r>
              <a:rPr lang="en-US" b="1" dirty="0">
                <a:solidFill>
                  <a:srgbClr val="212B32"/>
                </a:solidFill>
                <a:latin typeface="Frutiger W01"/>
              </a:rPr>
              <a:t>Causes of knock knees</a:t>
            </a:r>
            <a:endParaRPr lang="en-IN" dirty="0"/>
          </a:p>
        </p:txBody>
      </p:sp>
      <p:sp>
        <p:nvSpPr>
          <p:cNvPr id="3" name="Content Placeholder 2">
            <a:extLst>
              <a:ext uri="{FF2B5EF4-FFF2-40B4-BE49-F238E27FC236}">
                <a16:creationId xmlns:a16="http://schemas.microsoft.com/office/drawing/2014/main" id="{F5EC72D6-D077-4ADD-8053-014EBC6B76EA}"/>
              </a:ext>
            </a:extLst>
          </p:cNvPr>
          <p:cNvSpPr>
            <a:spLocks noGrp="1"/>
          </p:cNvSpPr>
          <p:nvPr>
            <p:ph idx="1"/>
          </p:nvPr>
        </p:nvSpPr>
        <p:spPr>
          <a:xfrm>
            <a:off x="0" y="696286"/>
            <a:ext cx="12323428" cy="6161714"/>
          </a:xfrm>
        </p:spPr>
        <p:txBody>
          <a:bodyPr>
            <a:normAutofit/>
          </a:bodyPr>
          <a:lstStyle/>
          <a:p>
            <a:r>
              <a:rPr lang="en-US" dirty="0">
                <a:solidFill>
                  <a:srgbClr val="212B32"/>
                </a:solidFill>
                <a:latin typeface="Frutiger W01"/>
              </a:rPr>
              <a:t>Knock knees in children is a normal part of growth and development, and it usually gets better as they get older.</a:t>
            </a:r>
          </a:p>
          <a:p>
            <a:pPr>
              <a:buFont typeface="Arial" panose="020B0604020202020204" pitchFamily="34" charset="0"/>
              <a:buChar char="•"/>
            </a:pPr>
            <a:r>
              <a:rPr lang="en-US" dirty="0">
                <a:solidFill>
                  <a:srgbClr val="212B32"/>
                </a:solidFill>
                <a:latin typeface="Frutiger W01"/>
              </a:rPr>
              <a:t>an injury to the knees or legs</a:t>
            </a:r>
          </a:p>
          <a:p>
            <a:pPr>
              <a:buFont typeface="Arial" panose="020B0604020202020204" pitchFamily="34" charset="0"/>
              <a:buChar char="•"/>
            </a:pPr>
            <a:r>
              <a:rPr lang="en-US" dirty="0">
                <a:solidFill>
                  <a:srgbClr val="005EB8"/>
                </a:solidFill>
                <a:latin typeface="Frutiger W01"/>
                <a:hlinkClick r:id="rId2"/>
              </a:rPr>
              <a:t>osteomyelitis</a:t>
            </a:r>
            <a:r>
              <a:rPr lang="en-US" dirty="0">
                <a:solidFill>
                  <a:srgbClr val="212B32"/>
                </a:solidFill>
                <a:latin typeface="Frutiger W01"/>
              </a:rPr>
              <a:t> (a bone infection)</a:t>
            </a:r>
          </a:p>
          <a:p>
            <a:pPr>
              <a:buFont typeface="Arial" panose="020B0604020202020204" pitchFamily="34" charset="0"/>
              <a:buChar char="•"/>
            </a:pPr>
            <a:r>
              <a:rPr lang="en-US" dirty="0">
                <a:solidFill>
                  <a:srgbClr val="005EB8"/>
                </a:solidFill>
                <a:latin typeface="Frutiger W01"/>
                <a:hlinkClick r:id="rId3"/>
              </a:rPr>
              <a:t>arthritis</a:t>
            </a:r>
            <a:endParaRPr lang="en-US" dirty="0">
              <a:solidFill>
                <a:srgbClr val="212B32"/>
              </a:solidFill>
              <a:latin typeface="Frutiger W01"/>
            </a:endParaRPr>
          </a:p>
          <a:p>
            <a:pPr>
              <a:buFont typeface="Arial" panose="020B0604020202020204" pitchFamily="34" charset="0"/>
              <a:buChar char="•"/>
            </a:pPr>
            <a:r>
              <a:rPr lang="en-US" dirty="0">
                <a:solidFill>
                  <a:srgbClr val="212B32"/>
                </a:solidFill>
                <a:latin typeface="Frutiger W01"/>
              </a:rPr>
              <a:t>vitamin D deficiency</a:t>
            </a:r>
          </a:p>
          <a:p>
            <a:pPr>
              <a:buFont typeface="Arial" panose="020B0604020202020204" pitchFamily="34" charset="0"/>
              <a:buChar char="•"/>
            </a:pPr>
            <a:r>
              <a:rPr lang="en-US" dirty="0">
                <a:solidFill>
                  <a:srgbClr val="212B32"/>
                </a:solidFill>
                <a:latin typeface="Frutiger W01"/>
              </a:rPr>
              <a:t>some genetic conditions which affect the joints </a:t>
            </a:r>
          </a:p>
          <a:p>
            <a:pPr fontAlgn="base">
              <a:buFont typeface="Arial" panose="020B0604020202020204" pitchFamily="34" charset="0"/>
              <a:buChar char="•"/>
            </a:pPr>
            <a:r>
              <a:rPr lang="en-US" dirty="0">
                <a:solidFill>
                  <a:srgbClr val="272725"/>
                </a:solidFill>
                <a:latin typeface="inherit"/>
              </a:rPr>
              <a:t>physical trauma (injury)</a:t>
            </a:r>
          </a:p>
          <a:p>
            <a:pPr fontAlgn="base">
              <a:buFont typeface="Arial" panose="020B0604020202020204" pitchFamily="34" charset="0"/>
              <a:buChar char="•"/>
            </a:pPr>
            <a:r>
              <a:rPr lang="en-US" dirty="0">
                <a:solidFill>
                  <a:srgbClr val="272725"/>
                </a:solidFill>
                <a:latin typeface="inherit"/>
              </a:rPr>
              <a:t>rickets </a:t>
            </a:r>
          </a:p>
          <a:p>
            <a:pPr fontAlgn="base">
              <a:buFont typeface="Arial" panose="020B0604020202020204" pitchFamily="34" charset="0"/>
              <a:buChar char="•"/>
            </a:pPr>
            <a:r>
              <a:rPr lang="en-US" dirty="0">
                <a:solidFill>
                  <a:srgbClr val="272725"/>
                </a:solidFill>
                <a:latin typeface="inherit"/>
              </a:rPr>
              <a:t>growth plate injury</a:t>
            </a:r>
          </a:p>
          <a:p>
            <a:pPr fontAlgn="base">
              <a:buFont typeface="Arial" panose="020B0604020202020204" pitchFamily="34" charset="0"/>
              <a:buChar char="•"/>
            </a:pPr>
            <a:r>
              <a:rPr lang="en-US" u="sng" dirty="0">
                <a:solidFill>
                  <a:srgbClr val="164469"/>
                </a:solidFill>
                <a:latin typeface="inherit"/>
                <a:hlinkClick r:id="rId4"/>
              </a:rPr>
              <a:t>benign bone tumors</a:t>
            </a:r>
            <a:endParaRPr lang="en-US" dirty="0">
              <a:solidFill>
                <a:srgbClr val="272725"/>
              </a:solidFill>
              <a:latin typeface="inherit"/>
            </a:endParaRPr>
          </a:p>
          <a:p>
            <a:pPr fontAlgn="base">
              <a:buFont typeface="Arial" panose="020B0604020202020204" pitchFamily="34" charset="0"/>
              <a:buChar char="•"/>
            </a:pPr>
            <a:r>
              <a:rPr lang="en-US" dirty="0">
                <a:solidFill>
                  <a:srgbClr val="272725"/>
                </a:solidFill>
                <a:latin typeface="inherit"/>
              </a:rPr>
              <a:t>fractures that heal with a deformity (malunion)</a:t>
            </a:r>
          </a:p>
          <a:p>
            <a:pPr>
              <a:buFont typeface="Arial" panose="020B0604020202020204" pitchFamily="34" charset="0"/>
              <a:buChar char="•"/>
            </a:pPr>
            <a:endParaRPr lang="en-US" dirty="0">
              <a:solidFill>
                <a:srgbClr val="005EB8"/>
              </a:solidFill>
              <a:latin typeface="Frutiger W01"/>
            </a:endParaRPr>
          </a:p>
          <a:p>
            <a:pPr>
              <a:buFont typeface="Arial" panose="020B0604020202020204" pitchFamily="34" charset="0"/>
              <a:buChar char="•"/>
            </a:pPr>
            <a:endParaRPr lang="en-US" dirty="0">
              <a:solidFill>
                <a:srgbClr val="212B32"/>
              </a:solidFill>
              <a:latin typeface="Frutiger W01"/>
            </a:endParaRPr>
          </a:p>
          <a:p>
            <a:endParaRPr lang="en-IN" dirty="0"/>
          </a:p>
        </p:txBody>
      </p:sp>
    </p:spTree>
    <p:extLst>
      <p:ext uri="{BB962C8B-B14F-4D97-AF65-F5344CB8AC3E}">
        <p14:creationId xmlns:p14="http://schemas.microsoft.com/office/powerpoint/2010/main" val="16961207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705DA-C3D2-4169-9237-22DEAF7A40B6}"/>
              </a:ext>
            </a:extLst>
          </p:cNvPr>
          <p:cNvSpPr>
            <a:spLocks noGrp="1"/>
          </p:cNvSpPr>
          <p:nvPr>
            <p:ph type="title"/>
          </p:nvPr>
        </p:nvSpPr>
        <p:spPr>
          <a:xfrm>
            <a:off x="1097280" y="286603"/>
            <a:ext cx="10058400" cy="856397"/>
          </a:xfrm>
        </p:spPr>
        <p:txBody>
          <a:bodyPr>
            <a:normAutofit/>
          </a:bodyPr>
          <a:lstStyle/>
          <a:p>
            <a:pPr algn="ctr"/>
            <a:r>
              <a:rPr lang="en-IN" dirty="0" err="1"/>
              <a:t>Exersices</a:t>
            </a:r>
            <a:endParaRPr lang="en-IN" dirty="0"/>
          </a:p>
        </p:txBody>
      </p:sp>
      <p:sp>
        <p:nvSpPr>
          <p:cNvPr id="3" name="Content Placeholder 2">
            <a:extLst>
              <a:ext uri="{FF2B5EF4-FFF2-40B4-BE49-F238E27FC236}">
                <a16:creationId xmlns:a16="http://schemas.microsoft.com/office/drawing/2014/main" id="{D731BE59-45B3-4BD2-8AAC-6F79142D53E8}"/>
              </a:ext>
            </a:extLst>
          </p:cNvPr>
          <p:cNvSpPr>
            <a:spLocks noGrp="1"/>
          </p:cNvSpPr>
          <p:nvPr>
            <p:ph idx="1"/>
          </p:nvPr>
        </p:nvSpPr>
        <p:spPr/>
        <p:txBody>
          <a:bodyPr/>
          <a:lstStyle/>
          <a:p>
            <a:r>
              <a:rPr lang="en-IN" b="1" dirty="0">
                <a:solidFill>
                  <a:srgbClr val="231F20"/>
                </a:solidFill>
                <a:latin typeface="Proxima Nova"/>
              </a:rPr>
              <a:t>Side lunges</a:t>
            </a:r>
          </a:p>
          <a:p>
            <a:r>
              <a:rPr lang="en-IN" b="1" dirty="0">
                <a:solidFill>
                  <a:srgbClr val="231F20"/>
                </a:solidFill>
                <a:latin typeface="Proxima Nova"/>
              </a:rPr>
              <a:t>Lying abduction</a:t>
            </a:r>
          </a:p>
          <a:p>
            <a:r>
              <a:rPr lang="en-IN" b="1" dirty="0">
                <a:solidFill>
                  <a:srgbClr val="231F20"/>
                </a:solidFill>
                <a:latin typeface="Proxima Nova"/>
              </a:rPr>
              <a:t>Wall squat</a:t>
            </a:r>
          </a:p>
          <a:p>
            <a:r>
              <a:rPr lang="en-IN" b="1" dirty="0">
                <a:solidFill>
                  <a:srgbClr val="231F20"/>
                </a:solidFill>
                <a:latin typeface="Proxima Nova"/>
              </a:rPr>
              <a:t>Orthotics</a:t>
            </a:r>
          </a:p>
          <a:p>
            <a:r>
              <a:rPr lang="en-IN" b="1" dirty="0">
                <a:solidFill>
                  <a:srgbClr val="231F20"/>
                </a:solidFill>
                <a:latin typeface="Proxima Nova"/>
              </a:rPr>
              <a:t>Surgery</a:t>
            </a:r>
          </a:p>
          <a:p>
            <a:endParaRPr lang="en-IN" dirty="0"/>
          </a:p>
        </p:txBody>
      </p:sp>
    </p:spTree>
    <p:extLst>
      <p:ext uri="{BB962C8B-B14F-4D97-AF65-F5344CB8AC3E}">
        <p14:creationId xmlns:p14="http://schemas.microsoft.com/office/powerpoint/2010/main" val="28898380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F4BE8-490E-4100-9B60-F72AD2BBEB33}"/>
              </a:ext>
            </a:extLst>
          </p:cNvPr>
          <p:cNvSpPr>
            <a:spLocks noGrp="1"/>
          </p:cNvSpPr>
          <p:nvPr>
            <p:ph type="title"/>
          </p:nvPr>
        </p:nvSpPr>
        <p:spPr/>
        <p:txBody>
          <a:bodyPr/>
          <a:lstStyle/>
          <a:p>
            <a:r>
              <a:rPr lang="en-IN" b="1" dirty="0">
                <a:solidFill>
                  <a:srgbClr val="003366"/>
                </a:solidFill>
                <a:latin typeface="Arial" panose="020B0604020202020204" pitchFamily="34" charset="0"/>
              </a:rPr>
              <a:t>Bow Legs (Genu Varum)</a:t>
            </a:r>
            <a:br>
              <a:rPr lang="en-IN" b="1" dirty="0">
                <a:solidFill>
                  <a:srgbClr val="003366"/>
                </a:solidFill>
                <a:latin typeface="Arial" panose="020B0604020202020204" pitchFamily="34" charset="0"/>
              </a:rPr>
            </a:br>
            <a:endParaRPr lang="en-IN" dirty="0"/>
          </a:p>
        </p:txBody>
      </p:sp>
      <p:sp>
        <p:nvSpPr>
          <p:cNvPr id="3" name="Content Placeholder 2">
            <a:extLst>
              <a:ext uri="{FF2B5EF4-FFF2-40B4-BE49-F238E27FC236}">
                <a16:creationId xmlns:a16="http://schemas.microsoft.com/office/drawing/2014/main" id="{58B0246F-7DC2-4D67-AD16-22B70A5D068E}"/>
              </a:ext>
            </a:extLst>
          </p:cNvPr>
          <p:cNvSpPr>
            <a:spLocks noGrp="1"/>
          </p:cNvSpPr>
          <p:nvPr>
            <p:ph idx="1"/>
          </p:nvPr>
        </p:nvSpPr>
        <p:spPr/>
        <p:txBody>
          <a:bodyPr/>
          <a:lstStyle/>
          <a:p>
            <a:pPr fontAlgn="base"/>
            <a:r>
              <a:rPr lang="en-US" dirty="0">
                <a:solidFill>
                  <a:srgbClr val="000000"/>
                </a:solidFill>
                <a:latin typeface="Arial" panose="020B0604020202020204" pitchFamily="34" charset="0"/>
              </a:rPr>
              <a:t>Bow legs (or genu varum) is when the legs curve outward at the knees while the feet and ankles touch. Infants and toddlers often have bow legs. Sometimes.</a:t>
            </a:r>
          </a:p>
        </p:txBody>
      </p:sp>
    </p:spTree>
    <p:extLst>
      <p:ext uri="{BB962C8B-B14F-4D97-AF65-F5344CB8AC3E}">
        <p14:creationId xmlns:p14="http://schemas.microsoft.com/office/powerpoint/2010/main" val="8391607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71E7B-D67E-48A4-B362-FBE85B5CC13C}"/>
              </a:ext>
            </a:extLst>
          </p:cNvPr>
          <p:cNvSpPr>
            <a:spLocks noGrp="1"/>
          </p:cNvSpPr>
          <p:nvPr>
            <p:ph type="title"/>
          </p:nvPr>
        </p:nvSpPr>
        <p:spPr>
          <a:xfrm>
            <a:off x="1097280" y="0"/>
            <a:ext cx="10058400" cy="679508"/>
          </a:xfrm>
        </p:spPr>
        <p:txBody>
          <a:bodyPr>
            <a:normAutofit fontScale="90000"/>
          </a:bodyPr>
          <a:lstStyle/>
          <a:p>
            <a:pPr algn="ctr"/>
            <a:r>
              <a:rPr lang="en-US" b="1" dirty="0">
                <a:solidFill>
                  <a:srgbClr val="343536"/>
                </a:solidFill>
                <a:latin typeface="Source Sans Pro" panose="020B0503030403020204" pitchFamily="34" charset="0"/>
              </a:rPr>
              <a:t>What causes bowed legs in babies?</a:t>
            </a:r>
            <a:endParaRPr lang="en-IN" dirty="0"/>
          </a:p>
        </p:txBody>
      </p:sp>
      <p:sp>
        <p:nvSpPr>
          <p:cNvPr id="3" name="Content Placeholder 2">
            <a:extLst>
              <a:ext uri="{FF2B5EF4-FFF2-40B4-BE49-F238E27FC236}">
                <a16:creationId xmlns:a16="http://schemas.microsoft.com/office/drawing/2014/main" id="{BB51E130-8726-4D91-824C-D233D8E76AD4}"/>
              </a:ext>
            </a:extLst>
          </p:cNvPr>
          <p:cNvSpPr>
            <a:spLocks noGrp="1"/>
          </p:cNvSpPr>
          <p:nvPr>
            <p:ph idx="1"/>
          </p:nvPr>
        </p:nvSpPr>
        <p:spPr>
          <a:xfrm>
            <a:off x="0" y="897621"/>
            <a:ext cx="11155680" cy="5724109"/>
          </a:xfrm>
        </p:spPr>
        <p:txBody>
          <a:bodyPr>
            <a:normAutofit fontScale="85000" lnSpcReduction="10000"/>
          </a:bodyPr>
          <a:lstStyle/>
          <a:p>
            <a:pPr>
              <a:buFont typeface="Arial" panose="020B0604020202020204" pitchFamily="34" charset="0"/>
              <a:buChar char="•"/>
            </a:pPr>
            <a:r>
              <a:rPr lang="en-US" b="1" dirty="0">
                <a:solidFill>
                  <a:srgbClr val="343536"/>
                </a:solidFill>
                <a:latin typeface="Source Sans Pro" panose="020B0503030403020204" pitchFamily="34" charset="0"/>
              </a:rPr>
              <a:t>Blount’s disease.</a:t>
            </a:r>
            <a:r>
              <a:rPr lang="en-US" dirty="0">
                <a:solidFill>
                  <a:srgbClr val="343536"/>
                </a:solidFill>
                <a:latin typeface="Source Sans Pro" panose="020B0503030403020204" pitchFamily="34" charset="0"/>
              </a:rPr>
              <a:t> Blount’s disease (tibia </a:t>
            </a:r>
            <a:r>
              <a:rPr lang="en-US" dirty="0" err="1">
                <a:solidFill>
                  <a:srgbClr val="343536"/>
                </a:solidFill>
                <a:latin typeface="Source Sans Pro" panose="020B0503030403020204" pitchFamily="34" charset="0"/>
              </a:rPr>
              <a:t>vara</a:t>
            </a:r>
            <a:r>
              <a:rPr lang="en-US" dirty="0">
                <a:solidFill>
                  <a:srgbClr val="343536"/>
                </a:solidFill>
                <a:latin typeface="Source Sans Pro" panose="020B0503030403020204" pitchFamily="34" charset="0"/>
              </a:rPr>
              <a:t>) is a </a:t>
            </a:r>
            <a:r>
              <a:rPr lang="en-US" dirty="0">
                <a:solidFill>
                  <a:srgbClr val="007BC2"/>
                </a:solidFill>
                <a:latin typeface="Source Sans Pro" panose="020B0503030403020204" pitchFamily="34" charset="0"/>
                <a:hlinkClick r:id="rId2"/>
              </a:rPr>
              <a:t>growth disorder</a:t>
            </a:r>
            <a:r>
              <a:rPr lang="en-US" dirty="0">
                <a:solidFill>
                  <a:srgbClr val="343536"/>
                </a:solidFill>
                <a:latin typeface="Source Sans Pro" panose="020B0503030403020204" pitchFamily="34" charset="0"/>
              </a:rPr>
              <a:t> caused by an issue in the growth plate of your child’s shin bone. Blount’s disease is more common in African American children, children who are overweight and children who walked early.</a:t>
            </a:r>
          </a:p>
          <a:p>
            <a:pPr>
              <a:buFont typeface="Arial" panose="020B0604020202020204" pitchFamily="34" charset="0"/>
              <a:buChar char="•"/>
            </a:pPr>
            <a:r>
              <a:rPr lang="en-US" b="1" dirty="0">
                <a:solidFill>
                  <a:srgbClr val="343536"/>
                </a:solidFill>
                <a:latin typeface="Source Sans Pro" panose="020B0503030403020204" pitchFamily="34" charset="0"/>
              </a:rPr>
              <a:t>Rickets.</a:t>
            </a:r>
            <a:r>
              <a:rPr lang="en-US" dirty="0">
                <a:solidFill>
                  <a:srgbClr val="343536"/>
                </a:solidFill>
                <a:latin typeface="Source Sans Pro" panose="020B0503030403020204" pitchFamily="34" charset="0"/>
              </a:rPr>
              <a:t> Rickets is caused by a calcium or </a:t>
            </a:r>
            <a:r>
              <a:rPr lang="en-US" dirty="0">
                <a:solidFill>
                  <a:srgbClr val="007BC2"/>
                </a:solidFill>
                <a:latin typeface="Source Sans Pro" panose="020B0503030403020204" pitchFamily="34" charset="0"/>
                <a:hlinkClick r:id="rId3"/>
              </a:rPr>
              <a:t>vitamin D deficiency</a:t>
            </a:r>
            <a:r>
              <a:rPr lang="en-US" dirty="0">
                <a:solidFill>
                  <a:srgbClr val="343536"/>
                </a:solidFill>
                <a:latin typeface="Source Sans Pro" panose="020B0503030403020204" pitchFamily="34" charset="0"/>
              </a:rPr>
              <a:t>. Deficiencies in these important nutrients make your child’s bones softer and weaker, causing his or her legs to bow. Rickets is very rare in the United States but still occurs often in developing countries.</a:t>
            </a:r>
          </a:p>
          <a:p>
            <a:pPr>
              <a:buFont typeface="Arial" panose="020B0604020202020204" pitchFamily="34" charset="0"/>
              <a:buChar char="•"/>
            </a:pPr>
            <a:r>
              <a:rPr lang="en-US" b="1" dirty="0">
                <a:solidFill>
                  <a:srgbClr val="343536"/>
                </a:solidFill>
                <a:latin typeface="Source Sans Pro" panose="020B0503030403020204" pitchFamily="34" charset="0"/>
              </a:rPr>
              <a:t>Other bone issues. </a:t>
            </a:r>
            <a:r>
              <a:rPr lang="en-US" dirty="0">
                <a:solidFill>
                  <a:srgbClr val="343536"/>
                </a:solidFill>
                <a:latin typeface="Source Sans Pro" panose="020B0503030403020204" pitchFamily="34" charset="0"/>
              </a:rPr>
              <a:t>Fractures that haven’t healed correctly and abnormally developed bones (</a:t>
            </a:r>
            <a:r>
              <a:rPr lang="en-US" dirty="0">
                <a:solidFill>
                  <a:srgbClr val="007BC2"/>
                </a:solidFill>
                <a:latin typeface="Source Sans Pro" panose="020B0503030403020204" pitchFamily="34" charset="0"/>
                <a:hlinkClick r:id="rId4"/>
              </a:rPr>
              <a:t>bone dysplasia</a:t>
            </a:r>
            <a:r>
              <a:rPr lang="en-US" dirty="0">
                <a:solidFill>
                  <a:srgbClr val="343536"/>
                </a:solidFill>
                <a:latin typeface="Source Sans Pro" panose="020B0503030403020204" pitchFamily="34" charset="0"/>
              </a:rPr>
              <a:t>) can cause bow legs.</a:t>
            </a:r>
          </a:p>
          <a:p>
            <a:pPr algn="l">
              <a:buFont typeface="Arial" panose="020B0604020202020204" pitchFamily="34" charset="0"/>
              <a:buChar char="•"/>
            </a:pPr>
            <a:r>
              <a:rPr lang="en-US" b="1" i="0" dirty="0">
                <a:solidFill>
                  <a:srgbClr val="4D4D4F"/>
                </a:solidFill>
                <a:effectLst/>
                <a:latin typeface="OpenSans-Bold"/>
              </a:rPr>
              <a:t>Blount’s disease</a:t>
            </a:r>
            <a:r>
              <a:rPr lang="en-US" b="0" i="0" dirty="0">
                <a:solidFill>
                  <a:srgbClr val="4D4D4F"/>
                </a:solidFill>
                <a:effectLst/>
                <a:latin typeface="OpenSans-Regular"/>
              </a:rPr>
              <a:t>: This condition causes abnormal development of the shins and shin curves below the knees. Once the child starts walking, the disease worsens the bow legs. Over time, the condition may lead to knee joint problems as well.</a:t>
            </a:r>
          </a:p>
          <a:p>
            <a:pPr algn="l">
              <a:buFont typeface="Arial" panose="020B0604020202020204" pitchFamily="34" charset="0"/>
              <a:buChar char="•"/>
            </a:pPr>
            <a:r>
              <a:rPr lang="en-US" b="1" i="0" dirty="0">
                <a:solidFill>
                  <a:srgbClr val="4D4D4F"/>
                </a:solidFill>
                <a:effectLst/>
                <a:latin typeface="OpenSans-Bold"/>
              </a:rPr>
              <a:t>Bone dysplasia</a:t>
            </a:r>
            <a:r>
              <a:rPr lang="en-US" b="0" i="0" dirty="0">
                <a:solidFill>
                  <a:srgbClr val="4D4D4F"/>
                </a:solidFill>
                <a:effectLst/>
                <a:latin typeface="OpenSans-Regular"/>
              </a:rPr>
              <a:t>: This is a general term for many conditions that affect bone and cartilage growth, leading to abnormalities in bone size or shape.</a:t>
            </a:r>
          </a:p>
          <a:p>
            <a:pPr algn="l">
              <a:buFont typeface="Arial" panose="020B0604020202020204" pitchFamily="34" charset="0"/>
              <a:buChar char="•"/>
            </a:pPr>
            <a:r>
              <a:rPr lang="en-US" b="1" i="0" u="sng" dirty="0">
                <a:solidFill>
                  <a:srgbClr val="4D4D4F"/>
                </a:solidFill>
                <a:effectLst/>
                <a:latin typeface="OpenSans-Bold"/>
                <a:hlinkClick r:id="rId5"/>
              </a:rPr>
              <a:t>Dwarfism</a:t>
            </a:r>
            <a:r>
              <a:rPr lang="en-US" b="0" i="0" dirty="0">
                <a:solidFill>
                  <a:srgbClr val="4D4D4F"/>
                </a:solidFill>
                <a:effectLst/>
                <a:latin typeface="OpenSans-Regular"/>
              </a:rPr>
              <a:t>: The most common form of dwarfism is caused by a condition known as achondroplasia, which is a bone growth disorder that can lead to bow legs.</a:t>
            </a:r>
          </a:p>
          <a:p>
            <a:pPr algn="l">
              <a:buFont typeface="Arial" panose="020B0604020202020204" pitchFamily="34" charset="0"/>
              <a:buChar char="•"/>
            </a:pPr>
            <a:r>
              <a:rPr lang="en-US" b="1" i="0" dirty="0">
                <a:solidFill>
                  <a:srgbClr val="4D4D4F"/>
                </a:solidFill>
                <a:effectLst/>
                <a:latin typeface="OpenSans-Bold"/>
              </a:rPr>
              <a:t>Infection or injury</a:t>
            </a:r>
            <a:r>
              <a:rPr lang="en-US" b="0" i="0" dirty="0">
                <a:solidFill>
                  <a:srgbClr val="4D4D4F"/>
                </a:solidFill>
                <a:effectLst/>
                <a:latin typeface="OpenSans-Regular"/>
              </a:rPr>
              <a:t>: Prior infection, injury or a poorly healed bone </a:t>
            </a:r>
            <a:r>
              <a:rPr lang="en-US" b="0" i="0" u="sng" dirty="0">
                <a:solidFill>
                  <a:srgbClr val="4D4D4F"/>
                </a:solidFill>
                <a:effectLst/>
                <a:latin typeface="OpenSans-Regular"/>
                <a:hlinkClick r:id="rId6"/>
              </a:rPr>
              <a:t>fracture</a:t>
            </a:r>
            <a:r>
              <a:rPr lang="en-US" b="0" i="0" dirty="0">
                <a:solidFill>
                  <a:srgbClr val="4D4D4F"/>
                </a:solidFill>
                <a:effectLst/>
                <a:latin typeface="OpenSans-Regular"/>
              </a:rPr>
              <a:t> may prevent normal growth and development of the leg bones.</a:t>
            </a:r>
          </a:p>
          <a:p>
            <a:pPr algn="l">
              <a:buFont typeface="Arial" panose="020B0604020202020204" pitchFamily="34" charset="0"/>
              <a:buChar char="•"/>
            </a:pPr>
            <a:r>
              <a:rPr lang="en-US" b="1" i="0" dirty="0">
                <a:solidFill>
                  <a:srgbClr val="4D4D4F"/>
                </a:solidFill>
                <a:effectLst/>
                <a:latin typeface="OpenSans-Bold"/>
              </a:rPr>
              <a:t>Paget’s disease</a:t>
            </a:r>
            <a:r>
              <a:rPr lang="en-US" b="0" i="0" dirty="0">
                <a:solidFill>
                  <a:srgbClr val="4D4D4F"/>
                </a:solidFill>
                <a:effectLst/>
                <a:latin typeface="OpenSans-Regular"/>
              </a:rPr>
              <a:t>: Paget’s disease is a metabolic disease common in older people. It affects the way bones break down and rebuild. This causes the rebuilt bones to be weaker than usual, which can cause the legs to become bowed.</a:t>
            </a:r>
          </a:p>
          <a:p>
            <a:pPr algn="l">
              <a:buFont typeface="Arial" panose="020B0604020202020204" pitchFamily="34" charset="0"/>
              <a:buChar char="•"/>
            </a:pPr>
            <a:r>
              <a:rPr lang="en-US" b="1" i="0" dirty="0">
                <a:solidFill>
                  <a:srgbClr val="4D4D4F"/>
                </a:solidFill>
                <a:effectLst/>
                <a:latin typeface="OpenSans-Bold"/>
              </a:rPr>
              <a:t>Rickets</a:t>
            </a:r>
            <a:r>
              <a:rPr lang="en-US" b="0" i="0" dirty="0">
                <a:solidFill>
                  <a:srgbClr val="4D4D4F"/>
                </a:solidFill>
                <a:effectLst/>
                <a:latin typeface="OpenSans-Regular"/>
              </a:rPr>
              <a:t>: This is a disease caused by prolonged deficiency of vitamin D, which is essential for the healthy growth and development of bones. This condition causes the bones to become soft and weak, causing the legs to bow.</a:t>
            </a:r>
          </a:p>
          <a:p>
            <a:endParaRPr lang="en-IN" dirty="0"/>
          </a:p>
        </p:txBody>
      </p:sp>
    </p:spTree>
    <p:extLst>
      <p:ext uri="{BB962C8B-B14F-4D97-AF65-F5344CB8AC3E}">
        <p14:creationId xmlns:p14="http://schemas.microsoft.com/office/powerpoint/2010/main" val="258121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9DB96-B229-4171-90DB-998C2E1D578D}"/>
              </a:ext>
            </a:extLst>
          </p:cNvPr>
          <p:cNvSpPr>
            <a:spLocks noGrp="1"/>
          </p:cNvSpPr>
          <p:nvPr>
            <p:ph type="title"/>
          </p:nvPr>
        </p:nvSpPr>
        <p:spPr/>
        <p:txBody>
          <a:bodyPr/>
          <a:lstStyle/>
          <a:p>
            <a:r>
              <a:rPr lang="en-IN" b="1" dirty="0">
                <a:solidFill>
                  <a:srgbClr val="222222"/>
                </a:solidFill>
                <a:latin typeface="inherit"/>
              </a:rPr>
              <a:t>Exercises </a:t>
            </a:r>
            <a:br>
              <a:rPr lang="en-IN" b="1" dirty="0">
                <a:solidFill>
                  <a:srgbClr val="222222"/>
                </a:solidFill>
                <a:latin typeface="Helvetica" panose="020B0604020202020204" pitchFamily="34" charset="0"/>
              </a:rPr>
            </a:br>
            <a:endParaRPr lang="en-IN" dirty="0"/>
          </a:p>
        </p:txBody>
      </p:sp>
      <p:sp>
        <p:nvSpPr>
          <p:cNvPr id="3" name="Content Placeholder 2">
            <a:extLst>
              <a:ext uri="{FF2B5EF4-FFF2-40B4-BE49-F238E27FC236}">
                <a16:creationId xmlns:a16="http://schemas.microsoft.com/office/drawing/2014/main" id="{EF339703-927E-4658-8377-F85FAE32C747}"/>
              </a:ext>
            </a:extLst>
          </p:cNvPr>
          <p:cNvSpPr>
            <a:spLocks noGrp="1"/>
          </p:cNvSpPr>
          <p:nvPr>
            <p:ph idx="1"/>
          </p:nvPr>
        </p:nvSpPr>
        <p:spPr/>
        <p:txBody>
          <a:bodyPr>
            <a:normAutofit/>
          </a:bodyPr>
          <a:lstStyle/>
          <a:p>
            <a:r>
              <a:rPr lang="en-US" b="1" dirty="0">
                <a:solidFill>
                  <a:srgbClr val="545454"/>
                </a:solidFill>
                <a:latin typeface="Helvetica" panose="020B0604020202020204" pitchFamily="34" charset="0"/>
              </a:rPr>
              <a:t>Lift a dumbbell with your feet to strengthen your legs.</a:t>
            </a:r>
          </a:p>
          <a:p>
            <a:r>
              <a:rPr lang="en-US" b="1" dirty="0">
                <a:solidFill>
                  <a:srgbClr val="565656"/>
                </a:solidFill>
                <a:latin typeface="Montserrat" panose="00000500000000000000" pitchFamily="2" charset="0"/>
              </a:rPr>
              <a:t>Adductor stretching with feet together</a:t>
            </a:r>
            <a:endParaRPr lang="en-US" b="1" dirty="0">
              <a:solidFill>
                <a:srgbClr val="545454"/>
              </a:solidFill>
              <a:latin typeface="Helvetica" panose="020B0604020202020204" pitchFamily="34" charset="0"/>
            </a:endParaRPr>
          </a:p>
          <a:p>
            <a:r>
              <a:rPr lang="en-IN" b="1" dirty="0">
                <a:solidFill>
                  <a:srgbClr val="565656"/>
                </a:solidFill>
                <a:latin typeface="Montserrat" panose="00000500000000000000" pitchFamily="2" charset="0"/>
              </a:rPr>
              <a:t>Hamstring stretching</a:t>
            </a:r>
          </a:p>
          <a:p>
            <a:r>
              <a:rPr lang="en-IN" b="1" dirty="0">
                <a:solidFill>
                  <a:srgbClr val="2E2E30"/>
                </a:solidFill>
                <a:latin typeface="ProximaNovaBold"/>
              </a:rPr>
              <a:t>Side-Lying Hip Internal Rotation</a:t>
            </a:r>
            <a:endParaRPr lang="en-US" b="1" dirty="0">
              <a:solidFill>
                <a:srgbClr val="545454"/>
              </a:solidFill>
              <a:latin typeface="Helvetica" panose="020B0604020202020204" pitchFamily="34" charset="0"/>
            </a:endParaRPr>
          </a:p>
          <a:p>
            <a:r>
              <a:rPr lang="en-US" b="1" dirty="0">
                <a:solidFill>
                  <a:srgbClr val="545454"/>
                </a:solidFill>
                <a:latin typeface="Helvetica" panose="020B0604020202020204" pitchFamily="34" charset="0"/>
              </a:rPr>
              <a:t>Strengthen your adductor muscles to better support your bow legs.</a:t>
            </a:r>
          </a:p>
          <a:p>
            <a:endParaRPr lang="en-US" b="1" dirty="0">
              <a:solidFill>
                <a:srgbClr val="545454"/>
              </a:solidFill>
              <a:latin typeface="Helvetica" panose="020B0604020202020204" pitchFamily="34" charset="0"/>
            </a:endParaRPr>
          </a:p>
          <a:p>
            <a:endParaRPr lang="en-US" b="1" dirty="0">
              <a:solidFill>
                <a:srgbClr val="545454"/>
              </a:solidFill>
              <a:latin typeface="Helvetica" panose="020B0604020202020204" pitchFamily="34" charset="0"/>
            </a:endParaRPr>
          </a:p>
          <a:p>
            <a:endParaRPr lang="en-IN" dirty="0"/>
          </a:p>
        </p:txBody>
      </p:sp>
    </p:spTree>
    <p:extLst>
      <p:ext uri="{BB962C8B-B14F-4D97-AF65-F5344CB8AC3E}">
        <p14:creationId xmlns:p14="http://schemas.microsoft.com/office/powerpoint/2010/main" val="28457305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07D0D-93B8-455C-89C6-8B621F0F4CEE}"/>
              </a:ext>
            </a:extLst>
          </p:cNvPr>
          <p:cNvSpPr>
            <a:spLocks noGrp="1"/>
          </p:cNvSpPr>
          <p:nvPr>
            <p:ph type="title"/>
          </p:nvPr>
        </p:nvSpPr>
        <p:spPr/>
        <p:txBody>
          <a:bodyPr/>
          <a:lstStyle/>
          <a:p>
            <a:r>
              <a:rPr lang="en-IN" dirty="0">
                <a:hlinkClick r:id="rId2"/>
              </a:rPr>
              <a:t>Flatfeet</a:t>
            </a:r>
            <a:endParaRPr lang="en-IN" dirty="0"/>
          </a:p>
        </p:txBody>
      </p:sp>
      <p:sp>
        <p:nvSpPr>
          <p:cNvPr id="3" name="Content Placeholder 2">
            <a:extLst>
              <a:ext uri="{FF2B5EF4-FFF2-40B4-BE49-F238E27FC236}">
                <a16:creationId xmlns:a16="http://schemas.microsoft.com/office/drawing/2014/main" id="{6793D697-0375-4D7E-99C1-23882A93574D}"/>
              </a:ext>
            </a:extLst>
          </p:cNvPr>
          <p:cNvSpPr>
            <a:spLocks noGrp="1"/>
          </p:cNvSpPr>
          <p:nvPr>
            <p:ph idx="1"/>
          </p:nvPr>
        </p:nvSpPr>
        <p:spPr/>
        <p:txBody>
          <a:bodyPr/>
          <a:lstStyle/>
          <a:p>
            <a:r>
              <a:rPr lang="en-US" dirty="0">
                <a:solidFill>
                  <a:srgbClr val="111111"/>
                </a:solidFill>
                <a:latin typeface="Helvetica" panose="020B0604020202020204" pitchFamily="34" charset="0"/>
              </a:rPr>
              <a:t>Flatfeet is a common condition, also known as flatfoot, in which the arches on the inside of the feet flatten when pressure is put on them. </a:t>
            </a:r>
          </a:p>
        </p:txBody>
      </p:sp>
    </p:spTree>
    <p:extLst>
      <p:ext uri="{BB962C8B-B14F-4D97-AF65-F5344CB8AC3E}">
        <p14:creationId xmlns:p14="http://schemas.microsoft.com/office/powerpoint/2010/main" val="6665986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BD44E-AB56-4BB1-9DAE-7752F8C01839}"/>
              </a:ext>
            </a:extLst>
          </p:cNvPr>
          <p:cNvSpPr>
            <a:spLocks noGrp="1"/>
          </p:cNvSpPr>
          <p:nvPr>
            <p:ph type="title"/>
          </p:nvPr>
        </p:nvSpPr>
        <p:spPr>
          <a:xfrm>
            <a:off x="1097280" y="286604"/>
            <a:ext cx="10058400" cy="702304"/>
          </a:xfrm>
        </p:spPr>
        <p:txBody>
          <a:bodyPr>
            <a:normAutofit fontScale="90000"/>
          </a:bodyPr>
          <a:lstStyle/>
          <a:p>
            <a:pPr algn="ctr"/>
            <a:r>
              <a:rPr lang="en-IN" b="1" dirty="0">
                <a:solidFill>
                  <a:srgbClr val="343536"/>
                </a:solidFill>
                <a:latin typeface="Source Sans Pro" panose="020B0503030403020204" pitchFamily="34" charset="0"/>
              </a:rPr>
              <a:t>causes </a:t>
            </a:r>
            <a:endParaRPr lang="en-IN" dirty="0"/>
          </a:p>
        </p:txBody>
      </p:sp>
      <p:sp>
        <p:nvSpPr>
          <p:cNvPr id="3" name="Content Placeholder 2">
            <a:extLst>
              <a:ext uri="{FF2B5EF4-FFF2-40B4-BE49-F238E27FC236}">
                <a16:creationId xmlns:a16="http://schemas.microsoft.com/office/drawing/2014/main" id="{5926A001-72AA-466A-8CF7-10918E766882}"/>
              </a:ext>
            </a:extLst>
          </p:cNvPr>
          <p:cNvSpPr>
            <a:spLocks noGrp="1"/>
          </p:cNvSpPr>
          <p:nvPr>
            <p:ph idx="1"/>
          </p:nvPr>
        </p:nvSpPr>
        <p:spPr>
          <a:xfrm>
            <a:off x="0" y="906012"/>
            <a:ext cx="11155680" cy="5847126"/>
          </a:xfrm>
        </p:spPr>
        <p:txBody>
          <a:bodyPr>
            <a:normAutofit/>
          </a:bodyPr>
          <a:lstStyle/>
          <a:p>
            <a:pPr>
              <a:buFont typeface="Arial" panose="020B0604020202020204" pitchFamily="34" charset="0"/>
              <a:buChar char="•"/>
            </a:pPr>
            <a:r>
              <a:rPr lang="en-US" dirty="0">
                <a:solidFill>
                  <a:srgbClr val="007BC2"/>
                </a:solidFill>
                <a:latin typeface="Source Sans Pro" panose="020B0503030403020204" pitchFamily="34" charset="0"/>
                <a:hlinkClick r:id="rId2"/>
              </a:rPr>
              <a:t>Achille’s tendon injuries</a:t>
            </a:r>
            <a:r>
              <a:rPr lang="en-US" dirty="0">
                <a:solidFill>
                  <a:srgbClr val="343536"/>
                </a:solidFill>
                <a:latin typeface="Source Sans Pro" panose="020B0503030403020204" pitchFamily="34" charset="0"/>
              </a:rPr>
              <a:t>.</a:t>
            </a:r>
          </a:p>
          <a:p>
            <a:pPr>
              <a:buFont typeface="Arial" panose="020B0604020202020204" pitchFamily="34" charset="0"/>
              <a:buChar char="•"/>
            </a:pPr>
            <a:r>
              <a:rPr lang="en-US" dirty="0">
                <a:solidFill>
                  <a:srgbClr val="007BC2"/>
                </a:solidFill>
                <a:latin typeface="Source Sans Pro" panose="020B0503030403020204" pitchFamily="34" charset="0"/>
                <a:hlinkClick r:id="rId3"/>
              </a:rPr>
              <a:t>Broken bones</a:t>
            </a:r>
            <a:r>
              <a:rPr lang="en-US" dirty="0">
                <a:solidFill>
                  <a:srgbClr val="343536"/>
                </a:solidFill>
                <a:latin typeface="Source Sans Pro" panose="020B0503030403020204" pitchFamily="34" charset="0"/>
              </a:rPr>
              <a:t>.</a:t>
            </a:r>
          </a:p>
          <a:p>
            <a:pPr>
              <a:buFont typeface="Arial" panose="020B0604020202020204" pitchFamily="34" charset="0"/>
              <a:buChar char="•"/>
            </a:pPr>
            <a:r>
              <a:rPr lang="en-US" dirty="0">
                <a:solidFill>
                  <a:srgbClr val="007BC2"/>
                </a:solidFill>
                <a:latin typeface="Source Sans Pro" panose="020B0503030403020204" pitchFamily="34" charset="0"/>
                <a:hlinkClick r:id="rId4"/>
              </a:rPr>
              <a:t>Cerebral palsy</a:t>
            </a:r>
            <a:r>
              <a:rPr lang="en-US" dirty="0">
                <a:solidFill>
                  <a:srgbClr val="343536"/>
                </a:solidFill>
                <a:latin typeface="Source Sans Pro" panose="020B0503030403020204" pitchFamily="34" charset="0"/>
              </a:rPr>
              <a:t>.</a:t>
            </a:r>
          </a:p>
          <a:p>
            <a:pPr>
              <a:buFont typeface="Arial" panose="020B0604020202020204" pitchFamily="34" charset="0"/>
              <a:buChar char="•"/>
            </a:pPr>
            <a:r>
              <a:rPr lang="en-US" dirty="0">
                <a:solidFill>
                  <a:srgbClr val="007BC2"/>
                </a:solidFill>
                <a:latin typeface="Source Sans Pro" panose="020B0503030403020204" pitchFamily="34" charset="0"/>
                <a:hlinkClick r:id="rId5"/>
              </a:rPr>
              <a:t>Diabetes</a:t>
            </a:r>
            <a:r>
              <a:rPr lang="en-US" dirty="0">
                <a:solidFill>
                  <a:srgbClr val="343536"/>
                </a:solidFill>
                <a:latin typeface="Source Sans Pro" panose="020B0503030403020204" pitchFamily="34" charset="0"/>
              </a:rPr>
              <a:t>.</a:t>
            </a:r>
          </a:p>
          <a:p>
            <a:pPr>
              <a:buFont typeface="Arial" panose="020B0604020202020204" pitchFamily="34" charset="0"/>
              <a:buChar char="•"/>
            </a:pPr>
            <a:r>
              <a:rPr lang="en-US" dirty="0">
                <a:solidFill>
                  <a:srgbClr val="007BC2"/>
                </a:solidFill>
                <a:latin typeface="Source Sans Pro" panose="020B0503030403020204" pitchFamily="34" charset="0"/>
                <a:hlinkClick r:id="rId6"/>
              </a:rPr>
              <a:t>Down syndrome</a:t>
            </a:r>
            <a:r>
              <a:rPr lang="en-US" dirty="0">
                <a:solidFill>
                  <a:srgbClr val="343536"/>
                </a:solidFill>
                <a:latin typeface="Source Sans Pro" panose="020B0503030403020204" pitchFamily="34" charset="0"/>
              </a:rPr>
              <a:t>.</a:t>
            </a:r>
          </a:p>
          <a:p>
            <a:pPr>
              <a:buFont typeface="Arial" panose="020B0604020202020204" pitchFamily="34" charset="0"/>
              <a:buChar char="•"/>
            </a:pPr>
            <a:r>
              <a:rPr lang="en-US" dirty="0">
                <a:solidFill>
                  <a:srgbClr val="007BC2"/>
                </a:solidFill>
                <a:latin typeface="Source Sans Pro" panose="020B0503030403020204" pitchFamily="34" charset="0"/>
                <a:hlinkClick r:id="rId7"/>
              </a:rPr>
              <a:t>High blood pressure</a:t>
            </a:r>
            <a:r>
              <a:rPr lang="en-US" dirty="0">
                <a:solidFill>
                  <a:srgbClr val="343536"/>
                </a:solidFill>
                <a:latin typeface="Source Sans Pro" panose="020B0503030403020204" pitchFamily="34" charset="0"/>
              </a:rPr>
              <a:t>.</a:t>
            </a:r>
          </a:p>
          <a:p>
            <a:pPr>
              <a:buFont typeface="Arial" panose="020B0604020202020204" pitchFamily="34" charset="0"/>
              <a:buChar char="•"/>
            </a:pPr>
            <a:r>
              <a:rPr lang="en-US" dirty="0">
                <a:solidFill>
                  <a:srgbClr val="007BC2"/>
                </a:solidFill>
                <a:latin typeface="Source Sans Pro" panose="020B0503030403020204" pitchFamily="34" charset="0"/>
                <a:hlinkClick r:id="rId8"/>
              </a:rPr>
              <a:t>Obesity</a:t>
            </a:r>
            <a:r>
              <a:rPr lang="en-US" dirty="0">
                <a:solidFill>
                  <a:srgbClr val="343536"/>
                </a:solidFill>
                <a:latin typeface="Source Sans Pro" panose="020B0503030403020204" pitchFamily="34" charset="0"/>
              </a:rPr>
              <a:t>.</a:t>
            </a:r>
          </a:p>
          <a:p>
            <a:pPr>
              <a:buFont typeface="Arial" panose="020B0604020202020204" pitchFamily="34" charset="0"/>
              <a:buChar char="•"/>
            </a:pPr>
            <a:r>
              <a:rPr lang="en-US" dirty="0">
                <a:solidFill>
                  <a:srgbClr val="007BC2"/>
                </a:solidFill>
                <a:latin typeface="Source Sans Pro" panose="020B0503030403020204" pitchFamily="34" charset="0"/>
                <a:hlinkClick r:id="rId9"/>
              </a:rPr>
              <a:t>Pregnancy</a:t>
            </a:r>
            <a:r>
              <a:rPr lang="en-US" dirty="0">
                <a:solidFill>
                  <a:srgbClr val="343536"/>
                </a:solidFill>
                <a:latin typeface="Source Sans Pro" panose="020B0503030403020204" pitchFamily="34" charset="0"/>
              </a:rPr>
              <a:t>.</a:t>
            </a:r>
          </a:p>
          <a:p>
            <a:pPr>
              <a:buFont typeface="Arial" panose="020B0604020202020204" pitchFamily="34" charset="0"/>
              <a:buChar char="•"/>
            </a:pPr>
            <a:r>
              <a:rPr lang="en-US" dirty="0">
                <a:solidFill>
                  <a:srgbClr val="007BC2"/>
                </a:solidFill>
                <a:latin typeface="Source Sans Pro" panose="020B0503030403020204" pitchFamily="34" charset="0"/>
                <a:hlinkClick r:id="rId10"/>
              </a:rPr>
              <a:t>Rheumatoid arthritis</a:t>
            </a:r>
            <a:r>
              <a:rPr lang="en-US" dirty="0">
                <a:solidFill>
                  <a:srgbClr val="343536"/>
                </a:solidFill>
                <a:latin typeface="Source Sans Pro" panose="020B0503030403020204" pitchFamily="34" charset="0"/>
              </a:rPr>
              <a:t>.</a:t>
            </a:r>
          </a:p>
          <a:p>
            <a:pPr>
              <a:buFont typeface="Arial" panose="020B0604020202020204" pitchFamily="34" charset="0"/>
              <a:buChar char="•"/>
            </a:pPr>
            <a:r>
              <a:rPr lang="en-US" dirty="0">
                <a:solidFill>
                  <a:srgbClr val="3D5191"/>
                </a:solidFill>
                <a:latin typeface="Proxima Nova"/>
                <a:hlinkClick r:id="rId11"/>
              </a:rPr>
              <a:t> obesity</a:t>
            </a:r>
            <a:endParaRPr lang="en-US" dirty="0">
              <a:solidFill>
                <a:srgbClr val="231F20"/>
              </a:solidFill>
              <a:latin typeface="Proxima Nova"/>
            </a:endParaRPr>
          </a:p>
          <a:p>
            <a:pPr>
              <a:buFont typeface="Arial" panose="020B0604020202020204" pitchFamily="34" charset="0"/>
              <a:buChar char="•"/>
            </a:pPr>
            <a:r>
              <a:rPr lang="en-US" dirty="0">
                <a:solidFill>
                  <a:srgbClr val="3D5191"/>
                </a:solidFill>
                <a:latin typeface="Proxima Nova"/>
                <a:hlinkClick r:id="rId12"/>
              </a:rPr>
              <a:t>pregnancy</a:t>
            </a:r>
            <a:endParaRPr lang="en-US" dirty="0">
              <a:solidFill>
                <a:srgbClr val="231F20"/>
              </a:solidFill>
              <a:latin typeface="Proxima Nova"/>
            </a:endParaRPr>
          </a:p>
          <a:p>
            <a:pPr>
              <a:buFont typeface="Arial" panose="020B0604020202020204" pitchFamily="34" charset="0"/>
              <a:buChar char="•"/>
            </a:pPr>
            <a:r>
              <a:rPr lang="en-US" dirty="0">
                <a:solidFill>
                  <a:srgbClr val="3D5191"/>
                </a:solidFill>
                <a:latin typeface="Proxima Nova"/>
                <a:hlinkClick r:id="rId13"/>
              </a:rPr>
              <a:t>diabetes</a:t>
            </a:r>
            <a:endParaRPr lang="en-US" dirty="0">
              <a:solidFill>
                <a:srgbClr val="231F20"/>
              </a:solidFill>
              <a:latin typeface="Proxima Nova"/>
            </a:endParaRPr>
          </a:p>
          <a:p>
            <a:endParaRPr lang="en-IN" dirty="0"/>
          </a:p>
        </p:txBody>
      </p:sp>
    </p:spTree>
    <p:extLst>
      <p:ext uri="{BB962C8B-B14F-4D97-AF65-F5344CB8AC3E}">
        <p14:creationId xmlns:p14="http://schemas.microsoft.com/office/powerpoint/2010/main" val="8388282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43F68-B4B6-4161-A68F-8B9ADE1EDCC1}"/>
              </a:ext>
            </a:extLst>
          </p:cNvPr>
          <p:cNvSpPr>
            <a:spLocks noGrp="1"/>
          </p:cNvSpPr>
          <p:nvPr>
            <p:ph type="title"/>
          </p:nvPr>
        </p:nvSpPr>
        <p:spPr/>
        <p:txBody>
          <a:bodyPr/>
          <a:lstStyle/>
          <a:p>
            <a:r>
              <a:rPr lang="en-IN" b="1" dirty="0">
                <a:solidFill>
                  <a:srgbClr val="231F20"/>
                </a:solidFill>
                <a:latin typeface="Proxima Nova"/>
              </a:rPr>
              <a:t>Exercises</a:t>
            </a:r>
            <a:endParaRPr lang="en-IN" dirty="0"/>
          </a:p>
        </p:txBody>
      </p:sp>
      <p:sp>
        <p:nvSpPr>
          <p:cNvPr id="3" name="Content Placeholder 2">
            <a:extLst>
              <a:ext uri="{FF2B5EF4-FFF2-40B4-BE49-F238E27FC236}">
                <a16:creationId xmlns:a16="http://schemas.microsoft.com/office/drawing/2014/main" id="{AA505215-6FDC-446A-9B30-F0CBB49B0293}"/>
              </a:ext>
            </a:extLst>
          </p:cNvPr>
          <p:cNvSpPr>
            <a:spLocks noGrp="1"/>
          </p:cNvSpPr>
          <p:nvPr>
            <p:ph idx="1"/>
          </p:nvPr>
        </p:nvSpPr>
        <p:spPr/>
        <p:txBody>
          <a:bodyPr/>
          <a:lstStyle/>
          <a:p>
            <a:r>
              <a:rPr lang="en-IN" b="1" dirty="0">
                <a:solidFill>
                  <a:srgbClr val="231F20"/>
                </a:solidFill>
                <a:latin typeface="Proxima Nova"/>
              </a:rPr>
              <a:t>The golf ball roll</a:t>
            </a:r>
          </a:p>
          <a:p>
            <a:r>
              <a:rPr lang="en-IN" b="1" dirty="0">
                <a:solidFill>
                  <a:srgbClr val="231F20"/>
                </a:solidFill>
                <a:latin typeface="Proxima Nova"/>
              </a:rPr>
              <a:t>Calf raises</a:t>
            </a:r>
          </a:p>
          <a:p>
            <a:r>
              <a:rPr lang="en-IN" b="1" dirty="0">
                <a:solidFill>
                  <a:srgbClr val="231F20"/>
                </a:solidFill>
                <a:latin typeface="Proxima Nova"/>
              </a:rPr>
              <a:t>Towel curls</a:t>
            </a:r>
          </a:p>
          <a:p>
            <a:r>
              <a:rPr lang="en-IN" dirty="0">
                <a:solidFill>
                  <a:srgbClr val="333333"/>
                </a:solidFill>
                <a:latin typeface="open_sansregular"/>
              </a:rPr>
              <a:t>Calf stretch</a:t>
            </a:r>
            <a:endParaRPr lang="en-IN" b="1" dirty="0">
              <a:solidFill>
                <a:srgbClr val="333333"/>
              </a:solidFill>
              <a:latin typeface="open_sansregular"/>
            </a:endParaRPr>
          </a:p>
          <a:p>
            <a:r>
              <a:rPr lang="en-IN" b="1" dirty="0">
                <a:solidFill>
                  <a:srgbClr val="263238"/>
                </a:solidFill>
                <a:latin typeface="Roboto" panose="02000000000000000000" pitchFamily="2" charset="0"/>
              </a:rPr>
              <a:t> Heel Raises</a:t>
            </a:r>
          </a:p>
          <a:p>
            <a:endParaRPr lang="en-IN" dirty="0"/>
          </a:p>
        </p:txBody>
      </p:sp>
    </p:spTree>
    <p:extLst>
      <p:ext uri="{BB962C8B-B14F-4D97-AF65-F5344CB8AC3E}">
        <p14:creationId xmlns:p14="http://schemas.microsoft.com/office/powerpoint/2010/main" val="3452486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5107E593-C0B0-4BBF-A66E-40C436E72938}"/>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5664" b="7208"/>
          <a:stretch/>
        </p:blipFill>
        <p:spPr>
          <a:xfrm>
            <a:off x="0" y="0"/>
            <a:ext cx="6970490" cy="6859593"/>
          </a:xfrm>
        </p:spPr>
      </p:pic>
      <p:pic>
        <p:nvPicPr>
          <p:cNvPr id="3" name="Picture 2">
            <a:extLst>
              <a:ext uri="{FF2B5EF4-FFF2-40B4-BE49-F238E27FC236}">
                <a16:creationId xmlns:a16="http://schemas.microsoft.com/office/drawing/2014/main" id="{B8776EB4-B1D6-4AB8-A549-850B23364D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03770" y="0"/>
            <a:ext cx="5288230" cy="6858000"/>
          </a:xfrm>
          <a:prstGeom prst="rect">
            <a:avLst/>
          </a:prstGeom>
        </p:spPr>
      </p:pic>
      <p:cxnSp>
        <p:nvCxnSpPr>
          <p:cNvPr id="5" name="Straight Connector 4">
            <a:extLst>
              <a:ext uri="{FF2B5EF4-FFF2-40B4-BE49-F238E27FC236}">
                <a16:creationId xmlns:a16="http://schemas.microsoft.com/office/drawing/2014/main" id="{CDE564D1-FBB3-4F31-B743-E14AB7844D87}"/>
              </a:ext>
            </a:extLst>
          </p:cNvPr>
          <p:cNvCxnSpPr>
            <a:cxnSpLocks/>
          </p:cNvCxnSpPr>
          <p:nvPr/>
        </p:nvCxnSpPr>
        <p:spPr>
          <a:xfrm>
            <a:off x="6795083" y="0"/>
            <a:ext cx="0" cy="6858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8073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50721-1BF9-474D-8AA3-8BEA268390B2}"/>
              </a:ext>
            </a:extLst>
          </p:cNvPr>
          <p:cNvSpPr>
            <a:spLocks noGrp="1"/>
          </p:cNvSpPr>
          <p:nvPr>
            <p:ph type="title"/>
          </p:nvPr>
        </p:nvSpPr>
        <p:spPr>
          <a:xfrm>
            <a:off x="1066800" y="0"/>
            <a:ext cx="10058400" cy="702303"/>
          </a:xfrm>
        </p:spPr>
        <p:txBody>
          <a:bodyPr>
            <a:normAutofit fontScale="90000"/>
          </a:bodyPr>
          <a:lstStyle/>
          <a:p>
            <a:pPr algn="ctr"/>
            <a:r>
              <a:rPr lang="en-IN" b="1" i="0" dirty="0">
                <a:solidFill>
                  <a:srgbClr val="14161A"/>
                </a:solidFill>
                <a:effectLst/>
                <a:latin typeface="var(--font-work-sans)"/>
              </a:rPr>
              <a:t>Lordosis</a:t>
            </a:r>
            <a:endParaRPr lang="en-IN" dirty="0"/>
          </a:p>
        </p:txBody>
      </p:sp>
      <p:sp>
        <p:nvSpPr>
          <p:cNvPr id="3" name="Content Placeholder 2">
            <a:extLst>
              <a:ext uri="{FF2B5EF4-FFF2-40B4-BE49-F238E27FC236}">
                <a16:creationId xmlns:a16="http://schemas.microsoft.com/office/drawing/2014/main" id="{58D8F53E-B441-403A-A66C-6643D09D2A04}"/>
              </a:ext>
            </a:extLst>
          </p:cNvPr>
          <p:cNvSpPr>
            <a:spLocks noGrp="1"/>
          </p:cNvSpPr>
          <p:nvPr>
            <p:ph idx="1"/>
          </p:nvPr>
        </p:nvSpPr>
        <p:spPr>
          <a:xfrm>
            <a:off x="0" y="964734"/>
            <a:ext cx="12192000" cy="5893266"/>
          </a:xfrm>
        </p:spPr>
        <p:txBody>
          <a:bodyPr>
            <a:normAutofit/>
          </a:bodyPr>
          <a:lstStyle/>
          <a:p>
            <a:endParaRPr lang="en-US" b="0" i="0" dirty="0">
              <a:solidFill>
                <a:schemeClr val="tx1"/>
              </a:solidFill>
              <a:effectLst/>
              <a:latin typeface="Source Sans Pro" panose="020B0503030403020204" pitchFamily="34" charset="0"/>
            </a:endParaRPr>
          </a:p>
          <a:p>
            <a:r>
              <a:rPr lang="en-US" b="0" i="0" dirty="0">
                <a:solidFill>
                  <a:schemeClr val="tx1"/>
                </a:solidFill>
                <a:effectLst/>
                <a:latin typeface="Source Sans Pro" panose="020B0503030403020204" pitchFamily="34" charset="0"/>
              </a:rPr>
              <a:t>Your </a:t>
            </a:r>
            <a:r>
              <a:rPr lang="en-US" b="0" i="0" u="none" strike="noStrike" dirty="0">
                <a:solidFill>
                  <a:schemeClr val="tx1"/>
                </a:solidFill>
                <a:effectLst/>
                <a:latin typeface="Source Sans Pro" panose="020B0503030403020204" pitchFamily="34" charset="0"/>
                <a:hlinkClick r:id="rId2">
                  <a:extLst>
                    <a:ext uri="{A12FA001-AC4F-418D-AE19-62706E023703}">
                      <ahyp:hlinkClr xmlns:ahyp="http://schemas.microsoft.com/office/drawing/2018/hyperlinkcolor" val="tx"/>
                    </a:ext>
                  </a:extLst>
                </a:hlinkClick>
              </a:rPr>
              <a:t>cervical spine</a:t>
            </a:r>
            <a:r>
              <a:rPr lang="en-US" b="0" i="0" dirty="0">
                <a:solidFill>
                  <a:schemeClr val="tx1"/>
                </a:solidFill>
                <a:effectLst/>
                <a:latin typeface="Source Sans Pro" panose="020B0503030403020204" pitchFamily="34" charset="0"/>
              </a:rPr>
              <a:t>  and </a:t>
            </a:r>
            <a:r>
              <a:rPr lang="en-US" b="0" i="0" u="none" strike="noStrike" dirty="0">
                <a:solidFill>
                  <a:schemeClr val="tx1"/>
                </a:solidFill>
                <a:effectLst/>
                <a:latin typeface="Source Sans Pro" panose="020B0503030403020204" pitchFamily="34" charset="0"/>
                <a:hlinkClick r:id="rId3">
                  <a:extLst>
                    <a:ext uri="{A12FA001-AC4F-418D-AE19-62706E023703}">
                      <ahyp:hlinkClr xmlns:ahyp="http://schemas.microsoft.com/office/drawing/2018/hyperlinkcolor" val="tx"/>
                    </a:ext>
                  </a:extLst>
                </a:hlinkClick>
              </a:rPr>
              <a:t>lumbar spine</a:t>
            </a:r>
            <a:r>
              <a:rPr lang="en-US" b="0" i="0" dirty="0">
                <a:solidFill>
                  <a:schemeClr val="tx1"/>
                </a:solidFill>
                <a:effectLst/>
                <a:latin typeface="Source Sans Pro" panose="020B0503030403020204" pitchFamily="34" charset="0"/>
              </a:rPr>
              <a:t> are naturally curved a little forward, toward the front of your body. This naturally occurring lordosis helps you maintain your posture and absorb shock when you move.</a:t>
            </a:r>
          </a:p>
          <a:p>
            <a:r>
              <a:rPr lang="en-US" b="0" i="0" dirty="0">
                <a:solidFill>
                  <a:schemeClr val="tx1"/>
                </a:solidFill>
                <a:effectLst/>
                <a:latin typeface="Source Sans Pro" panose="020B0503030403020204" pitchFamily="34" charset="0"/>
              </a:rPr>
              <a:t>Lordosis develops if your spine curves too much and pushes your posture out of its usual alignment. You might see lordosis that affects your lumbar spine called swayback. In the lumbar spine, a 40- to 60-degree curve is typical.</a:t>
            </a:r>
          </a:p>
          <a:p>
            <a:endParaRPr lang="en-IN" dirty="0">
              <a:solidFill>
                <a:schemeClr val="tx1"/>
              </a:solidFill>
            </a:endParaRPr>
          </a:p>
        </p:txBody>
      </p:sp>
    </p:spTree>
    <p:extLst>
      <p:ext uri="{BB962C8B-B14F-4D97-AF65-F5344CB8AC3E}">
        <p14:creationId xmlns:p14="http://schemas.microsoft.com/office/powerpoint/2010/main" val="2289955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A8545-85F8-4521-8241-9FDDE0B1AE0B}"/>
              </a:ext>
            </a:extLst>
          </p:cNvPr>
          <p:cNvSpPr>
            <a:spLocks noGrp="1"/>
          </p:cNvSpPr>
          <p:nvPr>
            <p:ph type="title"/>
          </p:nvPr>
        </p:nvSpPr>
        <p:spPr>
          <a:xfrm>
            <a:off x="1097280" y="286604"/>
            <a:ext cx="10058400" cy="887856"/>
          </a:xfrm>
        </p:spPr>
        <p:txBody>
          <a:bodyPr>
            <a:normAutofit/>
          </a:bodyPr>
          <a:lstStyle/>
          <a:p>
            <a:pPr algn="ctr"/>
            <a:r>
              <a:rPr lang="en-IN" b="1" i="0" dirty="0">
                <a:solidFill>
                  <a:srgbClr val="14161A"/>
                </a:solidFill>
                <a:effectLst/>
                <a:latin typeface="var(--font-work-sans)"/>
              </a:rPr>
              <a:t>Causes of Lordosis</a:t>
            </a:r>
            <a:r>
              <a:rPr lang="en-IN" b="1" i="0" dirty="0">
                <a:solidFill>
                  <a:srgbClr val="343536"/>
                </a:solidFill>
                <a:effectLst/>
                <a:latin typeface="Source Sans Pro" panose="020B0503030403020204" pitchFamily="34" charset="0"/>
              </a:rPr>
              <a:t>(Swayback)</a:t>
            </a:r>
            <a:endParaRPr lang="en-IN" dirty="0"/>
          </a:p>
        </p:txBody>
      </p:sp>
      <p:sp>
        <p:nvSpPr>
          <p:cNvPr id="3" name="Content Placeholder 2">
            <a:extLst>
              <a:ext uri="{FF2B5EF4-FFF2-40B4-BE49-F238E27FC236}">
                <a16:creationId xmlns:a16="http://schemas.microsoft.com/office/drawing/2014/main" id="{F746D402-5DE3-470E-9343-505DE4C5B655}"/>
              </a:ext>
            </a:extLst>
          </p:cNvPr>
          <p:cNvSpPr>
            <a:spLocks noGrp="1"/>
          </p:cNvSpPr>
          <p:nvPr>
            <p:ph idx="1"/>
          </p:nvPr>
        </p:nvSpPr>
        <p:spPr>
          <a:xfrm>
            <a:off x="1097280" y="1442906"/>
            <a:ext cx="10058400" cy="4426188"/>
          </a:xfrm>
        </p:spPr>
        <p:txBody>
          <a:bodyPr>
            <a:normAutofit/>
          </a:bodyPr>
          <a:lstStyle/>
          <a:p>
            <a:r>
              <a:rPr lang="en-US" b="0" i="0" dirty="0">
                <a:solidFill>
                  <a:srgbClr val="14161A"/>
                </a:solidFill>
                <a:effectLst/>
                <a:latin typeface="Inter"/>
              </a:rPr>
              <a:t>Some common causes </a:t>
            </a:r>
            <a:r>
              <a:rPr lang="en-US" dirty="0">
                <a:solidFill>
                  <a:srgbClr val="14161A"/>
                </a:solidFill>
                <a:latin typeface="Inter"/>
              </a:rPr>
              <a:t>are</a:t>
            </a:r>
            <a:r>
              <a:rPr lang="en-US" b="0" i="0" dirty="0">
                <a:solidFill>
                  <a:srgbClr val="14161A"/>
                </a:solidFill>
                <a:effectLst/>
                <a:latin typeface="Inter"/>
              </a:rPr>
              <a:t>:</a:t>
            </a:r>
          </a:p>
          <a:p>
            <a:r>
              <a:rPr lang="en-US" b="1" i="0" dirty="0">
                <a:solidFill>
                  <a:srgbClr val="111111"/>
                </a:solidFill>
                <a:effectLst/>
                <a:latin typeface="Helvetica" panose="020B0604020202020204" pitchFamily="34" charset="0"/>
              </a:rPr>
              <a:t>Fractures.</a:t>
            </a:r>
            <a:r>
              <a:rPr lang="en-US" b="0" i="0" dirty="0">
                <a:solidFill>
                  <a:srgbClr val="111111"/>
                </a:solidFill>
                <a:effectLst/>
                <a:latin typeface="Helvetica" panose="020B0604020202020204" pitchFamily="34" charset="0"/>
              </a:rPr>
              <a:t> </a:t>
            </a:r>
            <a:endParaRPr lang="en-US" b="0" i="0" dirty="0">
              <a:solidFill>
                <a:srgbClr val="14161A"/>
              </a:solidFill>
              <a:effectLst/>
              <a:latin typeface="Inter"/>
            </a:endParaRPr>
          </a:p>
          <a:p>
            <a:r>
              <a:rPr lang="en-US" b="1" i="0" u="none" strike="noStrike" dirty="0">
                <a:solidFill>
                  <a:srgbClr val="14161A"/>
                </a:solidFill>
                <a:effectLst/>
                <a:latin typeface="var(--font-family-body)"/>
                <a:hlinkClick r:id="rId2"/>
              </a:rPr>
              <a:t>Discitis</a:t>
            </a:r>
            <a:r>
              <a:rPr lang="en-US" b="0" i="0" dirty="0">
                <a:solidFill>
                  <a:srgbClr val="14161A"/>
                </a:solidFill>
                <a:effectLst/>
                <a:latin typeface="var(--font-family-body)"/>
              </a:rPr>
              <a:t> is inflammation of intervertebral disc space.</a:t>
            </a:r>
          </a:p>
          <a:p>
            <a:r>
              <a:rPr lang="en-US" b="1" i="0" u="none" strike="noStrike" dirty="0">
                <a:solidFill>
                  <a:srgbClr val="14161A"/>
                </a:solidFill>
                <a:effectLst/>
                <a:latin typeface="var(--font-family-body)"/>
                <a:hlinkClick r:id="rId3"/>
              </a:rPr>
              <a:t>Kyphosis</a:t>
            </a:r>
            <a:r>
              <a:rPr lang="en-US" u="none" strike="noStrike" dirty="0">
                <a:solidFill>
                  <a:srgbClr val="14161A"/>
                </a:solidFill>
                <a:latin typeface="var(--font-family-body)"/>
              </a:rPr>
              <a:t> </a:t>
            </a:r>
            <a:r>
              <a:rPr lang="en-US" b="0" i="0" dirty="0">
                <a:solidFill>
                  <a:srgbClr val="14161A"/>
                </a:solidFill>
                <a:effectLst/>
                <a:latin typeface="var(--font-family-body)"/>
              </a:rPr>
              <a:t>may force the low back to compensate for the imbalance created by a curve occurring at a higher level of the spine.</a:t>
            </a:r>
          </a:p>
          <a:p>
            <a:r>
              <a:rPr lang="en-US" b="1" i="0" dirty="0">
                <a:solidFill>
                  <a:srgbClr val="14161A"/>
                </a:solidFill>
                <a:effectLst/>
                <a:latin typeface="var(--font-family-body)"/>
              </a:rPr>
              <a:t>Obesity</a:t>
            </a:r>
            <a:r>
              <a:rPr lang="en-US" b="0" i="0" dirty="0">
                <a:solidFill>
                  <a:srgbClr val="14161A"/>
                </a:solidFill>
                <a:effectLst/>
                <a:latin typeface="var(--font-family-body)"/>
              </a:rPr>
              <a:t> may cause some overweight people to lean backward to improve balance. This has a negative impact on posture.</a:t>
            </a:r>
          </a:p>
          <a:p>
            <a:r>
              <a:rPr lang="en-US" b="1" i="0" u="none" strike="noStrike" dirty="0">
                <a:solidFill>
                  <a:srgbClr val="14161A"/>
                </a:solidFill>
                <a:effectLst/>
                <a:latin typeface="var(--font-family-body)"/>
                <a:hlinkClick r:id="rId4"/>
              </a:rPr>
              <a:t>Osteoporosis</a:t>
            </a:r>
            <a:r>
              <a:rPr lang="en-US" b="0" i="0" dirty="0">
                <a:solidFill>
                  <a:srgbClr val="14161A"/>
                </a:solidFill>
                <a:effectLst/>
                <a:latin typeface="var(--font-family-body)"/>
              </a:rPr>
              <a:t> is a bone density disease that may cause vertebrae to loose strength, compromising the spine's structural integrity.</a:t>
            </a:r>
          </a:p>
          <a:p>
            <a:r>
              <a:rPr lang="en-US" b="1" i="0" u="none" strike="noStrike" dirty="0">
                <a:solidFill>
                  <a:srgbClr val="14161A"/>
                </a:solidFill>
                <a:effectLst/>
                <a:latin typeface="var(--font-family-body)"/>
                <a:hlinkClick r:id="rId5"/>
              </a:rPr>
              <a:t>Spondylolisthesis</a:t>
            </a:r>
            <a:r>
              <a:rPr lang="en-US" b="0" i="0" dirty="0">
                <a:solidFill>
                  <a:srgbClr val="14161A"/>
                </a:solidFill>
                <a:effectLst/>
                <a:latin typeface="var(--font-family-body)"/>
              </a:rPr>
              <a:t> occurs when one vertebra slips forward in relation an adjacent one, usually in the lumbar spin</a:t>
            </a:r>
          </a:p>
          <a:p>
            <a:endParaRPr lang="en-IN" dirty="0"/>
          </a:p>
        </p:txBody>
      </p:sp>
    </p:spTree>
    <p:extLst>
      <p:ext uri="{BB962C8B-B14F-4D97-AF65-F5344CB8AC3E}">
        <p14:creationId xmlns:p14="http://schemas.microsoft.com/office/powerpoint/2010/main" val="1659179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81943-7A3B-4E99-9AC1-17C75FDFEC97}"/>
              </a:ext>
            </a:extLst>
          </p:cNvPr>
          <p:cNvSpPr>
            <a:spLocks noGrp="1"/>
          </p:cNvSpPr>
          <p:nvPr>
            <p:ph type="title"/>
          </p:nvPr>
        </p:nvSpPr>
        <p:spPr/>
        <p:txBody>
          <a:bodyPr/>
          <a:lstStyle/>
          <a:p>
            <a:r>
              <a:rPr lang="en-US" b="1" i="0" dirty="0">
                <a:solidFill>
                  <a:srgbClr val="525252"/>
                </a:solidFill>
                <a:effectLst/>
                <a:latin typeface="montserrat" panose="00000500000000000000" pitchFamily="2" charset="0"/>
              </a:rPr>
              <a:t>8 of the best lordosis exercises</a:t>
            </a:r>
            <a:br>
              <a:rPr lang="en-US" b="1" i="0" dirty="0">
                <a:solidFill>
                  <a:srgbClr val="525252"/>
                </a:solidFill>
                <a:effectLst/>
                <a:latin typeface="montserrat" panose="00000500000000000000" pitchFamily="2" charset="0"/>
              </a:rPr>
            </a:br>
            <a:endParaRPr lang="en-IN" dirty="0"/>
          </a:p>
        </p:txBody>
      </p:sp>
      <p:sp>
        <p:nvSpPr>
          <p:cNvPr id="3" name="Content Placeholder 2">
            <a:extLst>
              <a:ext uri="{FF2B5EF4-FFF2-40B4-BE49-F238E27FC236}">
                <a16:creationId xmlns:a16="http://schemas.microsoft.com/office/drawing/2014/main" id="{1545429F-B18E-4B1C-92FE-F7E9AD6D73A7}"/>
              </a:ext>
            </a:extLst>
          </p:cNvPr>
          <p:cNvSpPr>
            <a:spLocks noGrp="1"/>
          </p:cNvSpPr>
          <p:nvPr>
            <p:ph idx="1"/>
          </p:nvPr>
        </p:nvSpPr>
        <p:spPr/>
        <p:txBody>
          <a:bodyPr>
            <a:normAutofit/>
          </a:bodyPr>
          <a:lstStyle/>
          <a:p>
            <a:pPr marL="457200" indent="-457200">
              <a:buFont typeface="+mj-lt"/>
              <a:buAutoNum type="arabicPeriod"/>
            </a:pPr>
            <a:r>
              <a:rPr lang="en-IN" b="1" i="0" dirty="0">
                <a:solidFill>
                  <a:srgbClr val="525252"/>
                </a:solidFill>
                <a:effectLst/>
                <a:latin typeface="montserrat" panose="00000500000000000000" pitchFamily="2" charset="0"/>
              </a:rPr>
              <a:t>Plank</a:t>
            </a:r>
          </a:p>
          <a:p>
            <a:pPr marL="457200" indent="-457200">
              <a:buFont typeface="+mj-lt"/>
              <a:buAutoNum type="arabicPeriod"/>
            </a:pPr>
            <a:r>
              <a:rPr lang="en-IN" b="1" i="0" dirty="0">
                <a:solidFill>
                  <a:srgbClr val="525252"/>
                </a:solidFill>
                <a:effectLst/>
                <a:latin typeface="montserrat" panose="00000500000000000000" pitchFamily="2" charset="0"/>
              </a:rPr>
              <a:t>Side plank</a:t>
            </a:r>
          </a:p>
          <a:p>
            <a:pPr marL="457200" indent="-457200">
              <a:buFont typeface="+mj-lt"/>
              <a:buAutoNum type="arabicPeriod"/>
            </a:pPr>
            <a:r>
              <a:rPr lang="en-US" b="1" i="0" dirty="0">
                <a:solidFill>
                  <a:srgbClr val="525252"/>
                </a:solidFill>
                <a:effectLst/>
                <a:latin typeface="montserrat" panose="00000500000000000000" pitchFamily="2" charset="0"/>
              </a:rPr>
              <a:t>Pelvic tilt with exercise ball</a:t>
            </a:r>
          </a:p>
          <a:p>
            <a:pPr marL="457200" indent="-457200">
              <a:buFont typeface="+mj-lt"/>
              <a:buAutoNum type="arabicPeriod"/>
            </a:pPr>
            <a:r>
              <a:rPr lang="en-IN" b="1" i="0" dirty="0">
                <a:solidFill>
                  <a:srgbClr val="525252"/>
                </a:solidFill>
                <a:effectLst/>
                <a:latin typeface="montserrat" panose="00000500000000000000" pitchFamily="2" charset="0"/>
              </a:rPr>
              <a:t>Superman</a:t>
            </a:r>
          </a:p>
          <a:p>
            <a:pPr marL="457200" indent="-457200">
              <a:buFont typeface="+mj-lt"/>
              <a:buAutoNum type="arabicPeriod"/>
            </a:pPr>
            <a:r>
              <a:rPr lang="en-IN" b="1" i="0" dirty="0">
                <a:solidFill>
                  <a:srgbClr val="525252"/>
                </a:solidFill>
                <a:effectLst/>
                <a:latin typeface="montserrat" panose="00000500000000000000" pitchFamily="2" charset="0"/>
              </a:rPr>
              <a:t>Crunches</a:t>
            </a:r>
          </a:p>
          <a:p>
            <a:pPr marL="457200" indent="-457200">
              <a:buFont typeface="+mj-lt"/>
              <a:buAutoNum type="arabicPeriod"/>
            </a:pPr>
            <a:r>
              <a:rPr lang="en-US" b="1" i="0" dirty="0">
                <a:solidFill>
                  <a:srgbClr val="525252"/>
                </a:solidFill>
                <a:effectLst/>
                <a:latin typeface="montserrat" panose="00000500000000000000" pitchFamily="2" charset="0"/>
              </a:rPr>
              <a:t>Quadruped arm opposite leg raises</a:t>
            </a:r>
          </a:p>
          <a:p>
            <a:pPr marL="457200" indent="-457200">
              <a:buFont typeface="+mj-lt"/>
              <a:buAutoNum type="arabicPeriod"/>
            </a:pPr>
            <a:r>
              <a:rPr lang="en-IN" b="1" i="0" dirty="0">
                <a:solidFill>
                  <a:srgbClr val="525252"/>
                </a:solidFill>
                <a:effectLst/>
                <a:latin typeface="montserrat" panose="00000500000000000000" pitchFamily="2" charset="0"/>
              </a:rPr>
              <a:t>Dead bug</a:t>
            </a:r>
          </a:p>
          <a:p>
            <a:pPr marL="457200" indent="-457200">
              <a:buFont typeface="+mj-lt"/>
              <a:buAutoNum type="arabicPeriod"/>
            </a:pPr>
            <a:r>
              <a:rPr lang="en-IN" b="1" i="0" dirty="0">
                <a:solidFill>
                  <a:srgbClr val="525252"/>
                </a:solidFill>
                <a:effectLst/>
                <a:latin typeface="montserrat" panose="00000500000000000000" pitchFamily="2" charset="0"/>
              </a:rPr>
              <a:t>Hip bridge</a:t>
            </a:r>
          </a:p>
          <a:p>
            <a:endParaRPr lang="en-IN" dirty="0"/>
          </a:p>
        </p:txBody>
      </p:sp>
    </p:spTree>
    <p:extLst>
      <p:ext uri="{BB962C8B-B14F-4D97-AF65-F5344CB8AC3E}">
        <p14:creationId xmlns:p14="http://schemas.microsoft.com/office/powerpoint/2010/main" val="1360734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48415-B101-4032-97D5-A245C7EB3BF9}"/>
              </a:ext>
            </a:extLst>
          </p:cNvPr>
          <p:cNvSpPr>
            <a:spLocks noGrp="1"/>
          </p:cNvSpPr>
          <p:nvPr>
            <p:ph type="title"/>
          </p:nvPr>
        </p:nvSpPr>
        <p:spPr>
          <a:xfrm>
            <a:off x="1097280" y="988906"/>
            <a:ext cx="10058400" cy="748454"/>
          </a:xfrm>
        </p:spPr>
        <p:txBody>
          <a:bodyPr/>
          <a:lstStyle/>
          <a:p>
            <a:r>
              <a:rPr lang="en-IN" b="0" i="0" dirty="0">
                <a:solidFill>
                  <a:srgbClr val="111111"/>
                </a:solidFill>
                <a:effectLst/>
                <a:latin typeface="Helvetica" panose="020B0604020202020204" pitchFamily="34" charset="0"/>
              </a:rPr>
              <a:t>Kyphosis</a:t>
            </a:r>
            <a:endParaRPr lang="en-IN" dirty="0"/>
          </a:p>
        </p:txBody>
      </p:sp>
      <p:sp>
        <p:nvSpPr>
          <p:cNvPr id="3" name="Content Placeholder 2">
            <a:extLst>
              <a:ext uri="{FF2B5EF4-FFF2-40B4-BE49-F238E27FC236}">
                <a16:creationId xmlns:a16="http://schemas.microsoft.com/office/drawing/2014/main" id="{F8ABE05E-9987-41C8-956A-59AB53B58F88}"/>
              </a:ext>
            </a:extLst>
          </p:cNvPr>
          <p:cNvSpPr>
            <a:spLocks noGrp="1"/>
          </p:cNvSpPr>
          <p:nvPr>
            <p:ph idx="1"/>
          </p:nvPr>
        </p:nvSpPr>
        <p:spPr/>
        <p:txBody>
          <a:bodyPr/>
          <a:lstStyle/>
          <a:p>
            <a:r>
              <a:rPr lang="en-US" b="0" i="0" dirty="0">
                <a:solidFill>
                  <a:srgbClr val="111111"/>
                </a:solidFill>
                <a:effectLst/>
                <a:latin typeface="Helvetica" panose="020B0604020202020204" pitchFamily="34" charset="0"/>
              </a:rPr>
              <a:t>Kyphosis is an exaggerated, forward rounding of the upper back.</a:t>
            </a:r>
          </a:p>
          <a:p>
            <a:r>
              <a:rPr lang="en-US" b="0" i="0" dirty="0">
                <a:solidFill>
                  <a:srgbClr val="111111"/>
                </a:solidFill>
                <a:effectLst/>
                <a:latin typeface="Helvetica" panose="020B0604020202020204" pitchFamily="34" charset="0"/>
              </a:rPr>
              <a:t>In older people, kyphosis is often due to weakness in the spinal bones that causes them to compress or crack. Other types of kyphosis can appear in infants or teens due to malformation of the spine or wedging of the spinal bones over time.</a:t>
            </a:r>
          </a:p>
          <a:p>
            <a:r>
              <a:rPr lang="en-US" b="0" i="0" dirty="0">
                <a:solidFill>
                  <a:srgbClr val="111111"/>
                </a:solidFill>
                <a:effectLst/>
                <a:latin typeface="Helvetica" panose="020B0604020202020204" pitchFamily="34" charset="0"/>
              </a:rPr>
              <a:t>Mild kyphosis causes few problems. Severe kyphosis can cause pain. Treatment for kyphosis depends on your age.</a:t>
            </a:r>
            <a:endParaRPr lang="en-IN" dirty="0"/>
          </a:p>
        </p:txBody>
      </p:sp>
    </p:spTree>
    <p:extLst>
      <p:ext uri="{BB962C8B-B14F-4D97-AF65-F5344CB8AC3E}">
        <p14:creationId xmlns:p14="http://schemas.microsoft.com/office/powerpoint/2010/main" val="2591900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BDC0E-AABA-4971-8BED-A83BEF489332}"/>
              </a:ext>
            </a:extLst>
          </p:cNvPr>
          <p:cNvSpPr>
            <a:spLocks noGrp="1"/>
          </p:cNvSpPr>
          <p:nvPr>
            <p:ph type="title"/>
          </p:nvPr>
        </p:nvSpPr>
        <p:spPr>
          <a:xfrm>
            <a:off x="103367" y="109057"/>
            <a:ext cx="11052313" cy="733781"/>
          </a:xfrm>
        </p:spPr>
        <p:txBody>
          <a:bodyPr>
            <a:normAutofit/>
          </a:bodyPr>
          <a:lstStyle/>
          <a:p>
            <a:pPr algn="ctr"/>
            <a:r>
              <a:rPr lang="en-US" b="0" i="0" dirty="0">
                <a:solidFill>
                  <a:srgbClr val="111111"/>
                </a:solidFill>
                <a:effectLst/>
                <a:latin typeface="Helvetica" panose="020B0604020202020204" pitchFamily="34" charset="0"/>
              </a:rPr>
              <a:t>Causes</a:t>
            </a:r>
            <a:endParaRPr lang="en-IN" dirty="0"/>
          </a:p>
        </p:txBody>
      </p:sp>
      <p:sp>
        <p:nvSpPr>
          <p:cNvPr id="3" name="Content Placeholder 2">
            <a:extLst>
              <a:ext uri="{FF2B5EF4-FFF2-40B4-BE49-F238E27FC236}">
                <a16:creationId xmlns:a16="http://schemas.microsoft.com/office/drawing/2014/main" id="{C7CA7058-CEF7-401B-BFF2-4DD91BB4647A}"/>
              </a:ext>
            </a:extLst>
          </p:cNvPr>
          <p:cNvSpPr>
            <a:spLocks noGrp="1"/>
          </p:cNvSpPr>
          <p:nvPr>
            <p:ph idx="1"/>
          </p:nvPr>
        </p:nvSpPr>
        <p:spPr>
          <a:xfrm>
            <a:off x="0" y="1256307"/>
            <a:ext cx="12192000" cy="4835424"/>
          </a:xfrm>
        </p:spPr>
        <p:txBody>
          <a:bodyPr>
            <a:normAutofit/>
          </a:bodyPr>
          <a:lstStyle/>
          <a:p>
            <a:r>
              <a:rPr lang="en-US" b="0" i="0" dirty="0">
                <a:solidFill>
                  <a:srgbClr val="111111"/>
                </a:solidFill>
                <a:effectLst/>
                <a:latin typeface="Helvetica" panose="020B0604020202020204" pitchFamily="34" charset="0"/>
              </a:rPr>
              <a:t>The shape of vertebrae can be changed by</a:t>
            </a:r>
          </a:p>
          <a:p>
            <a:r>
              <a:rPr lang="en-US" b="1" i="0" dirty="0">
                <a:solidFill>
                  <a:srgbClr val="111111"/>
                </a:solidFill>
                <a:effectLst/>
                <a:latin typeface="Helvetica" panose="020B0604020202020204" pitchFamily="34" charset="0"/>
              </a:rPr>
              <a:t>Fractures.</a:t>
            </a:r>
            <a:r>
              <a:rPr lang="en-US" b="0" i="0" dirty="0">
                <a:solidFill>
                  <a:srgbClr val="111111"/>
                </a:solidFill>
                <a:effectLst/>
                <a:latin typeface="Helvetica" panose="020B0604020202020204" pitchFamily="34" charset="0"/>
              </a:rPr>
              <a:t> Broken vertebrae can result in curvature of the spine. Compression fractures, which can occur in weakened bone, are the most common. Mild compression fractures often don't produce noticeable signs or symptoms.</a:t>
            </a:r>
          </a:p>
          <a:p>
            <a:r>
              <a:rPr lang="en-US" b="1" i="0" dirty="0">
                <a:solidFill>
                  <a:srgbClr val="111111"/>
                </a:solidFill>
                <a:effectLst/>
                <a:latin typeface="Helvetica" panose="020B0604020202020204" pitchFamily="34" charset="0"/>
              </a:rPr>
              <a:t>Osteoporosis.</a:t>
            </a:r>
            <a:r>
              <a:rPr lang="en-US" b="0" i="0" dirty="0">
                <a:solidFill>
                  <a:srgbClr val="111111"/>
                </a:solidFill>
                <a:effectLst/>
                <a:latin typeface="Helvetica" panose="020B0604020202020204" pitchFamily="34" charset="0"/>
              </a:rPr>
              <a:t> Weak bones can cause spinal curvature, especially if weakened vertebrae develop compression fractures. Osteoporosis is most common in older women and people who have taken corticosteroids for long periods of time.</a:t>
            </a:r>
          </a:p>
          <a:p>
            <a:r>
              <a:rPr lang="en-US" b="1" i="0" dirty="0">
                <a:solidFill>
                  <a:srgbClr val="111111"/>
                </a:solidFill>
                <a:effectLst/>
                <a:latin typeface="Helvetica" panose="020B0604020202020204" pitchFamily="34" charset="0"/>
              </a:rPr>
              <a:t>Disk degeneration.</a:t>
            </a:r>
            <a:r>
              <a:rPr lang="en-US" b="0" i="0" dirty="0">
                <a:solidFill>
                  <a:srgbClr val="111111"/>
                </a:solidFill>
                <a:effectLst/>
                <a:latin typeface="Helvetica" panose="020B0604020202020204" pitchFamily="34" charset="0"/>
              </a:rPr>
              <a:t> Soft, circular disks act as cushions between spinal vertebrae. With age, these disks flatten and shrink.</a:t>
            </a:r>
          </a:p>
          <a:p>
            <a:r>
              <a:rPr lang="en-US" b="1" i="0" dirty="0">
                <a:solidFill>
                  <a:srgbClr val="111111"/>
                </a:solidFill>
                <a:effectLst/>
                <a:latin typeface="Helvetica" panose="020B0604020202020204" pitchFamily="34" charset="0"/>
              </a:rPr>
              <a:t>Other problems.</a:t>
            </a:r>
            <a:r>
              <a:rPr lang="en-US" b="0" i="0" dirty="0">
                <a:solidFill>
                  <a:srgbClr val="111111"/>
                </a:solidFill>
                <a:effectLst/>
                <a:latin typeface="Helvetica" panose="020B0604020202020204" pitchFamily="34" charset="0"/>
              </a:rPr>
              <a:t> Spinal bones that don't develop properly before birth can cause kyphosis. </a:t>
            </a:r>
          </a:p>
          <a:p>
            <a:endParaRPr lang="en-IN" dirty="0"/>
          </a:p>
        </p:txBody>
      </p:sp>
    </p:spTree>
    <p:extLst>
      <p:ext uri="{BB962C8B-B14F-4D97-AF65-F5344CB8AC3E}">
        <p14:creationId xmlns:p14="http://schemas.microsoft.com/office/powerpoint/2010/main" val="1894737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FCC34-C8C4-409F-878C-57F86DD67EE3}"/>
              </a:ext>
            </a:extLst>
          </p:cNvPr>
          <p:cNvSpPr>
            <a:spLocks noGrp="1"/>
          </p:cNvSpPr>
          <p:nvPr>
            <p:ph type="title"/>
          </p:nvPr>
        </p:nvSpPr>
        <p:spPr/>
        <p:txBody>
          <a:bodyPr/>
          <a:lstStyle/>
          <a:p>
            <a:r>
              <a:rPr lang="en-US" b="1" i="0" dirty="0">
                <a:solidFill>
                  <a:srgbClr val="231F20"/>
                </a:solidFill>
                <a:effectLst/>
                <a:latin typeface="Proxima Nova"/>
              </a:rPr>
              <a:t>Exercises for kyphosis</a:t>
            </a:r>
            <a:br>
              <a:rPr lang="en-US" b="1" i="0" dirty="0">
                <a:solidFill>
                  <a:srgbClr val="231F20"/>
                </a:solidFill>
                <a:effectLst/>
                <a:latin typeface="Proxima Nova"/>
              </a:rPr>
            </a:br>
            <a:endParaRPr lang="en-IN" dirty="0"/>
          </a:p>
        </p:txBody>
      </p:sp>
      <p:sp>
        <p:nvSpPr>
          <p:cNvPr id="3" name="Content Placeholder 2">
            <a:extLst>
              <a:ext uri="{FF2B5EF4-FFF2-40B4-BE49-F238E27FC236}">
                <a16:creationId xmlns:a16="http://schemas.microsoft.com/office/drawing/2014/main" id="{C0098363-305C-48F8-AF9D-97E786B70A71}"/>
              </a:ext>
            </a:extLst>
          </p:cNvPr>
          <p:cNvSpPr>
            <a:spLocks noGrp="1"/>
          </p:cNvSpPr>
          <p:nvPr>
            <p:ph idx="1"/>
          </p:nvPr>
        </p:nvSpPr>
        <p:spPr>
          <a:xfrm>
            <a:off x="-1" y="1090569"/>
            <a:ext cx="12046591" cy="5217952"/>
          </a:xfrm>
        </p:spPr>
        <p:txBody>
          <a:bodyPr>
            <a:normAutofit fontScale="85000" lnSpcReduction="20000"/>
          </a:bodyPr>
          <a:lstStyle/>
          <a:p>
            <a:r>
              <a:rPr lang="en-US" b="1" i="0" dirty="0">
                <a:solidFill>
                  <a:srgbClr val="231F20"/>
                </a:solidFill>
                <a:effectLst/>
                <a:latin typeface="Proxima Nova"/>
              </a:rPr>
              <a:t>Knee rolls</a:t>
            </a:r>
          </a:p>
          <a:p>
            <a:pPr>
              <a:buFont typeface="+mj-lt"/>
              <a:buAutoNum type="arabicPeriod"/>
            </a:pPr>
            <a:r>
              <a:rPr lang="en-US" b="0" i="0" dirty="0">
                <a:solidFill>
                  <a:srgbClr val="231F20"/>
                </a:solidFill>
                <a:effectLst/>
                <a:latin typeface="Proxima Nova"/>
              </a:rPr>
              <a:t>Lie on the floor with the knees bent and feet flat on the floor.</a:t>
            </a:r>
          </a:p>
          <a:p>
            <a:pPr>
              <a:buFont typeface="+mj-lt"/>
              <a:buAutoNum type="arabicPeriod"/>
            </a:pPr>
            <a:r>
              <a:rPr lang="en-US" b="0" i="0" dirty="0">
                <a:solidFill>
                  <a:srgbClr val="231F20"/>
                </a:solidFill>
                <a:effectLst/>
                <a:latin typeface="Proxima Nova"/>
              </a:rPr>
              <a:t>Move the knees slowly to one side until the back feels tense.</a:t>
            </a:r>
          </a:p>
          <a:p>
            <a:pPr>
              <a:buFont typeface="+mj-lt"/>
              <a:buAutoNum type="arabicPeriod"/>
            </a:pPr>
            <a:r>
              <a:rPr lang="en-US" b="0" i="0" dirty="0">
                <a:solidFill>
                  <a:srgbClr val="231F20"/>
                </a:solidFill>
                <a:effectLst/>
                <a:latin typeface="Proxima Nova"/>
              </a:rPr>
              <a:t>Repeat at least five times on each side.</a:t>
            </a:r>
          </a:p>
          <a:p>
            <a:r>
              <a:rPr lang="en-US" b="1" i="0" dirty="0">
                <a:solidFill>
                  <a:srgbClr val="231F20"/>
                </a:solidFill>
                <a:effectLst/>
                <a:latin typeface="Proxima Nova"/>
              </a:rPr>
              <a:t>Pelvic tilting</a:t>
            </a:r>
          </a:p>
          <a:p>
            <a:pPr>
              <a:buFont typeface="+mj-lt"/>
              <a:buAutoNum type="arabicPeriod"/>
            </a:pPr>
            <a:r>
              <a:rPr lang="en-US" b="0" i="0" dirty="0">
                <a:solidFill>
                  <a:srgbClr val="231F20"/>
                </a:solidFill>
                <a:effectLst/>
                <a:latin typeface="Proxima Nova"/>
              </a:rPr>
              <a:t>Lie on the floor with the knees bent and feet flat on the floor.</a:t>
            </a:r>
          </a:p>
          <a:p>
            <a:pPr>
              <a:buFont typeface="+mj-lt"/>
              <a:buAutoNum type="arabicPeriod"/>
            </a:pPr>
            <a:r>
              <a:rPr lang="en-US" b="0" i="0" dirty="0">
                <a:solidFill>
                  <a:srgbClr val="231F20"/>
                </a:solidFill>
                <a:effectLst/>
                <a:latin typeface="Proxima Nova"/>
              </a:rPr>
              <a:t>Slowly arch the back, keeping the buttocks and upper back flat on the ground.</a:t>
            </a:r>
          </a:p>
          <a:p>
            <a:pPr>
              <a:buFont typeface="+mj-lt"/>
              <a:buAutoNum type="arabicPeriod"/>
            </a:pPr>
            <a:r>
              <a:rPr lang="en-US" b="0" i="0" dirty="0">
                <a:solidFill>
                  <a:srgbClr val="231F20"/>
                </a:solidFill>
                <a:effectLst/>
                <a:latin typeface="Proxima Nova"/>
              </a:rPr>
              <a:t>Hold the arch for a few seconds before returning to a fully flat position.</a:t>
            </a:r>
          </a:p>
          <a:p>
            <a:pPr>
              <a:buFont typeface="+mj-lt"/>
              <a:buAutoNum type="arabicPeriod"/>
            </a:pPr>
            <a:r>
              <a:rPr lang="en-US" b="0" i="0" dirty="0">
                <a:solidFill>
                  <a:srgbClr val="231F20"/>
                </a:solidFill>
                <a:effectLst/>
                <a:latin typeface="Proxima Nova"/>
              </a:rPr>
              <a:t>Repeat at least five times.</a:t>
            </a:r>
          </a:p>
          <a:p>
            <a:r>
              <a:rPr lang="en-US" b="1" i="0" dirty="0">
                <a:solidFill>
                  <a:srgbClr val="231F20"/>
                </a:solidFill>
                <a:effectLst/>
                <a:latin typeface="Proxima Nova"/>
              </a:rPr>
              <a:t>Knees to chest</a:t>
            </a:r>
          </a:p>
          <a:p>
            <a:pPr>
              <a:buFont typeface="+mj-lt"/>
              <a:buAutoNum type="arabicPeriod"/>
            </a:pPr>
            <a:r>
              <a:rPr lang="en-US" b="0" i="0" dirty="0">
                <a:solidFill>
                  <a:srgbClr val="231F20"/>
                </a:solidFill>
                <a:effectLst/>
                <a:latin typeface="Proxima Nova"/>
              </a:rPr>
              <a:t>Laying in the same position as the previous two exercises, bring one knee up towards the chest.</a:t>
            </a:r>
          </a:p>
          <a:p>
            <a:pPr>
              <a:buFont typeface="+mj-lt"/>
              <a:buAutoNum type="arabicPeriod"/>
            </a:pPr>
            <a:r>
              <a:rPr lang="en-US" b="0" i="0" dirty="0">
                <a:solidFill>
                  <a:srgbClr val="231F20"/>
                </a:solidFill>
                <a:effectLst/>
                <a:latin typeface="Proxima Nova"/>
              </a:rPr>
              <a:t>Clasp the hands around the knee and gently pull the knee closer to the chest.</a:t>
            </a:r>
          </a:p>
          <a:p>
            <a:pPr>
              <a:buFont typeface="+mj-lt"/>
              <a:buAutoNum type="arabicPeriod"/>
            </a:pPr>
            <a:r>
              <a:rPr lang="en-US" b="0" i="0" dirty="0">
                <a:solidFill>
                  <a:srgbClr val="231F20"/>
                </a:solidFill>
                <a:effectLst/>
                <a:latin typeface="Proxima Nova"/>
              </a:rPr>
              <a:t>Hold this position for a few seconds, then release.</a:t>
            </a:r>
          </a:p>
          <a:p>
            <a:pPr>
              <a:buFont typeface="+mj-lt"/>
              <a:buAutoNum type="arabicPeriod"/>
            </a:pPr>
            <a:r>
              <a:rPr lang="en-US" b="0" i="0" dirty="0">
                <a:solidFill>
                  <a:srgbClr val="231F20"/>
                </a:solidFill>
                <a:effectLst/>
                <a:latin typeface="Proxima Nova"/>
              </a:rPr>
              <a:t>Repeat at least five times on each leg.</a:t>
            </a:r>
          </a:p>
          <a:p>
            <a:endParaRPr lang="en-IN" dirty="0"/>
          </a:p>
        </p:txBody>
      </p:sp>
    </p:spTree>
    <p:extLst>
      <p:ext uri="{BB962C8B-B14F-4D97-AF65-F5344CB8AC3E}">
        <p14:creationId xmlns:p14="http://schemas.microsoft.com/office/powerpoint/2010/main" val="48227490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TM02900769[[fn=Retrospect]]</Template>
  <TotalTime>401</TotalTime>
  <Words>2549</Words>
  <Application>Microsoft Office PowerPoint</Application>
  <PresentationFormat>Widescreen</PresentationFormat>
  <Paragraphs>190</Paragraphs>
  <Slides>28</Slides>
  <Notes>0</Notes>
  <HiddenSlides>0</HiddenSlides>
  <MMClips>0</MMClips>
  <ScaleCrop>false</ScaleCrop>
  <HeadingPairs>
    <vt:vector size="6" baseType="variant">
      <vt:variant>
        <vt:lpstr>Fonts Used</vt:lpstr>
      </vt:variant>
      <vt:variant>
        <vt:i4>24</vt:i4>
      </vt:variant>
      <vt:variant>
        <vt:lpstr>Theme</vt:lpstr>
      </vt:variant>
      <vt:variant>
        <vt:i4>1</vt:i4>
      </vt:variant>
      <vt:variant>
        <vt:lpstr>Slide Titles</vt:lpstr>
      </vt:variant>
      <vt:variant>
        <vt:i4>28</vt:i4>
      </vt:variant>
    </vt:vector>
  </HeadingPairs>
  <TitlesOfParts>
    <vt:vector size="53" baseType="lpstr">
      <vt:lpstr>Arial</vt:lpstr>
      <vt:lpstr>Bahnschrift Light</vt:lpstr>
      <vt:lpstr>Benton Sans</vt:lpstr>
      <vt:lpstr>Calibri</vt:lpstr>
      <vt:lpstr>Calibri Light</vt:lpstr>
      <vt:lpstr>Frutiger W01</vt:lpstr>
      <vt:lpstr>Gotham 5r</vt:lpstr>
      <vt:lpstr>Heebo</vt:lpstr>
      <vt:lpstr>Helvetica</vt:lpstr>
      <vt:lpstr>HelveticaInseratLTStd-Roman</vt:lpstr>
      <vt:lpstr>inherit</vt:lpstr>
      <vt:lpstr>Inter</vt:lpstr>
      <vt:lpstr>montserrat</vt:lpstr>
      <vt:lpstr>montserrat</vt:lpstr>
      <vt:lpstr>Open Sans</vt:lpstr>
      <vt:lpstr>open_sansregular</vt:lpstr>
      <vt:lpstr>OpenSans-Bold</vt:lpstr>
      <vt:lpstr>OpenSans-Regular</vt:lpstr>
      <vt:lpstr>Proxima Nova</vt:lpstr>
      <vt:lpstr>ProximaNovaBold</vt:lpstr>
      <vt:lpstr>Roboto</vt:lpstr>
      <vt:lpstr>Source Sans Pro</vt:lpstr>
      <vt:lpstr>var(--font-family-body)</vt:lpstr>
      <vt:lpstr>var(--font-work-sans)</vt:lpstr>
      <vt:lpstr>Retrospect</vt:lpstr>
      <vt:lpstr>UNIT -2</vt:lpstr>
      <vt:lpstr> Curves of the Spine</vt:lpstr>
      <vt:lpstr>PowerPoint Presentation</vt:lpstr>
      <vt:lpstr>Lordosis</vt:lpstr>
      <vt:lpstr>Causes of Lordosis(Swayback)</vt:lpstr>
      <vt:lpstr>8 of the best lordosis exercises </vt:lpstr>
      <vt:lpstr>Kyphosis</vt:lpstr>
      <vt:lpstr>Causes</vt:lpstr>
      <vt:lpstr>Exercises for kyphosis </vt:lpstr>
      <vt:lpstr>Flat Back Syndrome</vt:lpstr>
      <vt:lpstr>Causes of Flat Back Syndrome</vt:lpstr>
      <vt:lpstr>EXERCISES FOR FLAT BACK SYNDROME</vt:lpstr>
      <vt:lpstr>Scoliosis</vt:lpstr>
      <vt:lpstr>Causes</vt:lpstr>
      <vt:lpstr>Exercises</vt:lpstr>
      <vt:lpstr>Rounded shoulders, </vt:lpstr>
      <vt:lpstr>cause</vt:lpstr>
      <vt:lpstr>Exercise</vt:lpstr>
      <vt:lpstr>PowerPoint Presentation</vt:lpstr>
      <vt:lpstr>Knock knees (Genu valgum) </vt:lpstr>
      <vt:lpstr>Causes of knock knees</vt:lpstr>
      <vt:lpstr>Exersices</vt:lpstr>
      <vt:lpstr>Bow Legs (Genu Varum) </vt:lpstr>
      <vt:lpstr>What causes bowed legs in babies?</vt:lpstr>
      <vt:lpstr>Exercises  </vt:lpstr>
      <vt:lpstr>Flatfeet</vt:lpstr>
      <vt:lpstr>causes </vt:lpstr>
      <vt:lpstr>Exercises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Vishal Kumar</dc:creator>
  <cp:lastModifiedBy>Vishal Kumar</cp:lastModifiedBy>
  <cp:revision>26</cp:revision>
  <dcterms:created xsi:type="dcterms:W3CDTF">2023-02-28T02:09:24Z</dcterms:created>
  <dcterms:modified xsi:type="dcterms:W3CDTF">2023-04-03T14:34:02Z</dcterms:modified>
</cp:coreProperties>
</file>