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8" r:id="rId2"/>
    <p:sldId id="259"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12206817" cy="6867525"/>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9/12/2023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r>
              <a:rPr lang="en-US"/>
              <a:t>APOPTOSIS</a:t>
            </a: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9/12/2023</a:t>
            </a:fld>
            <a:endParaRPr lang="en-US"/>
          </a:p>
        </p:txBody>
      </p:sp>
      <p:sp>
        <p:nvSpPr>
          <p:cNvPr id="5" name="Footer Placeholder 4"/>
          <p:cNvSpPr>
            <a:spLocks noGrp="1"/>
          </p:cNvSpPr>
          <p:nvPr>
            <p:ph type="ftr" sz="quarter" idx="11"/>
          </p:nvPr>
        </p:nvSpPr>
        <p:spPr/>
        <p:txBody>
          <a:bodyPr/>
          <a:lstStyle/>
          <a:p>
            <a:r>
              <a:rPr lang="en-US"/>
              <a:t>APOPTOSIS</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9/12/2023</a:t>
            </a:fld>
            <a:endParaRPr lang="en-US"/>
          </a:p>
        </p:txBody>
      </p:sp>
      <p:sp>
        <p:nvSpPr>
          <p:cNvPr id="5" name="Footer Placeholder 4"/>
          <p:cNvSpPr>
            <a:spLocks noGrp="1"/>
          </p:cNvSpPr>
          <p:nvPr>
            <p:ph type="ftr" sz="quarter" idx="11"/>
          </p:nvPr>
        </p:nvSpPr>
        <p:spPr/>
        <p:txBody>
          <a:bodyPr/>
          <a:lstStyle/>
          <a:p>
            <a:r>
              <a:rPr lang="en-US"/>
              <a:t>APOPTOSIS</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9/12/2023</a:t>
            </a:fld>
            <a:endParaRPr lang="en-US"/>
          </a:p>
        </p:txBody>
      </p:sp>
      <p:sp>
        <p:nvSpPr>
          <p:cNvPr id="5" name="Footer Placeholder 4"/>
          <p:cNvSpPr>
            <a:spLocks noGrp="1"/>
          </p:cNvSpPr>
          <p:nvPr>
            <p:ph type="ftr" sz="quarter" idx="11"/>
          </p:nvPr>
        </p:nvSpPr>
        <p:spPr/>
        <p:txBody>
          <a:bodyPr/>
          <a:lstStyle/>
          <a:p>
            <a:r>
              <a:rPr lang="en-US"/>
              <a:t>APOPTOSIS</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9/12/2023</a:t>
            </a:fld>
            <a:endParaRPr lang="en-US"/>
          </a:p>
        </p:txBody>
      </p:sp>
      <p:sp>
        <p:nvSpPr>
          <p:cNvPr id="5" name="Footer Placeholder 4"/>
          <p:cNvSpPr>
            <a:spLocks noGrp="1"/>
          </p:cNvSpPr>
          <p:nvPr>
            <p:ph type="ftr" sz="quarter" idx="11"/>
          </p:nvPr>
        </p:nvSpPr>
        <p:spPr/>
        <p:txBody>
          <a:bodyPr/>
          <a:lstStyle/>
          <a:p>
            <a:r>
              <a:rPr lang="en-US"/>
              <a:t>APOPTOSIS</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9/12/2023</a:t>
            </a:fld>
            <a:endParaRPr lang="en-US"/>
          </a:p>
        </p:txBody>
      </p:sp>
      <p:sp>
        <p:nvSpPr>
          <p:cNvPr id="6" name="Footer Placeholder 5"/>
          <p:cNvSpPr>
            <a:spLocks noGrp="1"/>
          </p:cNvSpPr>
          <p:nvPr>
            <p:ph type="ftr" sz="quarter" idx="11"/>
          </p:nvPr>
        </p:nvSpPr>
        <p:spPr/>
        <p:txBody>
          <a:bodyPr/>
          <a:lstStyle/>
          <a:p>
            <a:r>
              <a:rPr lang="en-US"/>
              <a:t>APOPTOSIS</a:t>
            </a:r>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9/12/2023</a:t>
            </a:fld>
            <a:endParaRPr lang="en-US"/>
          </a:p>
        </p:txBody>
      </p:sp>
      <p:sp>
        <p:nvSpPr>
          <p:cNvPr id="8" name="Footer Placeholder 7"/>
          <p:cNvSpPr>
            <a:spLocks noGrp="1"/>
          </p:cNvSpPr>
          <p:nvPr>
            <p:ph type="ftr" sz="quarter" idx="11"/>
          </p:nvPr>
        </p:nvSpPr>
        <p:spPr/>
        <p:txBody>
          <a:bodyPr/>
          <a:lstStyle/>
          <a:p>
            <a:r>
              <a:rPr lang="en-US"/>
              <a:t>APOPTOSIS</a:t>
            </a:r>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9/12/2023</a:t>
            </a:fld>
            <a:endParaRPr lang="en-US"/>
          </a:p>
        </p:txBody>
      </p:sp>
      <p:sp>
        <p:nvSpPr>
          <p:cNvPr id="4" name="Footer Placeholder 3"/>
          <p:cNvSpPr>
            <a:spLocks noGrp="1"/>
          </p:cNvSpPr>
          <p:nvPr>
            <p:ph type="ftr" sz="quarter" idx="11"/>
          </p:nvPr>
        </p:nvSpPr>
        <p:spPr/>
        <p:txBody>
          <a:bodyPr/>
          <a:lstStyle/>
          <a:p>
            <a:r>
              <a:rPr lang="en-US"/>
              <a:t>APOPTOSIS</a:t>
            </a:r>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9/12/2023</a:t>
            </a:fld>
            <a:endParaRPr lang="en-US"/>
          </a:p>
        </p:txBody>
      </p:sp>
      <p:sp>
        <p:nvSpPr>
          <p:cNvPr id="3" name="Footer Placeholder 2"/>
          <p:cNvSpPr>
            <a:spLocks noGrp="1"/>
          </p:cNvSpPr>
          <p:nvPr>
            <p:ph type="ftr" sz="quarter" idx="11"/>
          </p:nvPr>
        </p:nvSpPr>
        <p:spPr/>
        <p:txBody>
          <a:bodyPr/>
          <a:lstStyle/>
          <a:p>
            <a:r>
              <a:rPr lang="en-US"/>
              <a:t>APOPTOSIS</a:t>
            </a:r>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9/12/2023</a:t>
            </a:fld>
            <a:endParaRPr lang="en-US"/>
          </a:p>
        </p:txBody>
      </p:sp>
      <p:sp>
        <p:nvSpPr>
          <p:cNvPr id="6" name="Footer Placeholder 5"/>
          <p:cNvSpPr>
            <a:spLocks noGrp="1"/>
          </p:cNvSpPr>
          <p:nvPr>
            <p:ph type="ftr" sz="quarter" idx="11"/>
          </p:nvPr>
        </p:nvSpPr>
        <p:spPr/>
        <p:txBody>
          <a:bodyPr/>
          <a:lstStyle/>
          <a:p>
            <a:r>
              <a:rPr lang="en-US"/>
              <a:t>APOPTOSIS</a:t>
            </a:r>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9/12/2023</a:t>
            </a:fld>
            <a:endParaRPr lang="en-US"/>
          </a:p>
        </p:txBody>
      </p:sp>
      <p:sp>
        <p:nvSpPr>
          <p:cNvPr id="6" name="Footer Placeholder 5"/>
          <p:cNvSpPr>
            <a:spLocks noGrp="1"/>
          </p:cNvSpPr>
          <p:nvPr>
            <p:ph type="ftr" sz="quarter" idx="11"/>
          </p:nvPr>
        </p:nvSpPr>
        <p:spPr/>
        <p:txBody>
          <a:bodyPr/>
          <a:lstStyle/>
          <a:p>
            <a:r>
              <a:rPr lang="en-US"/>
              <a:t>APOPTOSIS</a:t>
            </a:r>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9/12/2023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r>
              <a:rPr lang="en-US"/>
              <a:t>APOPTOSIS</a:t>
            </a: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INTRODUCTION</a:t>
            </a:r>
          </a:p>
        </p:txBody>
      </p:sp>
      <p:sp>
        <p:nvSpPr>
          <p:cNvPr id="3" name="Content Placeholder 2"/>
          <p:cNvSpPr>
            <a:spLocks noGrp="1"/>
          </p:cNvSpPr>
          <p:nvPr>
            <p:ph idx="1"/>
          </p:nvPr>
        </p:nvSpPr>
        <p:spPr>
          <a:xfrm>
            <a:off x="838200" y="1287145"/>
            <a:ext cx="10515600" cy="6729730"/>
          </a:xfrm>
        </p:spPr>
        <p:txBody>
          <a:bodyPr/>
          <a:lstStyle/>
          <a:p>
            <a:pPr>
              <a:buFont typeface="Wingdings" panose="05000000000000000000" charset="0"/>
              <a:buChar char="Ø"/>
            </a:pPr>
            <a:r>
              <a:rPr lang="en-IN" altLang="en-US" sz="2800"/>
              <a:t>Apoptosis- Definition:</a:t>
            </a:r>
          </a:p>
          <a:p>
            <a:r>
              <a:rPr lang="en-IN" altLang="en-US" sz="2800"/>
              <a:t>Apoptosis, often referred to as programmed cell death, is a tightly regulated and fundamental biological process that plays a crucial role in maintaining tissue homeostasis, development, and defense against various cellular stressors.</a:t>
            </a:r>
          </a:p>
          <a:p>
            <a:r>
              <a:rPr lang="en-IN" altLang="en-US" sz="2800"/>
              <a:t>It allows for the controlled elimination of damaged, unnecessary, or potentially harmful cells without causing inflammation or damage to neighboring cells. </a:t>
            </a:r>
          </a:p>
          <a:p>
            <a:r>
              <a:rPr lang="en-IN" altLang="en-US" sz="2800"/>
              <a:t>Apoptosis is essential for normal development, tissue renewal, immune response regulation, and prevention of uncontrolled cell growth, which is a hallmark of cancer. </a:t>
            </a:r>
          </a:p>
          <a:p>
            <a:endParaRPr lang="en-IN" altLang="en-US" sz="2800"/>
          </a:p>
          <a:p>
            <a:endParaRPr lang="en-IN" altLang="en-US" sz="2800"/>
          </a:p>
        </p:txBody>
      </p:sp>
      <p:sp>
        <p:nvSpPr>
          <p:cNvPr id="5" name="Slide Number Placeholder 4"/>
          <p:cNvSpPr>
            <a:spLocks noGrp="1"/>
          </p:cNvSpPr>
          <p:nvPr>
            <p:ph type="sldNum" sz="quarter" idx="12"/>
          </p:nvPr>
        </p:nvSpPr>
        <p:spPr/>
        <p:txBody>
          <a:bodyPr/>
          <a:lstStyle/>
          <a:p>
            <a:fld id="{9B618960-8005-486C-9A75-10CB2AAC16F9}"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L</a:t>
            </a:r>
            <a:r>
              <a:rPr lang="en-IN" altLang="en-US" b="1"/>
              <a:t>IGAND-INDUCED CELL DEATH</a:t>
            </a:r>
          </a:p>
        </p:txBody>
      </p:sp>
      <p:sp>
        <p:nvSpPr>
          <p:cNvPr id="3" name="Content Placeholder 2"/>
          <p:cNvSpPr>
            <a:spLocks noGrp="1"/>
          </p:cNvSpPr>
          <p:nvPr>
            <p:ph idx="1"/>
          </p:nvPr>
        </p:nvSpPr>
        <p:spPr>
          <a:xfrm>
            <a:off x="609600" y="1174750"/>
            <a:ext cx="10972800" cy="5683250"/>
          </a:xfrm>
        </p:spPr>
        <p:txBody>
          <a:bodyPr/>
          <a:lstStyle/>
          <a:p>
            <a:r>
              <a:rPr lang="en-US" sz="2800" u="sng"/>
              <a:t>Ligand	Receptor</a:t>
            </a:r>
          </a:p>
          <a:p>
            <a:r>
              <a:rPr lang="en-US" sz="2800"/>
              <a:t>FasL</a:t>
            </a:r>
            <a:r>
              <a:rPr lang="en-IN" altLang="en-US" sz="2800"/>
              <a:t> </a:t>
            </a:r>
            <a:r>
              <a:rPr lang="en-IN" altLang="en-US" sz="2800">
                <a:latin typeface="Arial" panose="020B0604020202020204" pitchFamily="34" charset="0"/>
                <a:cs typeface="Arial" panose="020B0604020202020204" pitchFamily="34" charset="0"/>
              </a:rPr>
              <a:t>│</a:t>
            </a:r>
            <a:r>
              <a:rPr lang="en-US" sz="2800"/>
              <a:t>	Fas (CD95)</a:t>
            </a:r>
          </a:p>
          <a:p>
            <a:r>
              <a:rPr lang="en-US" sz="2800"/>
              <a:t>TNF</a:t>
            </a:r>
            <a:r>
              <a:rPr lang="en-IN" altLang="en-US" sz="2800"/>
              <a:t>  </a:t>
            </a:r>
            <a:r>
              <a:rPr lang="en-IN" altLang="en-US" sz="2800">
                <a:latin typeface="Arial" panose="020B0604020202020204" pitchFamily="34" charset="0"/>
                <a:cs typeface="Arial" panose="020B0604020202020204" pitchFamily="34" charset="0"/>
                <a:sym typeface="+mn-ea"/>
              </a:rPr>
              <a:t>│</a:t>
            </a:r>
            <a:r>
              <a:rPr lang="en-IN" altLang="en-US" sz="2800"/>
              <a:t>   </a:t>
            </a:r>
            <a:r>
              <a:rPr lang="en-US" sz="2800"/>
              <a:t>TNF-R</a:t>
            </a:r>
          </a:p>
          <a:p>
            <a:r>
              <a:rPr lang="en-US" sz="2800"/>
              <a:t>TRAIL</a:t>
            </a:r>
            <a:r>
              <a:rPr lang="en-US" sz="2800">
                <a:latin typeface="Arial" panose="020B0604020202020204" pitchFamily="34" charset="0"/>
                <a:cs typeface="Arial" panose="020B0604020202020204" pitchFamily="34" charset="0"/>
              </a:rPr>
              <a:t>│</a:t>
            </a:r>
            <a:r>
              <a:rPr lang="en-US" sz="2800"/>
              <a:t>	DR4 (Trail-R)</a:t>
            </a:r>
          </a:p>
          <a:p>
            <a:pPr marL="0" indent="0">
              <a:buNone/>
            </a:pPr>
            <a:endParaRPr lang="en-US" sz="2800"/>
          </a:p>
          <a:p>
            <a:r>
              <a:rPr lang="en-US" sz="2800"/>
              <a:t>TNF = tissue necrosis factor</a:t>
            </a:r>
          </a:p>
          <a:p>
            <a:r>
              <a:rPr lang="en-US" sz="2800"/>
              <a:t>TRAIL = TNFa-related apoptosis inducing ligand </a:t>
            </a:r>
          </a:p>
          <a:p>
            <a:r>
              <a:rPr lang="en-US" sz="2800"/>
              <a:t>TRAIL-R =Trail-receptor</a:t>
            </a:r>
          </a:p>
          <a:p>
            <a:r>
              <a:rPr lang="en-US" sz="2800"/>
              <a:t>TNF-R = TNFa-receptor </a:t>
            </a:r>
          </a:p>
          <a:p>
            <a:r>
              <a:rPr lang="en-US" sz="2800"/>
              <a:t>DR = death receptor</a:t>
            </a:r>
          </a:p>
        </p:txBody>
      </p:sp>
      <p:sp>
        <p:nvSpPr>
          <p:cNvPr id="5" name="Slide Number Placeholder 4"/>
          <p:cNvSpPr>
            <a:spLocks noGrp="1"/>
          </p:cNvSpPr>
          <p:nvPr>
            <p:ph type="sldNum" sz="quarter" idx="12"/>
          </p:nvPr>
        </p:nvSpPr>
        <p:spPr/>
        <p:txBody>
          <a:bodyPr/>
          <a:lstStyle/>
          <a:p>
            <a:fld id="{9B618960-8005-486C-9A75-10CB2AAC16F9}"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0500"/>
            <a:ext cx="10972800" cy="582930"/>
          </a:xfrm>
        </p:spPr>
        <p:txBody>
          <a:bodyPr/>
          <a:lstStyle/>
          <a:p>
            <a:pPr algn="ctr"/>
            <a:r>
              <a:rPr lang="en-US" b="1">
                <a:sym typeface="+mn-ea"/>
              </a:rPr>
              <a:t>L</a:t>
            </a:r>
            <a:r>
              <a:rPr lang="en-IN" altLang="en-US" b="1">
                <a:sym typeface="+mn-ea"/>
              </a:rPr>
              <a:t>IGAND-INDUCED CELL DEATH</a:t>
            </a:r>
            <a:endParaRPr lang="en-US"/>
          </a:p>
        </p:txBody>
      </p:sp>
      <p:grpSp>
        <p:nvGrpSpPr>
          <p:cNvPr id="1073742909" name="Group 1073742908"/>
          <p:cNvGrpSpPr/>
          <p:nvPr/>
        </p:nvGrpSpPr>
        <p:grpSpPr>
          <a:xfrm>
            <a:off x="424180" y="1202690"/>
            <a:ext cx="11416030" cy="5252085"/>
            <a:chOff x="3138" y="173"/>
            <a:chExt cx="13378" cy="7164"/>
          </a:xfrm>
        </p:grpSpPr>
        <p:sp>
          <p:nvSpPr>
            <p:cNvPr id="1073742910" name="Freeform 1073742909"/>
            <p:cNvSpPr/>
            <p:nvPr/>
          </p:nvSpPr>
          <p:spPr>
            <a:xfrm>
              <a:off x="4042" y="1664"/>
              <a:ext cx="12135" cy="453"/>
            </a:xfrm>
            <a:custGeom>
              <a:avLst/>
              <a:gdLst/>
              <a:ahLst/>
              <a:cxnLst/>
              <a:rect l="0" t="0" r="0" b="0"/>
              <a:pathLst>
                <a:path w="12135" h="453">
                  <a:moveTo>
                    <a:pt x="0" y="453"/>
                  </a:moveTo>
                  <a:lnTo>
                    <a:pt x="79" y="444"/>
                  </a:lnTo>
                  <a:lnTo>
                    <a:pt x="157" y="435"/>
                  </a:lnTo>
                  <a:lnTo>
                    <a:pt x="236" y="427"/>
                  </a:lnTo>
                  <a:lnTo>
                    <a:pt x="315" y="418"/>
                  </a:lnTo>
                  <a:lnTo>
                    <a:pt x="393" y="409"/>
                  </a:lnTo>
                  <a:lnTo>
                    <a:pt x="472" y="401"/>
                  </a:lnTo>
                  <a:lnTo>
                    <a:pt x="551" y="392"/>
                  </a:lnTo>
                  <a:lnTo>
                    <a:pt x="630" y="383"/>
                  </a:lnTo>
                  <a:lnTo>
                    <a:pt x="708" y="375"/>
                  </a:lnTo>
                  <a:lnTo>
                    <a:pt x="787" y="366"/>
                  </a:lnTo>
                  <a:lnTo>
                    <a:pt x="866" y="358"/>
                  </a:lnTo>
                  <a:lnTo>
                    <a:pt x="945" y="349"/>
                  </a:lnTo>
                  <a:lnTo>
                    <a:pt x="1024" y="341"/>
                  </a:lnTo>
                  <a:lnTo>
                    <a:pt x="1102" y="332"/>
                  </a:lnTo>
                  <a:lnTo>
                    <a:pt x="1181" y="324"/>
                  </a:lnTo>
                  <a:lnTo>
                    <a:pt x="1260" y="316"/>
                  </a:lnTo>
                  <a:lnTo>
                    <a:pt x="1339" y="307"/>
                  </a:lnTo>
                  <a:lnTo>
                    <a:pt x="1418" y="299"/>
                  </a:lnTo>
                  <a:lnTo>
                    <a:pt x="1497" y="291"/>
                  </a:lnTo>
                  <a:lnTo>
                    <a:pt x="1575" y="283"/>
                  </a:lnTo>
                  <a:lnTo>
                    <a:pt x="1654" y="275"/>
                  </a:lnTo>
                  <a:lnTo>
                    <a:pt x="1733" y="267"/>
                  </a:lnTo>
                  <a:lnTo>
                    <a:pt x="1812" y="259"/>
                  </a:lnTo>
                  <a:lnTo>
                    <a:pt x="1891" y="251"/>
                  </a:lnTo>
                  <a:lnTo>
                    <a:pt x="1970" y="243"/>
                  </a:lnTo>
                  <a:lnTo>
                    <a:pt x="2049" y="235"/>
                  </a:lnTo>
                  <a:lnTo>
                    <a:pt x="2128" y="227"/>
                  </a:lnTo>
                  <a:lnTo>
                    <a:pt x="2207" y="220"/>
                  </a:lnTo>
                  <a:lnTo>
                    <a:pt x="2286" y="212"/>
                  </a:lnTo>
                  <a:lnTo>
                    <a:pt x="2365" y="205"/>
                  </a:lnTo>
                  <a:lnTo>
                    <a:pt x="2444" y="198"/>
                  </a:lnTo>
                  <a:lnTo>
                    <a:pt x="2523" y="190"/>
                  </a:lnTo>
                  <a:lnTo>
                    <a:pt x="2603" y="183"/>
                  </a:lnTo>
                  <a:lnTo>
                    <a:pt x="2682" y="176"/>
                  </a:lnTo>
                  <a:lnTo>
                    <a:pt x="2761" y="169"/>
                  </a:lnTo>
                  <a:lnTo>
                    <a:pt x="2840" y="162"/>
                  </a:lnTo>
                  <a:lnTo>
                    <a:pt x="2919" y="155"/>
                  </a:lnTo>
                  <a:lnTo>
                    <a:pt x="2999" y="149"/>
                  </a:lnTo>
                  <a:lnTo>
                    <a:pt x="3078" y="142"/>
                  </a:lnTo>
                  <a:lnTo>
                    <a:pt x="3157" y="136"/>
                  </a:lnTo>
                  <a:lnTo>
                    <a:pt x="3237" y="129"/>
                  </a:lnTo>
                  <a:lnTo>
                    <a:pt x="3316" y="123"/>
                  </a:lnTo>
                  <a:lnTo>
                    <a:pt x="3396" y="117"/>
                  </a:lnTo>
                  <a:lnTo>
                    <a:pt x="3475" y="111"/>
                  </a:lnTo>
                  <a:lnTo>
                    <a:pt x="3555" y="105"/>
                  </a:lnTo>
                  <a:lnTo>
                    <a:pt x="3634" y="99"/>
                  </a:lnTo>
                  <a:lnTo>
                    <a:pt x="3714" y="94"/>
                  </a:lnTo>
                  <a:lnTo>
                    <a:pt x="3793" y="88"/>
                  </a:lnTo>
                  <a:lnTo>
                    <a:pt x="3873" y="83"/>
                  </a:lnTo>
                  <a:lnTo>
                    <a:pt x="3953" y="78"/>
                  </a:lnTo>
                  <a:lnTo>
                    <a:pt x="4032" y="72"/>
                  </a:lnTo>
                  <a:lnTo>
                    <a:pt x="4112" y="68"/>
                  </a:lnTo>
                  <a:lnTo>
                    <a:pt x="4192" y="63"/>
                  </a:lnTo>
                  <a:lnTo>
                    <a:pt x="4272" y="58"/>
                  </a:lnTo>
                  <a:lnTo>
                    <a:pt x="4352" y="54"/>
                  </a:lnTo>
                  <a:lnTo>
                    <a:pt x="4432" y="49"/>
                  </a:lnTo>
                  <a:lnTo>
                    <a:pt x="4512" y="45"/>
                  </a:lnTo>
                  <a:lnTo>
                    <a:pt x="4592" y="41"/>
                  </a:lnTo>
                  <a:lnTo>
                    <a:pt x="4672" y="37"/>
                  </a:lnTo>
                  <a:lnTo>
                    <a:pt x="4752" y="34"/>
                  </a:lnTo>
                  <a:lnTo>
                    <a:pt x="4832" y="30"/>
                  </a:lnTo>
                  <a:lnTo>
                    <a:pt x="4912" y="27"/>
                  </a:lnTo>
                  <a:lnTo>
                    <a:pt x="4992" y="24"/>
                  </a:lnTo>
                  <a:lnTo>
                    <a:pt x="5073" y="21"/>
                  </a:lnTo>
                  <a:lnTo>
                    <a:pt x="5153" y="18"/>
                  </a:lnTo>
                  <a:lnTo>
                    <a:pt x="5233" y="16"/>
                  </a:lnTo>
                  <a:lnTo>
                    <a:pt x="5314" y="13"/>
                  </a:lnTo>
                  <a:lnTo>
                    <a:pt x="5394" y="11"/>
                  </a:lnTo>
                  <a:lnTo>
                    <a:pt x="5475" y="9"/>
                  </a:lnTo>
                  <a:lnTo>
                    <a:pt x="5556" y="7"/>
                  </a:lnTo>
                  <a:lnTo>
                    <a:pt x="5636" y="5"/>
                  </a:lnTo>
                  <a:lnTo>
                    <a:pt x="5717" y="4"/>
                  </a:lnTo>
                  <a:lnTo>
                    <a:pt x="5798" y="3"/>
                  </a:lnTo>
                  <a:lnTo>
                    <a:pt x="5879" y="2"/>
                  </a:lnTo>
                  <a:lnTo>
                    <a:pt x="5959" y="1"/>
                  </a:lnTo>
                  <a:lnTo>
                    <a:pt x="6038" y="0"/>
                  </a:lnTo>
                  <a:lnTo>
                    <a:pt x="6117" y="0"/>
                  </a:lnTo>
                  <a:lnTo>
                    <a:pt x="6196" y="0"/>
                  </a:lnTo>
                  <a:lnTo>
                    <a:pt x="6275" y="0"/>
                  </a:lnTo>
                  <a:lnTo>
                    <a:pt x="6354" y="0"/>
                  </a:lnTo>
                  <a:lnTo>
                    <a:pt x="6433" y="0"/>
                  </a:lnTo>
                  <a:lnTo>
                    <a:pt x="6513" y="1"/>
                  </a:lnTo>
                  <a:lnTo>
                    <a:pt x="6592" y="2"/>
                  </a:lnTo>
                  <a:lnTo>
                    <a:pt x="6671" y="2"/>
                  </a:lnTo>
                  <a:lnTo>
                    <a:pt x="6750" y="4"/>
                  </a:lnTo>
                  <a:lnTo>
                    <a:pt x="6830" y="5"/>
                  </a:lnTo>
                  <a:lnTo>
                    <a:pt x="6909" y="6"/>
                  </a:lnTo>
                  <a:lnTo>
                    <a:pt x="6988" y="8"/>
                  </a:lnTo>
                  <a:lnTo>
                    <a:pt x="7068" y="10"/>
                  </a:lnTo>
                  <a:lnTo>
                    <a:pt x="7147" y="11"/>
                  </a:lnTo>
                  <a:lnTo>
                    <a:pt x="7227" y="14"/>
                  </a:lnTo>
                  <a:lnTo>
                    <a:pt x="7307" y="16"/>
                  </a:lnTo>
                  <a:lnTo>
                    <a:pt x="7386" y="18"/>
                  </a:lnTo>
                  <a:lnTo>
                    <a:pt x="7466" y="21"/>
                  </a:lnTo>
                  <a:lnTo>
                    <a:pt x="7546" y="23"/>
                  </a:lnTo>
                  <a:lnTo>
                    <a:pt x="7626" y="26"/>
                  </a:lnTo>
                  <a:lnTo>
                    <a:pt x="7705" y="29"/>
                  </a:lnTo>
                  <a:lnTo>
                    <a:pt x="7785" y="32"/>
                  </a:lnTo>
                  <a:lnTo>
                    <a:pt x="7865" y="36"/>
                  </a:lnTo>
                  <a:lnTo>
                    <a:pt x="7945" y="39"/>
                  </a:lnTo>
                  <a:lnTo>
                    <a:pt x="8025" y="42"/>
                  </a:lnTo>
                  <a:lnTo>
                    <a:pt x="8105" y="46"/>
                  </a:lnTo>
                  <a:lnTo>
                    <a:pt x="8185" y="50"/>
                  </a:lnTo>
                  <a:lnTo>
                    <a:pt x="8265" y="54"/>
                  </a:lnTo>
                  <a:lnTo>
                    <a:pt x="8345" y="58"/>
                  </a:lnTo>
                  <a:lnTo>
                    <a:pt x="8425" y="62"/>
                  </a:lnTo>
                  <a:lnTo>
                    <a:pt x="8505" y="66"/>
                  </a:lnTo>
                  <a:lnTo>
                    <a:pt x="8586" y="71"/>
                  </a:lnTo>
                  <a:lnTo>
                    <a:pt x="8666" y="75"/>
                  </a:lnTo>
                  <a:lnTo>
                    <a:pt x="8746" y="80"/>
                  </a:lnTo>
                  <a:lnTo>
                    <a:pt x="8826" y="84"/>
                  </a:lnTo>
                  <a:lnTo>
                    <a:pt x="8907" y="89"/>
                  </a:lnTo>
                  <a:lnTo>
                    <a:pt x="8987" y="94"/>
                  </a:lnTo>
                  <a:lnTo>
                    <a:pt x="9067" y="99"/>
                  </a:lnTo>
                  <a:lnTo>
                    <a:pt x="9148" y="104"/>
                  </a:lnTo>
                  <a:lnTo>
                    <a:pt x="9228" y="110"/>
                  </a:lnTo>
                  <a:lnTo>
                    <a:pt x="9309" y="115"/>
                  </a:lnTo>
                  <a:lnTo>
                    <a:pt x="9389" y="120"/>
                  </a:lnTo>
                  <a:lnTo>
                    <a:pt x="9470" y="126"/>
                  </a:lnTo>
                  <a:lnTo>
                    <a:pt x="9550" y="131"/>
                  </a:lnTo>
                  <a:lnTo>
                    <a:pt x="9631" y="137"/>
                  </a:lnTo>
                  <a:lnTo>
                    <a:pt x="9711" y="143"/>
                  </a:lnTo>
                  <a:lnTo>
                    <a:pt x="9792" y="149"/>
                  </a:lnTo>
                  <a:lnTo>
                    <a:pt x="9872" y="155"/>
                  </a:lnTo>
                  <a:lnTo>
                    <a:pt x="9953" y="161"/>
                  </a:lnTo>
                  <a:lnTo>
                    <a:pt x="10034" y="167"/>
                  </a:lnTo>
                  <a:lnTo>
                    <a:pt x="10114" y="173"/>
                  </a:lnTo>
                  <a:lnTo>
                    <a:pt x="10195" y="179"/>
                  </a:lnTo>
                  <a:lnTo>
                    <a:pt x="10276" y="185"/>
                  </a:lnTo>
                  <a:lnTo>
                    <a:pt x="10356" y="191"/>
                  </a:lnTo>
                  <a:lnTo>
                    <a:pt x="10437" y="198"/>
                  </a:lnTo>
                  <a:lnTo>
                    <a:pt x="10518" y="204"/>
                  </a:lnTo>
                  <a:lnTo>
                    <a:pt x="10598" y="211"/>
                  </a:lnTo>
                  <a:lnTo>
                    <a:pt x="10679" y="217"/>
                  </a:lnTo>
                  <a:lnTo>
                    <a:pt x="10760" y="224"/>
                  </a:lnTo>
                  <a:lnTo>
                    <a:pt x="10841" y="230"/>
                  </a:lnTo>
                  <a:lnTo>
                    <a:pt x="10921" y="237"/>
                  </a:lnTo>
                  <a:lnTo>
                    <a:pt x="11002" y="244"/>
                  </a:lnTo>
                  <a:lnTo>
                    <a:pt x="11083" y="250"/>
                  </a:lnTo>
                  <a:lnTo>
                    <a:pt x="11164" y="257"/>
                  </a:lnTo>
                  <a:lnTo>
                    <a:pt x="11245" y="264"/>
                  </a:lnTo>
                  <a:lnTo>
                    <a:pt x="11326" y="271"/>
                  </a:lnTo>
                  <a:lnTo>
                    <a:pt x="11406" y="278"/>
                  </a:lnTo>
                  <a:lnTo>
                    <a:pt x="11487" y="285"/>
                  </a:lnTo>
                  <a:lnTo>
                    <a:pt x="11568" y="292"/>
                  </a:lnTo>
                  <a:lnTo>
                    <a:pt x="11649" y="298"/>
                  </a:lnTo>
                  <a:lnTo>
                    <a:pt x="11730" y="305"/>
                  </a:lnTo>
                  <a:lnTo>
                    <a:pt x="11811" y="312"/>
                  </a:lnTo>
                  <a:lnTo>
                    <a:pt x="11892" y="319"/>
                  </a:lnTo>
                  <a:lnTo>
                    <a:pt x="11972" y="326"/>
                  </a:lnTo>
                  <a:lnTo>
                    <a:pt x="12053" y="333"/>
                  </a:lnTo>
                  <a:lnTo>
                    <a:pt x="12134" y="340"/>
                  </a:lnTo>
                </a:path>
              </a:pathLst>
            </a:custGeom>
            <a:noFill/>
            <a:ln w="38100" cap="flat" cmpd="sng">
              <a:solidFill>
                <a:srgbClr val="000000"/>
              </a:solidFill>
              <a:prstDash val="solid"/>
              <a:headEnd type="none" w="med" len="med"/>
              <a:tailEnd type="none" w="med" len="med"/>
            </a:ln>
          </p:spPr>
          <p:txBody>
            <a:bodyPr/>
            <a:lstStyle/>
            <a:p>
              <a:endParaRPr lang="en-US"/>
            </a:p>
          </p:txBody>
        </p:sp>
        <p:sp>
          <p:nvSpPr>
            <p:cNvPr id="1073742911" name="Freeform 1073742910"/>
            <p:cNvSpPr/>
            <p:nvPr/>
          </p:nvSpPr>
          <p:spPr>
            <a:xfrm>
              <a:off x="7917" y="851"/>
              <a:ext cx="345" cy="352"/>
            </a:xfrm>
            <a:custGeom>
              <a:avLst/>
              <a:gdLst/>
              <a:ahLst/>
              <a:cxnLst/>
              <a:rect l="0" t="0" r="0" b="0"/>
              <a:pathLst>
                <a:path w="345" h="352">
                  <a:moveTo>
                    <a:pt x="40" y="0"/>
                  </a:moveTo>
                  <a:lnTo>
                    <a:pt x="16" y="98"/>
                  </a:lnTo>
                  <a:lnTo>
                    <a:pt x="0" y="189"/>
                  </a:lnTo>
                  <a:lnTo>
                    <a:pt x="0" y="266"/>
                  </a:lnTo>
                  <a:lnTo>
                    <a:pt x="24" y="321"/>
                  </a:lnTo>
                  <a:lnTo>
                    <a:pt x="82" y="348"/>
                  </a:lnTo>
                  <a:lnTo>
                    <a:pt x="167" y="352"/>
                  </a:lnTo>
                  <a:lnTo>
                    <a:pt x="261" y="344"/>
                  </a:lnTo>
                  <a:lnTo>
                    <a:pt x="345" y="337"/>
                  </a:lnTo>
                </a:path>
              </a:pathLst>
            </a:custGeom>
            <a:noFill/>
            <a:ln w="38100" cap="flat" cmpd="sng">
              <a:solidFill>
                <a:srgbClr val="1F487C"/>
              </a:solidFill>
              <a:prstDash val="solid"/>
              <a:headEnd type="none" w="med" len="med"/>
              <a:tailEnd type="none" w="med" len="med"/>
            </a:ln>
          </p:spPr>
          <p:txBody>
            <a:bodyPr/>
            <a:lstStyle/>
            <a:p>
              <a:endParaRPr lang="en-US"/>
            </a:p>
          </p:txBody>
        </p:sp>
        <p:sp>
          <p:nvSpPr>
            <p:cNvPr id="1073742912" name="Freeform 1073742911"/>
            <p:cNvSpPr/>
            <p:nvPr/>
          </p:nvSpPr>
          <p:spPr>
            <a:xfrm>
              <a:off x="7682" y="1178"/>
              <a:ext cx="258" cy="2156"/>
            </a:xfrm>
            <a:custGeom>
              <a:avLst/>
              <a:gdLst/>
              <a:ahLst/>
              <a:cxnLst/>
              <a:rect l="0" t="0" r="0" b="0"/>
              <a:pathLst>
                <a:path w="258" h="2156">
                  <a:moveTo>
                    <a:pt x="255" y="0"/>
                  </a:moveTo>
                  <a:lnTo>
                    <a:pt x="199" y="46"/>
                  </a:lnTo>
                  <a:lnTo>
                    <a:pt x="145" y="97"/>
                  </a:lnTo>
                  <a:lnTo>
                    <a:pt x="97" y="160"/>
                  </a:lnTo>
                  <a:lnTo>
                    <a:pt x="57" y="239"/>
                  </a:lnTo>
                  <a:lnTo>
                    <a:pt x="28" y="340"/>
                  </a:lnTo>
                  <a:lnTo>
                    <a:pt x="18" y="403"/>
                  </a:lnTo>
                  <a:lnTo>
                    <a:pt x="10" y="476"/>
                  </a:lnTo>
                  <a:lnTo>
                    <a:pt x="5" y="556"/>
                  </a:lnTo>
                  <a:lnTo>
                    <a:pt x="1" y="642"/>
                  </a:lnTo>
                  <a:lnTo>
                    <a:pt x="0" y="731"/>
                  </a:lnTo>
                  <a:lnTo>
                    <a:pt x="1" y="820"/>
                  </a:lnTo>
                  <a:lnTo>
                    <a:pt x="5" y="908"/>
                  </a:lnTo>
                  <a:lnTo>
                    <a:pt x="10" y="991"/>
                  </a:lnTo>
                  <a:lnTo>
                    <a:pt x="18" y="1068"/>
                  </a:lnTo>
                  <a:lnTo>
                    <a:pt x="28" y="1135"/>
                  </a:lnTo>
                  <a:lnTo>
                    <a:pt x="52" y="1217"/>
                  </a:lnTo>
                  <a:lnTo>
                    <a:pt x="87" y="1286"/>
                  </a:lnTo>
                  <a:lnTo>
                    <a:pt x="128" y="1347"/>
                  </a:lnTo>
                  <a:lnTo>
                    <a:pt x="170" y="1404"/>
                  </a:lnTo>
                  <a:lnTo>
                    <a:pt x="209" y="1460"/>
                  </a:lnTo>
                  <a:lnTo>
                    <a:pt x="239" y="1520"/>
                  </a:lnTo>
                  <a:lnTo>
                    <a:pt x="255" y="1588"/>
                  </a:lnTo>
                  <a:lnTo>
                    <a:pt x="258" y="1662"/>
                  </a:lnTo>
                  <a:lnTo>
                    <a:pt x="252" y="1740"/>
                  </a:lnTo>
                  <a:lnTo>
                    <a:pt x="238" y="1819"/>
                  </a:lnTo>
                  <a:lnTo>
                    <a:pt x="218" y="1901"/>
                  </a:lnTo>
                  <a:lnTo>
                    <a:pt x="195" y="1985"/>
                  </a:lnTo>
                  <a:lnTo>
                    <a:pt x="168" y="2070"/>
                  </a:lnTo>
                  <a:lnTo>
                    <a:pt x="141" y="2155"/>
                  </a:lnTo>
                </a:path>
              </a:pathLst>
            </a:custGeom>
            <a:noFill/>
            <a:ln w="38100" cap="flat" cmpd="sng">
              <a:solidFill>
                <a:srgbClr val="1F487C"/>
              </a:solidFill>
              <a:prstDash val="solid"/>
              <a:headEnd type="none" w="med" len="med"/>
              <a:tailEnd type="none" w="med" len="med"/>
            </a:ln>
          </p:spPr>
          <p:txBody>
            <a:bodyPr/>
            <a:lstStyle/>
            <a:p>
              <a:endParaRPr lang="en-US"/>
            </a:p>
          </p:txBody>
        </p:sp>
        <p:sp>
          <p:nvSpPr>
            <p:cNvPr id="1073742913" name="Freeform 1073742912"/>
            <p:cNvSpPr/>
            <p:nvPr/>
          </p:nvSpPr>
          <p:spPr>
            <a:xfrm>
              <a:off x="11063" y="849"/>
              <a:ext cx="350" cy="355"/>
            </a:xfrm>
            <a:custGeom>
              <a:avLst/>
              <a:gdLst/>
              <a:ahLst/>
              <a:cxnLst/>
              <a:rect l="0" t="0" r="0" b="0"/>
              <a:pathLst>
                <a:path w="350" h="355">
                  <a:moveTo>
                    <a:pt x="305" y="0"/>
                  </a:moveTo>
                  <a:lnTo>
                    <a:pt x="331" y="100"/>
                  </a:lnTo>
                  <a:lnTo>
                    <a:pt x="348" y="193"/>
                  </a:lnTo>
                  <a:lnTo>
                    <a:pt x="350" y="271"/>
                  </a:lnTo>
                  <a:lnTo>
                    <a:pt x="327" y="327"/>
                  </a:lnTo>
                  <a:lnTo>
                    <a:pt x="268" y="353"/>
                  </a:lnTo>
                  <a:lnTo>
                    <a:pt x="181" y="355"/>
                  </a:lnTo>
                  <a:lnTo>
                    <a:pt x="86" y="346"/>
                  </a:lnTo>
                  <a:lnTo>
                    <a:pt x="0" y="338"/>
                  </a:lnTo>
                </a:path>
              </a:pathLst>
            </a:custGeom>
            <a:noFill/>
            <a:ln w="38100" cap="flat" cmpd="sng">
              <a:solidFill>
                <a:srgbClr val="FF0000"/>
              </a:solidFill>
              <a:prstDash val="solid"/>
              <a:headEnd type="none" w="med" len="med"/>
              <a:tailEnd type="none" w="med" len="med"/>
            </a:ln>
          </p:spPr>
          <p:txBody>
            <a:bodyPr/>
            <a:lstStyle/>
            <a:p>
              <a:endParaRPr lang="en-US"/>
            </a:p>
          </p:txBody>
        </p:sp>
        <p:sp>
          <p:nvSpPr>
            <p:cNvPr id="1073742914" name="Freeform 1073742913"/>
            <p:cNvSpPr/>
            <p:nvPr/>
          </p:nvSpPr>
          <p:spPr>
            <a:xfrm>
              <a:off x="11391" y="1178"/>
              <a:ext cx="267" cy="2156"/>
            </a:xfrm>
            <a:custGeom>
              <a:avLst/>
              <a:gdLst/>
              <a:ahLst/>
              <a:cxnLst/>
              <a:rect l="0" t="0" r="0" b="0"/>
              <a:pathLst>
                <a:path w="267" h="2156">
                  <a:moveTo>
                    <a:pt x="3" y="0"/>
                  </a:moveTo>
                  <a:lnTo>
                    <a:pt x="52" y="38"/>
                  </a:lnTo>
                  <a:lnTo>
                    <a:pt x="99" y="79"/>
                  </a:lnTo>
                  <a:lnTo>
                    <a:pt x="143" y="127"/>
                  </a:lnTo>
                  <a:lnTo>
                    <a:pt x="182" y="184"/>
                  </a:lnTo>
                  <a:lnTo>
                    <a:pt x="214" y="254"/>
                  </a:lnTo>
                  <a:lnTo>
                    <a:pt x="238" y="340"/>
                  </a:lnTo>
                  <a:lnTo>
                    <a:pt x="248" y="403"/>
                  </a:lnTo>
                  <a:lnTo>
                    <a:pt x="256" y="476"/>
                  </a:lnTo>
                  <a:lnTo>
                    <a:pt x="262" y="556"/>
                  </a:lnTo>
                  <a:lnTo>
                    <a:pt x="266" y="642"/>
                  </a:lnTo>
                  <a:lnTo>
                    <a:pt x="267" y="731"/>
                  </a:lnTo>
                  <a:lnTo>
                    <a:pt x="266" y="820"/>
                  </a:lnTo>
                  <a:lnTo>
                    <a:pt x="262" y="908"/>
                  </a:lnTo>
                  <a:lnTo>
                    <a:pt x="256" y="991"/>
                  </a:lnTo>
                  <a:lnTo>
                    <a:pt x="248" y="1068"/>
                  </a:lnTo>
                  <a:lnTo>
                    <a:pt x="238" y="1135"/>
                  </a:lnTo>
                  <a:lnTo>
                    <a:pt x="214" y="1217"/>
                  </a:lnTo>
                  <a:lnTo>
                    <a:pt x="178" y="1286"/>
                  </a:lnTo>
                  <a:lnTo>
                    <a:pt x="135" y="1347"/>
                  </a:lnTo>
                  <a:lnTo>
                    <a:pt x="91" y="1404"/>
                  </a:lnTo>
                  <a:lnTo>
                    <a:pt x="51" y="1460"/>
                  </a:lnTo>
                  <a:lnTo>
                    <a:pt x="20" y="1520"/>
                  </a:lnTo>
                  <a:lnTo>
                    <a:pt x="3" y="1588"/>
                  </a:lnTo>
                  <a:lnTo>
                    <a:pt x="0" y="1662"/>
                  </a:lnTo>
                  <a:lnTo>
                    <a:pt x="7" y="1740"/>
                  </a:lnTo>
                  <a:lnTo>
                    <a:pt x="21" y="1819"/>
                  </a:lnTo>
                  <a:lnTo>
                    <a:pt x="41" y="1901"/>
                  </a:lnTo>
                  <a:lnTo>
                    <a:pt x="66" y="1985"/>
                  </a:lnTo>
                  <a:lnTo>
                    <a:pt x="93" y="2070"/>
                  </a:lnTo>
                  <a:lnTo>
                    <a:pt x="122" y="2155"/>
                  </a:lnTo>
                </a:path>
              </a:pathLst>
            </a:custGeom>
            <a:noFill/>
            <a:ln w="38100" cap="flat" cmpd="sng">
              <a:solidFill>
                <a:srgbClr val="FF0000"/>
              </a:solidFill>
              <a:prstDash val="solid"/>
              <a:headEnd type="none" w="med" len="med"/>
              <a:tailEnd type="none" w="med" len="med"/>
            </a:ln>
          </p:spPr>
          <p:txBody>
            <a:bodyPr/>
            <a:lstStyle/>
            <a:p>
              <a:endParaRPr lang="en-US"/>
            </a:p>
          </p:txBody>
        </p:sp>
        <p:sp>
          <p:nvSpPr>
            <p:cNvPr id="1073742915" name="Freeform 1073742914"/>
            <p:cNvSpPr/>
            <p:nvPr/>
          </p:nvSpPr>
          <p:spPr>
            <a:xfrm>
              <a:off x="8465" y="513"/>
              <a:ext cx="396" cy="635"/>
            </a:xfrm>
            <a:custGeom>
              <a:avLst/>
              <a:gdLst/>
              <a:ahLst/>
              <a:cxnLst/>
              <a:rect l="0" t="0" r="0" b="0"/>
              <a:pathLst>
                <a:path w="396" h="635">
                  <a:moveTo>
                    <a:pt x="198" y="0"/>
                  </a:moveTo>
                  <a:lnTo>
                    <a:pt x="98" y="43"/>
                  </a:lnTo>
                  <a:lnTo>
                    <a:pt x="58" y="93"/>
                  </a:lnTo>
                  <a:lnTo>
                    <a:pt x="27" y="157"/>
                  </a:lnTo>
                  <a:lnTo>
                    <a:pt x="7" y="233"/>
                  </a:lnTo>
                  <a:lnTo>
                    <a:pt x="0" y="317"/>
                  </a:lnTo>
                  <a:lnTo>
                    <a:pt x="7" y="402"/>
                  </a:lnTo>
                  <a:lnTo>
                    <a:pt x="27" y="477"/>
                  </a:lnTo>
                  <a:lnTo>
                    <a:pt x="58" y="542"/>
                  </a:lnTo>
                  <a:lnTo>
                    <a:pt x="98" y="591"/>
                  </a:lnTo>
                  <a:lnTo>
                    <a:pt x="198" y="635"/>
                  </a:lnTo>
                  <a:lnTo>
                    <a:pt x="251" y="623"/>
                  </a:lnTo>
                  <a:lnTo>
                    <a:pt x="338" y="542"/>
                  </a:lnTo>
                  <a:lnTo>
                    <a:pt x="369" y="477"/>
                  </a:lnTo>
                  <a:lnTo>
                    <a:pt x="389" y="402"/>
                  </a:lnTo>
                  <a:lnTo>
                    <a:pt x="396" y="317"/>
                  </a:lnTo>
                  <a:lnTo>
                    <a:pt x="389" y="233"/>
                  </a:lnTo>
                  <a:lnTo>
                    <a:pt x="369" y="157"/>
                  </a:lnTo>
                  <a:lnTo>
                    <a:pt x="338" y="93"/>
                  </a:lnTo>
                  <a:lnTo>
                    <a:pt x="298" y="43"/>
                  </a:lnTo>
                  <a:lnTo>
                    <a:pt x="198" y="0"/>
                  </a:lnTo>
                  <a:close/>
                </a:path>
              </a:pathLst>
            </a:custGeom>
            <a:solidFill>
              <a:srgbClr val="4F81BC"/>
            </a:solidFill>
            <a:ln w="9525">
              <a:noFill/>
            </a:ln>
          </p:spPr>
          <p:txBody>
            <a:bodyPr/>
            <a:lstStyle/>
            <a:p>
              <a:endParaRPr lang="en-US"/>
            </a:p>
          </p:txBody>
        </p:sp>
        <p:sp>
          <p:nvSpPr>
            <p:cNvPr id="1073742916" name="Freeform 1073742915"/>
            <p:cNvSpPr/>
            <p:nvPr/>
          </p:nvSpPr>
          <p:spPr>
            <a:xfrm>
              <a:off x="8465" y="513"/>
              <a:ext cx="396" cy="635"/>
            </a:xfrm>
            <a:custGeom>
              <a:avLst/>
              <a:gdLst/>
              <a:ahLst/>
              <a:cxnLst/>
              <a:rect l="0" t="0" r="0" b="0"/>
              <a:pathLst>
                <a:path w="396" h="635">
                  <a:moveTo>
                    <a:pt x="0" y="317"/>
                  </a:moveTo>
                  <a:lnTo>
                    <a:pt x="7" y="233"/>
                  </a:lnTo>
                  <a:lnTo>
                    <a:pt x="27" y="157"/>
                  </a:lnTo>
                  <a:lnTo>
                    <a:pt x="58" y="93"/>
                  </a:lnTo>
                  <a:lnTo>
                    <a:pt x="98" y="43"/>
                  </a:lnTo>
                  <a:lnTo>
                    <a:pt x="198" y="0"/>
                  </a:lnTo>
                  <a:lnTo>
                    <a:pt x="251" y="11"/>
                  </a:lnTo>
                  <a:lnTo>
                    <a:pt x="338" y="93"/>
                  </a:lnTo>
                  <a:lnTo>
                    <a:pt x="369" y="157"/>
                  </a:lnTo>
                  <a:lnTo>
                    <a:pt x="389" y="233"/>
                  </a:lnTo>
                  <a:lnTo>
                    <a:pt x="396" y="317"/>
                  </a:lnTo>
                  <a:lnTo>
                    <a:pt x="389" y="402"/>
                  </a:lnTo>
                  <a:lnTo>
                    <a:pt x="369" y="477"/>
                  </a:lnTo>
                  <a:lnTo>
                    <a:pt x="338" y="542"/>
                  </a:lnTo>
                  <a:lnTo>
                    <a:pt x="298" y="591"/>
                  </a:lnTo>
                  <a:lnTo>
                    <a:pt x="198" y="635"/>
                  </a:lnTo>
                  <a:lnTo>
                    <a:pt x="146" y="623"/>
                  </a:lnTo>
                  <a:lnTo>
                    <a:pt x="58" y="542"/>
                  </a:lnTo>
                  <a:lnTo>
                    <a:pt x="27" y="477"/>
                  </a:lnTo>
                  <a:lnTo>
                    <a:pt x="7" y="402"/>
                  </a:lnTo>
                  <a:lnTo>
                    <a:pt x="0" y="317"/>
                  </a:lnTo>
                  <a:close/>
                </a:path>
              </a:pathLst>
            </a:custGeom>
            <a:noFill/>
            <a:ln w="9525" cap="flat" cmpd="sng">
              <a:solidFill>
                <a:srgbClr val="000000"/>
              </a:solidFill>
              <a:prstDash val="solid"/>
              <a:headEnd type="none" w="med" len="med"/>
              <a:tailEnd type="none" w="med" len="med"/>
            </a:ln>
          </p:spPr>
          <p:txBody>
            <a:bodyPr/>
            <a:lstStyle/>
            <a:p>
              <a:endParaRPr lang="en-US"/>
            </a:p>
          </p:txBody>
        </p:sp>
        <p:sp>
          <p:nvSpPr>
            <p:cNvPr id="1073742917" name="Freeform 1073742916"/>
            <p:cNvSpPr/>
            <p:nvPr/>
          </p:nvSpPr>
          <p:spPr>
            <a:xfrm>
              <a:off x="8861" y="513"/>
              <a:ext cx="398" cy="635"/>
            </a:xfrm>
            <a:custGeom>
              <a:avLst/>
              <a:gdLst/>
              <a:ahLst/>
              <a:cxnLst/>
              <a:rect l="0" t="0" r="0" b="0"/>
              <a:pathLst>
                <a:path w="398" h="635">
                  <a:moveTo>
                    <a:pt x="199" y="0"/>
                  </a:moveTo>
                  <a:lnTo>
                    <a:pt x="99" y="43"/>
                  </a:lnTo>
                  <a:lnTo>
                    <a:pt x="59" y="93"/>
                  </a:lnTo>
                  <a:lnTo>
                    <a:pt x="28" y="157"/>
                  </a:lnTo>
                  <a:lnTo>
                    <a:pt x="7" y="233"/>
                  </a:lnTo>
                  <a:lnTo>
                    <a:pt x="0" y="317"/>
                  </a:lnTo>
                  <a:lnTo>
                    <a:pt x="7" y="402"/>
                  </a:lnTo>
                  <a:lnTo>
                    <a:pt x="28" y="477"/>
                  </a:lnTo>
                  <a:lnTo>
                    <a:pt x="59" y="542"/>
                  </a:lnTo>
                  <a:lnTo>
                    <a:pt x="99" y="591"/>
                  </a:lnTo>
                  <a:lnTo>
                    <a:pt x="199" y="635"/>
                  </a:lnTo>
                  <a:lnTo>
                    <a:pt x="252" y="623"/>
                  </a:lnTo>
                  <a:lnTo>
                    <a:pt x="339" y="542"/>
                  </a:lnTo>
                  <a:lnTo>
                    <a:pt x="370" y="477"/>
                  </a:lnTo>
                  <a:lnTo>
                    <a:pt x="391" y="402"/>
                  </a:lnTo>
                  <a:lnTo>
                    <a:pt x="398" y="317"/>
                  </a:lnTo>
                  <a:lnTo>
                    <a:pt x="391" y="233"/>
                  </a:lnTo>
                  <a:lnTo>
                    <a:pt x="370" y="157"/>
                  </a:lnTo>
                  <a:lnTo>
                    <a:pt x="339" y="93"/>
                  </a:lnTo>
                  <a:lnTo>
                    <a:pt x="299" y="43"/>
                  </a:lnTo>
                  <a:lnTo>
                    <a:pt x="199" y="0"/>
                  </a:lnTo>
                  <a:close/>
                </a:path>
              </a:pathLst>
            </a:custGeom>
            <a:solidFill>
              <a:srgbClr val="4F81BC"/>
            </a:solidFill>
            <a:ln w="9525">
              <a:noFill/>
            </a:ln>
          </p:spPr>
          <p:txBody>
            <a:bodyPr/>
            <a:lstStyle/>
            <a:p>
              <a:endParaRPr lang="en-US"/>
            </a:p>
          </p:txBody>
        </p:sp>
        <p:sp>
          <p:nvSpPr>
            <p:cNvPr id="1073742918" name="Freeform 1073742917"/>
            <p:cNvSpPr/>
            <p:nvPr/>
          </p:nvSpPr>
          <p:spPr>
            <a:xfrm>
              <a:off x="8861" y="513"/>
              <a:ext cx="398" cy="635"/>
            </a:xfrm>
            <a:custGeom>
              <a:avLst/>
              <a:gdLst/>
              <a:ahLst/>
              <a:cxnLst/>
              <a:rect l="0" t="0" r="0" b="0"/>
              <a:pathLst>
                <a:path w="398" h="635">
                  <a:moveTo>
                    <a:pt x="0" y="317"/>
                  </a:moveTo>
                  <a:lnTo>
                    <a:pt x="7" y="233"/>
                  </a:lnTo>
                  <a:lnTo>
                    <a:pt x="28" y="157"/>
                  </a:lnTo>
                  <a:lnTo>
                    <a:pt x="59" y="93"/>
                  </a:lnTo>
                  <a:lnTo>
                    <a:pt x="99" y="43"/>
                  </a:lnTo>
                  <a:lnTo>
                    <a:pt x="199" y="0"/>
                  </a:lnTo>
                  <a:lnTo>
                    <a:pt x="252" y="11"/>
                  </a:lnTo>
                  <a:lnTo>
                    <a:pt x="339" y="93"/>
                  </a:lnTo>
                  <a:lnTo>
                    <a:pt x="370" y="157"/>
                  </a:lnTo>
                  <a:lnTo>
                    <a:pt x="391" y="233"/>
                  </a:lnTo>
                  <a:lnTo>
                    <a:pt x="398" y="317"/>
                  </a:lnTo>
                  <a:lnTo>
                    <a:pt x="391" y="402"/>
                  </a:lnTo>
                  <a:lnTo>
                    <a:pt x="370" y="477"/>
                  </a:lnTo>
                  <a:lnTo>
                    <a:pt x="339" y="542"/>
                  </a:lnTo>
                  <a:lnTo>
                    <a:pt x="299" y="591"/>
                  </a:lnTo>
                  <a:lnTo>
                    <a:pt x="199" y="635"/>
                  </a:lnTo>
                  <a:lnTo>
                    <a:pt x="146" y="623"/>
                  </a:lnTo>
                  <a:lnTo>
                    <a:pt x="59" y="542"/>
                  </a:lnTo>
                  <a:lnTo>
                    <a:pt x="28" y="477"/>
                  </a:lnTo>
                  <a:lnTo>
                    <a:pt x="7" y="402"/>
                  </a:lnTo>
                  <a:lnTo>
                    <a:pt x="0" y="317"/>
                  </a:lnTo>
                  <a:close/>
                </a:path>
              </a:pathLst>
            </a:custGeom>
            <a:noFill/>
            <a:ln w="9525" cap="flat" cmpd="sng">
              <a:solidFill>
                <a:srgbClr val="000000"/>
              </a:solidFill>
              <a:prstDash val="solid"/>
              <a:headEnd type="none" w="med" len="med"/>
              <a:tailEnd type="none" w="med" len="med"/>
            </a:ln>
          </p:spPr>
          <p:txBody>
            <a:bodyPr/>
            <a:lstStyle/>
            <a:p>
              <a:endParaRPr lang="en-US"/>
            </a:p>
          </p:txBody>
        </p:sp>
        <p:sp>
          <p:nvSpPr>
            <p:cNvPr id="1073742919" name="Freeform 1073742918"/>
            <p:cNvSpPr/>
            <p:nvPr/>
          </p:nvSpPr>
          <p:spPr>
            <a:xfrm>
              <a:off x="8661" y="671"/>
              <a:ext cx="398" cy="635"/>
            </a:xfrm>
            <a:custGeom>
              <a:avLst/>
              <a:gdLst/>
              <a:ahLst/>
              <a:cxnLst/>
              <a:rect l="0" t="0" r="0" b="0"/>
              <a:pathLst>
                <a:path w="398" h="635">
                  <a:moveTo>
                    <a:pt x="199" y="0"/>
                  </a:moveTo>
                  <a:lnTo>
                    <a:pt x="98" y="43"/>
                  </a:lnTo>
                  <a:lnTo>
                    <a:pt x="58" y="93"/>
                  </a:lnTo>
                  <a:lnTo>
                    <a:pt x="27" y="157"/>
                  </a:lnTo>
                  <a:lnTo>
                    <a:pt x="7" y="233"/>
                  </a:lnTo>
                  <a:lnTo>
                    <a:pt x="0" y="317"/>
                  </a:lnTo>
                  <a:lnTo>
                    <a:pt x="7" y="402"/>
                  </a:lnTo>
                  <a:lnTo>
                    <a:pt x="27" y="478"/>
                  </a:lnTo>
                  <a:lnTo>
                    <a:pt x="58" y="542"/>
                  </a:lnTo>
                  <a:lnTo>
                    <a:pt x="98" y="592"/>
                  </a:lnTo>
                  <a:lnTo>
                    <a:pt x="199" y="635"/>
                  </a:lnTo>
                  <a:lnTo>
                    <a:pt x="251" y="624"/>
                  </a:lnTo>
                  <a:lnTo>
                    <a:pt x="339" y="542"/>
                  </a:lnTo>
                  <a:lnTo>
                    <a:pt x="370" y="478"/>
                  </a:lnTo>
                  <a:lnTo>
                    <a:pt x="390" y="402"/>
                  </a:lnTo>
                  <a:lnTo>
                    <a:pt x="397" y="317"/>
                  </a:lnTo>
                  <a:lnTo>
                    <a:pt x="390" y="233"/>
                  </a:lnTo>
                  <a:lnTo>
                    <a:pt x="370" y="157"/>
                  </a:lnTo>
                  <a:lnTo>
                    <a:pt x="339" y="93"/>
                  </a:lnTo>
                  <a:lnTo>
                    <a:pt x="299" y="43"/>
                  </a:lnTo>
                  <a:lnTo>
                    <a:pt x="199" y="0"/>
                  </a:lnTo>
                  <a:close/>
                </a:path>
              </a:pathLst>
            </a:custGeom>
            <a:solidFill>
              <a:srgbClr val="4F81BC"/>
            </a:solidFill>
            <a:ln w="9525">
              <a:noFill/>
            </a:ln>
          </p:spPr>
          <p:txBody>
            <a:bodyPr/>
            <a:lstStyle/>
            <a:p>
              <a:endParaRPr lang="en-US"/>
            </a:p>
          </p:txBody>
        </p:sp>
        <p:sp>
          <p:nvSpPr>
            <p:cNvPr id="1073742920" name="Freeform 1073742919"/>
            <p:cNvSpPr/>
            <p:nvPr/>
          </p:nvSpPr>
          <p:spPr>
            <a:xfrm>
              <a:off x="8661" y="671"/>
              <a:ext cx="398" cy="635"/>
            </a:xfrm>
            <a:custGeom>
              <a:avLst/>
              <a:gdLst/>
              <a:ahLst/>
              <a:cxnLst/>
              <a:rect l="0" t="0" r="0" b="0"/>
              <a:pathLst>
                <a:path w="398" h="635">
                  <a:moveTo>
                    <a:pt x="0" y="317"/>
                  </a:moveTo>
                  <a:lnTo>
                    <a:pt x="7" y="233"/>
                  </a:lnTo>
                  <a:lnTo>
                    <a:pt x="27" y="157"/>
                  </a:lnTo>
                  <a:lnTo>
                    <a:pt x="58" y="93"/>
                  </a:lnTo>
                  <a:lnTo>
                    <a:pt x="98" y="43"/>
                  </a:lnTo>
                  <a:lnTo>
                    <a:pt x="199" y="0"/>
                  </a:lnTo>
                  <a:lnTo>
                    <a:pt x="251" y="11"/>
                  </a:lnTo>
                  <a:lnTo>
                    <a:pt x="339" y="93"/>
                  </a:lnTo>
                  <a:lnTo>
                    <a:pt x="370" y="157"/>
                  </a:lnTo>
                  <a:lnTo>
                    <a:pt x="390" y="233"/>
                  </a:lnTo>
                  <a:lnTo>
                    <a:pt x="397" y="317"/>
                  </a:lnTo>
                  <a:lnTo>
                    <a:pt x="390" y="402"/>
                  </a:lnTo>
                  <a:lnTo>
                    <a:pt x="370" y="478"/>
                  </a:lnTo>
                  <a:lnTo>
                    <a:pt x="339" y="542"/>
                  </a:lnTo>
                  <a:lnTo>
                    <a:pt x="299" y="592"/>
                  </a:lnTo>
                  <a:lnTo>
                    <a:pt x="199" y="635"/>
                  </a:lnTo>
                  <a:lnTo>
                    <a:pt x="146" y="624"/>
                  </a:lnTo>
                  <a:lnTo>
                    <a:pt x="58" y="542"/>
                  </a:lnTo>
                  <a:lnTo>
                    <a:pt x="27" y="478"/>
                  </a:lnTo>
                  <a:lnTo>
                    <a:pt x="7" y="402"/>
                  </a:lnTo>
                  <a:lnTo>
                    <a:pt x="0" y="317"/>
                  </a:lnTo>
                  <a:close/>
                </a:path>
              </a:pathLst>
            </a:custGeom>
            <a:noFill/>
            <a:ln w="9525" cap="flat" cmpd="sng">
              <a:solidFill>
                <a:srgbClr val="000000"/>
              </a:solidFill>
              <a:prstDash val="solid"/>
              <a:headEnd type="none" w="med" len="med"/>
              <a:tailEnd type="none" w="med" len="med"/>
            </a:ln>
          </p:spPr>
          <p:txBody>
            <a:bodyPr/>
            <a:lstStyle/>
            <a:p>
              <a:endParaRPr lang="en-US"/>
            </a:p>
          </p:txBody>
        </p:sp>
        <p:pic>
          <p:nvPicPr>
            <p:cNvPr id="1073742921" name="Picture 1073742920"/>
            <p:cNvPicPr>
              <a:picLocks noChangeAspect="1"/>
            </p:cNvPicPr>
            <p:nvPr/>
          </p:nvPicPr>
          <p:blipFill>
            <a:blip r:embed="rId2"/>
            <a:stretch>
              <a:fillRect/>
            </a:stretch>
          </p:blipFill>
          <p:spPr>
            <a:xfrm>
              <a:off x="9633" y="895"/>
              <a:ext cx="358" cy="383"/>
            </a:xfrm>
            <a:prstGeom prst="rect">
              <a:avLst/>
            </a:prstGeom>
            <a:noFill/>
            <a:ln w="9525">
              <a:noFill/>
            </a:ln>
          </p:spPr>
        </p:pic>
        <p:sp>
          <p:nvSpPr>
            <p:cNvPr id="1073742922" name="Freeform 1073742921"/>
            <p:cNvSpPr/>
            <p:nvPr/>
          </p:nvSpPr>
          <p:spPr>
            <a:xfrm>
              <a:off x="9714" y="1178"/>
              <a:ext cx="61" cy="2156"/>
            </a:xfrm>
            <a:custGeom>
              <a:avLst/>
              <a:gdLst/>
              <a:ahLst/>
              <a:cxnLst/>
              <a:rect l="0" t="0" r="0" b="0"/>
              <a:pathLst>
                <a:path w="61" h="2156">
                  <a:moveTo>
                    <a:pt x="60" y="0"/>
                  </a:moveTo>
                  <a:lnTo>
                    <a:pt x="43" y="58"/>
                  </a:lnTo>
                  <a:lnTo>
                    <a:pt x="28" y="127"/>
                  </a:lnTo>
                  <a:lnTo>
                    <a:pt x="15" y="217"/>
                  </a:lnTo>
                  <a:lnTo>
                    <a:pt x="7" y="340"/>
                  </a:lnTo>
                  <a:lnTo>
                    <a:pt x="4" y="403"/>
                  </a:lnTo>
                  <a:lnTo>
                    <a:pt x="2" y="476"/>
                  </a:lnTo>
                  <a:lnTo>
                    <a:pt x="1" y="556"/>
                  </a:lnTo>
                  <a:lnTo>
                    <a:pt x="0" y="642"/>
                  </a:lnTo>
                  <a:lnTo>
                    <a:pt x="0" y="731"/>
                  </a:lnTo>
                  <a:lnTo>
                    <a:pt x="0" y="820"/>
                  </a:lnTo>
                  <a:lnTo>
                    <a:pt x="1" y="908"/>
                  </a:lnTo>
                  <a:lnTo>
                    <a:pt x="2" y="991"/>
                  </a:lnTo>
                  <a:lnTo>
                    <a:pt x="4" y="1068"/>
                  </a:lnTo>
                  <a:lnTo>
                    <a:pt x="7" y="1135"/>
                  </a:lnTo>
                  <a:lnTo>
                    <a:pt x="13" y="1229"/>
                  </a:lnTo>
                  <a:lnTo>
                    <a:pt x="23" y="1307"/>
                  </a:lnTo>
                  <a:lnTo>
                    <a:pt x="35" y="1375"/>
                  </a:lnTo>
                  <a:lnTo>
                    <a:pt x="46" y="1441"/>
                  </a:lnTo>
                  <a:lnTo>
                    <a:pt x="55" y="1510"/>
                  </a:lnTo>
                  <a:lnTo>
                    <a:pt x="60" y="1588"/>
                  </a:lnTo>
                  <a:lnTo>
                    <a:pt x="60" y="1662"/>
                  </a:lnTo>
                  <a:lnTo>
                    <a:pt x="59" y="1740"/>
                  </a:lnTo>
                  <a:lnTo>
                    <a:pt x="56" y="1819"/>
                  </a:lnTo>
                  <a:lnTo>
                    <a:pt x="51" y="1901"/>
                  </a:lnTo>
                  <a:lnTo>
                    <a:pt x="46" y="1985"/>
                  </a:lnTo>
                  <a:lnTo>
                    <a:pt x="39" y="2070"/>
                  </a:lnTo>
                  <a:lnTo>
                    <a:pt x="33" y="2155"/>
                  </a:lnTo>
                </a:path>
              </a:pathLst>
            </a:custGeom>
            <a:noFill/>
            <a:ln w="38100" cap="flat" cmpd="sng">
              <a:solidFill>
                <a:srgbClr val="1F487C"/>
              </a:solidFill>
              <a:prstDash val="solid"/>
              <a:headEnd type="none" w="med" len="med"/>
              <a:tailEnd type="none" w="med" len="med"/>
            </a:ln>
          </p:spPr>
          <p:txBody>
            <a:bodyPr/>
            <a:lstStyle/>
            <a:p>
              <a:endParaRPr lang="en-US"/>
            </a:p>
          </p:txBody>
        </p:sp>
        <p:sp>
          <p:nvSpPr>
            <p:cNvPr id="1073742923" name="Rectangles 1073742922"/>
            <p:cNvSpPr/>
            <p:nvPr/>
          </p:nvSpPr>
          <p:spPr>
            <a:xfrm>
              <a:off x="13057" y="2553"/>
              <a:ext cx="3459" cy="735"/>
            </a:xfrm>
            <a:prstGeom prst="rect">
              <a:avLst/>
            </a:prstGeom>
            <a:noFill/>
            <a:ln w="9525" cap="flat" cmpd="sng">
              <a:solidFill>
                <a:srgbClr val="1F487C"/>
              </a:solidFill>
              <a:prstDash val="solid"/>
              <a:miter/>
              <a:headEnd type="none" w="med" len="med"/>
              <a:tailEnd type="none" w="med" len="med"/>
            </a:ln>
          </p:spPr>
          <p:txBody>
            <a:bodyPr/>
            <a:lstStyle/>
            <a:p>
              <a:endParaRPr lang="en-US"/>
            </a:p>
          </p:txBody>
        </p:sp>
        <p:sp>
          <p:nvSpPr>
            <p:cNvPr id="1073742924" name="Freeform 1073742923"/>
            <p:cNvSpPr/>
            <p:nvPr/>
          </p:nvSpPr>
          <p:spPr>
            <a:xfrm>
              <a:off x="12547" y="2669"/>
              <a:ext cx="568" cy="566"/>
            </a:xfrm>
            <a:custGeom>
              <a:avLst/>
              <a:gdLst/>
              <a:ahLst/>
              <a:cxnLst/>
              <a:rect l="0" t="0" r="0" b="0"/>
              <a:pathLst>
                <a:path w="568" h="566">
                  <a:moveTo>
                    <a:pt x="142" y="0"/>
                  </a:moveTo>
                  <a:lnTo>
                    <a:pt x="0" y="283"/>
                  </a:lnTo>
                  <a:lnTo>
                    <a:pt x="142" y="565"/>
                  </a:lnTo>
                  <a:lnTo>
                    <a:pt x="142" y="424"/>
                  </a:lnTo>
                  <a:lnTo>
                    <a:pt x="567" y="424"/>
                  </a:lnTo>
                  <a:lnTo>
                    <a:pt x="567" y="141"/>
                  </a:lnTo>
                  <a:lnTo>
                    <a:pt x="142" y="141"/>
                  </a:lnTo>
                  <a:lnTo>
                    <a:pt x="142" y="0"/>
                  </a:lnTo>
                  <a:close/>
                </a:path>
              </a:pathLst>
            </a:custGeom>
            <a:solidFill>
              <a:srgbClr val="000000"/>
            </a:solidFill>
            <a:ln w="9525">
              <a:noFill/>
            </a:ln>
          </p:spPr>
          <p:txBody>
            <a:bodyPr/>
            <a:lstStyle/>
            <a:p>
              <a:endParaRPr lang="en-US"/>
            </a:p>
          </p:txBody>
        </p:sp>
        <p:sp>
          <p:nvSpPr>
            <p:cNvPr id="1073742925" name="Freeform 1073742924"/>
            <p:cNvSpPr/>
            <p:nvPr/>
          </p:nvSpPr>
          <p:spPr>
            <a:xfrm>
              <a:off x="12547" y="2669"/>
              <a:ext cx="568" cy="566"/>
            </a:xfrm>
            <a:custGeom>
              <a:avLst/>
              <a:gdLst/>
              <a:ahLst/>
              <a:cxnLst/>
              <a:rect l="0" t="0" r="0" b="0"/>
              <a:pathLst>
                <a:path w="568" h="566">
                  <a:moveTo>
                    <a:pt x="0" y="283"/>
                  </a:moveTo>
                  <a:lnTo>
                    <a:pt x="142" y="0"/>
                  </a:lnTo>
                  <a:lnTo>
                    <a:pt x="142" y="141"/>
                  </a:lnTo>
                  <a:lnTo>
                    <a:pt x="567" y="141"/>
                  </a:lnTo>
                  <a:lnTo>
                    <a:pt x="567" y="424"/>
                  </a:lnTo>
                  <a:lnTo>
                    <a:pt x="142" y="424"/>
                  </a:lnTo>
                  <a:lnTo>
                    <a:pt x="142" y="565"/>
                  </a:lnTo>
                  <a:lnTo>
                    <a:pt x="0" y="283"/>
                  </a:lnTo>
                  <a:close/>
                </a:path>
              </a:pathLst>
            </a:custGeom>
            <a:noFill/>
            <a:ln w="9525" cap="flat" cmpd="sng">
              <a:solidFill>
                <a:srgbClr val="1F487C"/>
              </a:solidFill>
              <a:prstDash val="solid"/>
              <a:headEnd type="none" w="med" len="med"/>
              <a:tailEnd type="none" w="med" len="med"/>
            </a:ln>
          </p:spPr>
          <p:txBody>
            <a:bodyPr/>
            <a:lstStyle/>
            <a:p>
              <a:endParaRPr lang="en-US"/>
            </a:p>
          </p:txBody>
        </p:sp>
        <p:sp>
          <p:nvSpPr>
            <p:cNvPr id="1073742926" name="Freeform 1073742925"/>
            <p:cNvSpPr/>
            <p:nvPr/>
          </p:nvSpPr>
          <p:spPr>
            <a:xfrm>
              <a:off x="9033" y="2553"/>
              <a:ext cx="455" cy="2043"/>
            </a:xfrm>
            <a:custGeom>
              <a:avLst/>
              <a:gdLst/>
              <a:ahLst/>
              <a:cxnLst/>
              <a:rect l="0" t="0" r="0" b="0"/>
              <a:pathLst>
                <a:path w="455" h="2043">
                  <a:moveTo>
                    <a:pt x="455" y="0"/>
                  </a:moveTo>
                  <a:lnTo>
                    <a:pt x="0" y="0"/>
                  </a:lnTo>
                  <a:lnTo>
                    <a:pt x="0" y="1472"/>
                  </a:lnTo>
                  <a:lnTo>
                    <a:pt x="0" y="2042"/>
                  </a:lnTo>
                  <a:lnTo>
                    <a:pt x="455" y="2042"/>
                  </a:lnTo>
                  <a:lnTo>
                    <a:pt x="455" y="1472"/>
                  </a:lnTo>
                  <a:lnTo>
                    <a:pt x="455" y="0"/>
                  </a:lnTo>
                  <a:close/>
                </a:path>
              </a:pathLst>
            </a:custGeom>
            <a:solidFill>
              <a:srgbClr val="CC00FF"/>
            </a:solidFill>
            <a:ln w="9525">
              <a:noFill/>
            </a:ln>
          </p:spPr>
          <p:txBody>
            <a:bodyPr/>
            <a:lstStyle/>
            <a:p>
              <a:endParaRPr lang="en-US"/>
            </a:p>
          </p:txBody>
        </p:sp>
        <p:sp>
          <p:nvSpPr>
            <p:cNvPr id="1073742927" name="Rectangles 1073742926"/>
            <p:cNvSpPr/>
            <p:nvPr/>
          </p:nvSpPr>
          <p:spPr>
            <a:xfrm>
              <a:off x="9033" y="2553"/>
              <a:ext cx="455" cy="2043"/>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28" name="Freeform 1073742927"/>
            <p:cNvSpPr/>
            <p:nvPr/>
          </p:nvSpPr>
          <p:spPr>
            <a:xfrm>
              <a:off x="8241" y="2553"/>
              <a:ext cx="455" cy="2043"/>
            </a:xfrm>
            <a:custGeom>
              <a:avLst/>
              <a:gdLst/>
              <a:ahLst/>
              <a:cxnLst/>
              <a:rect l="0" t="0" r="0" b="0"/>
              <a:pathLst>
                <a:path w="455" h="2043">
                  <a:moveTo>
                    <a:pt x="455" y="0"/>
                  </a:moveTo>
                  <a:lnTo>
                    <a:pt x="0" y="0"/>
                  </a:lnTo>
                  <a:lnTo>
                    <a:pt x="0" y="1700"/>
                  </a:lnTo>
                  <a:lnTo>
                    <a:pt x="0" y="2042"/>
                  </a:lnTo>
                  <a:lnTo>
                    <a:pt x="455" y="2042"/>
                  </a:lnTo>
                  <a:lnTo>
                    <a:pt x="455" y="1700"/>
                  </a:lnTo>
                  <a:lnTo>
                    <a:pt x="455" y="0"/>
                  </a:lnTo>
                  <a:close/>
                </a:path>
              </a:pathLst>
            </a:custGeom>
            <a:solidFill>
              <a:srgbClr val="CC00FF"/>
            </a:solidFill>
            <a:ln w="9525">
              <a:noFill/>
            </a:ln>
          </p:spPr>
          <p:txBody>
            <a:bodyPr/>
            <a:lstStyle/>
            <a:p>
              <a:endParaRPr lang="en-US"/>
            </a:p>
          </p:txBody>
        </p:sp>
        <p:sp>
          <p:nvSpPr>
            <p:cNvPr id="1073742929" name="Rectangles 1073742928"/>
            <p:cNvSpPr/>
            <p:nvPr/>
          </p:nvSpPr>
          <p:spPr>
            <a:xfrm>
              <a:off x="8241" y="2553"/>
              <a:ext cx="455" cy="2043"/>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30" name="Freeform 1073742929"/>
            <p:cNvSpPr/>
            <p:nvPr/>
          </p:nvSpPr>
          <p:spPr>
            <a:xfrm>
              <a:off x="8580" y="2895"/>
              <a:ext cx="455" cy="2043"/>
            </a:xfrm>
            <a:custGeom>
              <a:avLst/>
              <a:gdLst/>
              <a:ahLst/>
              <a:cxnLst/>
              <a:rect l="0" t="0" r="0" b="0"/>
              <a:pathLst>
                <a:path w="455" h="2043">
                  <a:moveTo>
                    <a:pt x="454" y="0"/>
                  </a:moveTo>
                  <a:lnTo>
                    <a:pt x="0" y="0"/>
                  </a:lnTo>
                  <a:lnTo>
                    <a:pt x="0" y="1470"/>
                  </a:lnTo>
                  <a:lnTo>
                    <a:pt x="0" y="2042"/>
                  </a:lnTo>
                  <a:lnTo>
                    <a:pt x="454" y="2042"/>
                  </a:lnTo>
                  <a:lnTo>
                    <a:pt x="454" y="1470"/>
                  </a:lnTo>
                  <a:lnTo>
                    <a:pt x="454" y="0"/>
                  </a:lnTo>
                  <a:close/>
                </a:path>
              </a:pathLst>
            </a:custGeom>
            <a:solidFill>
              <a:srgbClr val="CC00FF"/>
            </a:solidFill>
            <a:ln w="9525">
              <a:noFill/>
            </a:ln>
          </p:spPr>
          <p:txBody>
            <a:bodyPr/>
            <a:lstStyle/>
            <a:p>
              <a:endParaRPr lang="en-US"/>
            </a:p>
          </p:txBody>
        </p:sp>
        <p:sp>
          <p:nvSpPr>
            <p:cNvPr id="1073742931" name="Rectangles 1073742930"/>
            <p:cNvSpPr/>
            <p:nvPr/>
          </p:nvSpPr>
          <p:spPr>
            <a:xfrm>
              <a:off x="8580" y="2895"/>
              <a:ext cx="455" cy="2043"/>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32" name="Rectangles 1073742931"/>
            <p:cNvSpPr/>
            <p:nvPr/>
          </p:nvSpPr>
          <p:spPr>
            <a:xfrm>
              <a:off x="13057" y="3689"/>
              <a:ext cx="3459" cy="735"/>
            </a:xfrm>
            <a:prstGeom prst="rect">
              <a:avLst/>
            </a:prstGeom>
            <a:noFill/>
            <a:ln w="9525" cap="flat" cmpd="sng">
              <a:solidFill>
                <a:srgbClr val="1F487C"/>
              </a:solidFill>
              <a:prstDash val="solid"/>
              <a:miter/>
              <a:headEnd type="none" w="med" len="med"/>
              <a:tailEnd type="none" w="med" len="med"/>
            </a:ln>
          </p:spPr>
          <p:txBody>
            <a:bodyPr/>
            <a:lstStyle/>
            <a:p>
              <a:endParaRPr lang="en-US"/>
            </a:p>
          </p:txBody>
        </p:sp>
        <p:sp>
          <p:nvSpPr>
            <p:cNvPr id="1073742933" name="Freeform 1073742932"/>
            <p:cNvSpPr/>
            <p:nvPr/>
          </p:nvSpPr>
          <p:spPr>
            <a:xfrm>
              <a:off x="12547" y="3804"/>
              <a:ext cx="568" cy="564"/>
            </a:xfrm>
            <a:custGeom>
              <a:avLst/>
              <a:gdLst/>
              <a:ahLst/>
              <a:cxnLst/>
              <a:rect l="0" t="0" r="0" b="0"/>
              <a:pathLst>
                <a:path w="568" h="564">
                  <a:moveTo>
                    <a:pt x="141" y="0"/>
                  </a:moveTo>
                  <a:lnTo>
                    <a:pt x="0" y="282"/>
                  </a:lnTo>
                  <a:lnTo>
                    <a:pt x="141" y="564"/>
                  </a:lnTo>
                  <a:lnTo>
                    <a:pt x="141" y="423"/>
                  </a:lnTo>
                  <a:lnTo>
                    <a:pt x="567" y="423"/>
                  </a:lnTo>
                  <a:lnTo>
                    <a:pt x="567" y="141"/>
                  </a:lnTo>
                  <a:lnTo>
                    <a:pt x="141" y="141"/>
                  </a:lnTo>
                  <a:lnTo>
                    <a:pt x="141" y="0"/>
                  </a:lnTo>
                  <a:close/>
                </a:path>
              </a:pathLst>
            </a:custGeom>
            <a:solidFill>
              <a:srgbClr val="000000"/>
            </a:solidFill>
            <a:ln w="9525">
              <a:noFill/>
            </a:ln>
          </p:spPr>
          <p:txBody>
            <a:bodyPr/>
            <a:lstStyle/>
            <a:p>
              <a:endParaRPr lang="en-US"/>
            </a:p>
          </p:txBody>
        </p:sp>
        <p:sp>
          <p:nvSpPr>
            <p:cNvPr id="1073742934" name="Freeform 1073742933"/>
            <p:cNvSpPr/>
            <p:nvPr/>
          </p:nvSpPr>
          <p:spPr>
            <a:xfrm>
              <a:off x="12547" y="3804"/>
              <a:ext cx="568" cy="564"/>
            </a:xfrm>
            <a:custGeom>
              <a:avLst/>
              <a:gdLst/>
              <a:ahLst/>
              <a:cxnLst/>
              <a:rect l="0" t="0" r="0" b="0"/>
              <a:pathLst>
                <a:path w="568" h="564">
                  <a:moveTo>
                    <a:pt x="0" y="282"/>
                  </a:moveTo>
                  <a:lnTo>
                    <a:pt x="141" y="0"/>
                  </a:lnTo>
                  <a:lnTo>
                    <a:pt x="141" y="141"/>
                  </a:lnTo>
                  <a:lnTo>
                    <a:pt x="567" y="141"/>
                  </a:lnTo>
                  <a:lnTo>
                    <a:pt x="567" y="423"/>
                  </a:lnTo>
                  <a:lnTo>
                    <a:pt x="141" y="423"/>
                  </a:lnTo>
                  <a:lnTo>
                    <a:pt x="141" y="564"/>
                  </a:lnTo>
                  <a:lnTo>
                    <a:pt x="0" y="282"/>
                  </a:lnTo>
                  <a:close/>
                </a:path>
              </a:pathLst>
            </a:custGeom>
            <a:noFill/>
            <a:ln w="9525" cap="flat" cmpd="sng">
              <a:solidFill>
                <a:srgbClr val="1F487C"/>
              </a:solidFill>
              <a:prstDash val="solid"/>
              <a:headEnd type="none" w="med" len="med"/>
              <a:tailEnd type="none" w="med" len="med"/>
            </a:ln>
          </p:spPr>
          <p:txBody>
            <a:bodyPr/>
            <a:lstStyle/>
            <a:p>
              <a:endParaRPr lang="en-US"/>
            </a:p>
          </p:txBody>
        </p:sp>
        <p:sp>
          <p:nvSpPr>
            <p:cNvPr id="1073742935" name="Rectangles 1073742934"/>
            <p:cNvSpPr/>
            <p:nvPr/>
          </p:nvSpPr>
          <p:spPr>
            <a:xfrm>
              <a:off x="12169" y="4596"/>
              <a:ext cx="4347" cy="1311"/>
            </a:xfrm>
            <a:prstGeom prst="rect">
              <a:avLst/>
            </a:prstGeom>
            <a:noFill/>
            <a:ln w="9525" cap="flat" cmpd="sng">
              <a:solidFill>
                <a:srgbClr val="1F487C"/>
              </a:solidFill>
              <a:prstDash val="solid"/>
              <a:miter/>
              <a:headEnd type="none" w="med" len="med"/>
              <a:tailEnd type="none" w="med" len="med"/>
            </a:ln>
          </p:spPr>
          <p:txBody>
            <a:bodyPr/>
            <a:lstStyle/>
            <a:p>
              <a:endParaRPr lang="en-US"/>
            </a:p>
          </p:txBody>
        </p:sp>
        <p:sp>
          <p:nvSpPr>
            <p:cNvPr id="1073742936" name="Freeform 1073742935"/>
            <p:cNvSpPr/>
            <p:nvPr/>
          </p:nvSpPr>
          <p:spPr>
            <a:xfrm>
              <a:off x="11527" y="4711"/>
              <a:ext cx="714" cy="566"/>
            </a:xfrm>
            <a:custGeom>
              <a:avLst/>
              <a:gdLst/>
              <a:ahLst/>
              <a:cxnLst/>
              <a:rect l="0" t="0" r="0" b="0"/>
              <a:pathLst>
                <a:path w="714" h="566">
                  <a:moveTo>
                    <a:pt x="142" y="0"/>
                  </a:moveTo>
                  <a:lnTo>
                    <a:pt x="0" y="283"/>
                  </a:lnTo>
                  <a:lnTo>
                    <a:pt x="142" y="566"/>
                  </a:lnTo>
                  <a:lnTo>
                    <a:pt x="142" y="424"/>
                  </a:lnTo>
                  <a:lnTo>
                    <a:pt x="714" y="424"/>
                  </a:lnTo>
                  <a:lnTo>
                    <a:pt x="714" y="142"/>
                  </a:lnTo>
                  <a:lnTo>
                    <a:pt x="142" y="142"/>
                  </a:lnTo>
                  <a:lnTo>
                    <a:pt x="142" y="0"/>
                  </a:lnTo>
                  <a:close/>
                </a:path>
              </a:pathLst>
            </a:custGeom>
            <a:solidFill>
              <a:srgbClr val="000000"/>
            </a:solidFill>
            <a:ln w="9525">
              <a:noFill/>
            </a:ln>
          </p:spPr>
          <p:txBody>
            <a:bodyPr/>
            <a:lstStyle/>
            <a:p>
              <a:endParaRPr lang="en-US"/>
            </a:p>
          </p:txBody>
        </p:sp>
        <p:sp>
          <p:nvSpPr>
            <p:cNvPr id="1073742937" name="Freeform 1073742936"/>
            <p:cNvSpPr/>
            <p:nvPr/>
          </p:nvSpPr>
          <p:spPr>
            <a:xfrm>
              <a:off x="11527" y="4711"/>
              <a:ext cx="714" cy="566"/>
            </a:xfrm>
            <a:custGeom>
              <a:avLst/>
              <a:gdLst/>
              <a:ahLst/>
              <a:cxnLst/>
              <a:rect l="0" t="0" r="0" b="0"/>
              <a:pathLst>
                <a:path w="714" h="566">
                  <a:moveTo>
                    <a:pt x="0" y="283"/>
                  </a:moveTo>
                  <a:lnTo>
                    <a:pt x="142" y="0"/>
                  </a:lnTo>
                  <a:lnTo>
                    <a:pt x="142" y="142"/>
                  </a:lnTo>
                  <a:lnTo>
                    <a:pt x="714" y="142"/>
                  </a:lnTo>
                  <a:lnTo>
                    <a:pt x="714" y="424"/>
                  </a:lnTo>
                  <a:lnTo>
                    <a:pt x="142" y="424"/>
                  </a:lnTo>
                  <a:lnTo>
                    <a:pt x="142" y="566"/>
                  </a:lnTo>
                  <a:lnTo>
                    <a:pt x="0" y="283"/>
                  </a:lnTo>
                  <a:close/>
                </a:path>
              </a:pathLst>
            </a:custGeom>
            <a:noFill/>
            <a:ln w="9525" cap="flat" cmpd="sng">
              <a:solidFill>
                <a:srgbClr val="1F487C"/>
              </a:solidFill>
              <a:prstDash val="solid"/>
              <a:headEnd type="none" w="med" len="med"/>
              <a:tailEnd type="none" w="med" len="med"/>
            </a:ln>
          </p:spPr>
          <p:txBody>
            <a:bodyPr/>
            <a:lstStyle/>
            <a:p>
              <a:endParaRPr lang="en-US"/>
            </a:p>
          </p:txBody>
        </p:sp>
        <p:sp>
          <p:nvSpPr>
            <p:cNvPr id="1073742938" name="Freeform 1073742937"/>
            <p:cNvSpPr/>
            <p:nvPr/>
          </p:nvSpPr>
          <p:spPr>
            <a:xfrm>
              <a:off x="8484" y="721"/>
              <a:ext cx="345" cy="352"/>
            </a:xfrm>
            <a:custGeom>
              <a:avLst/>
              <a:gdLst/>
              <a:ahLst/>
              <a:cxnLst/>
              <a:rect l="0" t="0" r="0" b="0"/>
              <a:pathLst>
                <a:path w="345" h="352">
                  <a:moveTo>
                    <a:pt x="39" y="0"/>
                  </a:moveTo>
                  <a:lnTo>
                    <a:pt x="16" y="98"/>
                  </a:lnTo>
                  <a:lnTo>
                    <a:pt x="0" y="189"/>
                  </a:lnTo>
                  <a:lnTo>
                    <a:pt x="0" y="266"/>
                  </a:lnTo>
                  <a:lnTo>
                    <a:pt x="23" y="321"/>
                  </a:lnTo>
                  <a:lnTo>
                    <a:pt x="81" y="348"/>
                  </a:lnTo>
                  <a:lnTo>
                    <a:pt x="166" y="352"/>
                  </a:lnTo>
                  <a:lnTo>
                    <a:pt x="260" y="344"/>
                  </a:lnTo>
                  <a:lnTo>
                    <a:pt x="345" y="337"/>
                  </a:lnTo>
                </a:path>
              </a:pathLst>
            </a:custGeom>
            <a:noFill/>
            <a:ln w="38100" cap="flat" cmpd="sng">
              <a:solidFill>
                <a:srgbClr val="1F487C"/>
              </a:solidFill>
              <a:prstDash val="solid"/>
              <a:headEnd type="none" w="med" len="med"/>
              <a:tailEnd type="none" w="med" len="med"/>
            </a:ln>
          </p:spPr>
          <p:txBody>
            <a:bodyPr/>
            <a:lstStyle/>
            <a:p>
              <a:endParaRPr lang="en-US"/>
            </a:p>
          </p:txBody>
        </p:sp>
        <p:sp>
          <p:nvSpPr>
            <p:cNvPr id="1073742939" name="Freeform 1073742938"/>
            <p:cNvSpPr/>
            <p:nvPr/>
          </p:nvSpPr>
          <p:spPr>
            <a:xfrm>
              <a:off x="8249" y="1048"/>
              <a:ext cx="258" cy="2156"/>
            </a:xfrm>
            <a:custGeom>
              <a:avLst/>
              <a:gdLst/>
              <a:ahLst/>
              <a:cxnLst/>
              <a:rect l="0" t="0" r="0" b="0"/>
              <a:pathLst>
                <a:path w="258" h="2156">
                  <a:moveTo>
                    <a:pt x="255" y="0"/>
                  </a:moveTo>
                  <a:lnTo>
                    <a:pt x="198" y="46"/>
                  </a:lnTo>
                  <a:lnTo>
                    <a:pt x="145" y="98"/>
                  </a:lnTo>
                  <a:lnTo>
                    <a:pt x="97" y="160"/>
                  </a:lnTo>
                  <a:lnTo>
                    <a:pt x="57" y="239"/>
                  </a:lnTo>
                  <a:lnTo>
                    <a:pt x="28" y="340"/>
                  </a:lnTo>
                  <a:lnTo>
                    <a:pt x="18" y="403"/>
                  </a:lnTo>
                  <a:lnTo>
                    <a:pt x="10" y="476"/>
                  </a:lnTo>
                  <a:lnTo>
                    <a:pt x="4" y="557"/>
                  </a:lnTo>
                  <a:lnTo>
                    <a:pt x="1" y="643"/>
                  </a:lnTo>
                  <a:lnTo>
                    <a:pt x="0" y="731"/>
                  </a:lnTo>
                  <a:lnTo>
                    <a:pt x="1" y="821"/>
                  </a:lnTo>
                  <a:lnTo>
                    <a:pt x="4" y="908"/>
                  </a:lnTo>
                  <a:lnTo>
                    <a:pt x="10" y="991"/>
                  </a:lnTo>
                  <a:lnTo>
                    <a:pt x="18" y="1068"/>
                  </a:lnTo>
                  <a:lnTo>
                    <a:pt x="28" y="1136"/>
                  </a:lnTo>
                  <a:lnTo>
                    <a:pt x="51" y="1217"/>
                  </a:lnTo>
                  <a:lnTo>
                    <a:pt x="86" y="1286"/>
                  </a:lnTo>
                  <a:lnTo>
                    <a:pt x="127" y="1347"/>
                  </a:lnTo>
                  <a:lnTo>
                    <a:pt x="170" y="1404"/>
                  </a:lnTo>
                  <a:lnTo>
                    <a:pt x="209" y="1460"/>
                  </a:lnTo>
                  <a:lnTo>
                    <a:pt x="239" y="1520"/>
                  </a:lnTo>
                  <a:lnTo>
                    <a:pt x="255" y="1588"/>
                  </a:lnTo>
                  <a:lnTo>
                    <a:pt x="257" y="1663"/>
                  </a:lnTo>
                  <a:lnTo>
                    <a:pt x="251" y="1740"/>
                  </a:lnTo>
                  <a:lnTo>
                    <a:pt x="238" y="1820"/>
                  </a:lnTo>
                  <a:lnTo>
                    <a:pt x="218" y="1902"/>
                  </a:lnTo>
                  <a:lnTo>
                    <a:pt x="194" y="1985"/>
                  </a:lnTo>
                  <a:lnTo>
                    <a:pt x="168" y="2070"/>
                  </a:lnTo>
                  <a:lnTo>
                    <a:pt x="140" y="2156"/>
                  </a:lnTo>
                </a:path>
              </a:pathLst>
            </a:custGeom>
            <a:noFill/>
            <a:ln w="38100" cap="flat" cmpd="sng">
              <a:solidFill>
                <a:srgbClr val="1F487C"/>
              </a:solidFill>
              <a:prstDash val="solid"/>
              <a:headEnd type="none" w="med" len="med"/>
              <a:tailEnd type="none" w="med" len="med"/>
            </a:ln>
          </p:spPr>
          <p:txBody>
            <a:bodyPr/>
            <a:lstStyle/>
            <a:p>
              <a:endParaRPr lang="en-US"/>
            </a:p>
          </p:txBody>
        </p:sp>
        <p:pic>
          <p:nvPicPr>
            <p:cNvPr id="1073742940" name="Picture 1073742939"/>
            <p:cNvPicPr>
              <a:picLocks noChangeAspect="1"/>
            </p:cNvPicPr>
            <p:nvPr/>
          </p:nvPicPr>
          <p:blipFill>
            <a:blip r:embed="rId3"/>
            <a:stretch>
              <a:fillRect/>
            </a:stretch>
          </p:blipFill>
          <p:spPr>
            <a:xfrm>
              <a:off x="8725" y="862"/>
              <a:ext cx="366" cy="398"/>
            </a:xfrm>
            <a:prstGeom prst="rect">
              <a:avLst/>
            </a:prstGeom>
            <a:noFill/>
            <a:ln w="9525">
              <a:noFill/>
            </a:ln>
          </p:spPr>
        </p:pic>
        <p:sp>
          <p:nvSpPr>
            <p:cNvPr id="1073742941" name="Freeform 1073742940"/>
            <p:cNvSpPr/>
            <p:nvPr/>
          </p:nvSpPr>
          <p:spPr>
            <a:xfrm>
              <a:off x="8807" y="1161"/>
              <a:ext cx="61" cy="2154"/>
            </a:xfrm>
            <a:custGeom>
              <a:avLst/>
              <a:gdLst/>
              <a:ahLst/>
              <a:cxnLst/>
              <a:rect l="0" t="0" r="0" b="0"/>
              <a:pathLst>
                <a:path w="61" h="2154">
                  <a:moveTo>
                    <a:pt x="60" y="0"/>
                  </a:moveTo>
                  <a:lnTo>
                    <a:pt x="43" y="58"/>
                  </a:lnTo>
                  <a:lnTo>
                    <a:pt x="28" y="127"/>
                  </a:lnTo>
                  <a:lnTo>
                    <a:pt x="15" y="217"/>
                  </a:lnTo>
                  <a:lnTo>
                    <a:pt x="6" y="340"/>
                  </a:lnTo>
                  <a:lnTo>
                    <a:pt x="4" y="403"/>
                  </a:lnTo>
                  <a:lnTo>
                    <a:pt x="2" y="476"/>
                  </a:lnTo>
                  <a:lnTo>
                    <a:pt x="1" y="556"/>
                  </a:lnTo>
                  <a:lnTo>
                    <a:pt x="0" y="642"/>
                  </a:lnTo>
                  <a:lnTo>
                    <a:pt x="0" y="731"/>
                  </a:lnTo>
                  <a:lnTo>
                    <a:pt x="0" y="820"/>
                  </a:lnTo>
                  <a:lnTo>
                    <a:pt x="1" y="908"/>
                  </a:lnTo>
                  <a:lnTo>
                    <a:pt x="2" y="991"/>
                  </a:lnTo>
                  <a:lnTo>
                    <a:pt x="4" y="1067"/>
                  </a:lnTo>
                  <a:lnTo>
                    <a:pt x="6" y="1135"/>
                  </a:lnTo>
                  <a:lnTo>
                    <a:pt x="13" y="1228"/>
                  </a:lnTo>
                  <a:lnTo>
                    <a:pt x="23" y="1306"/>
                  </a:lnTo>
                  <a:lnTo>
                    <a:pt x="35" y="1375"/>
                  </a:lnTo>
                  <a:lnTo>
                    <a:pt x="46" y="1440"/>
                  </a:lnTo>
                  <a:lnTo>
                    <a:pt x="55" y="1509"/>
                  </a:lnTo>
                  <a:lnTo>
                    <a:pt x="60" y="1587"/>
                  </a:lnTo>
                  <a:lnTo>
                    <a:pt x="60" y="1661"/>
                  </a:lnTo>
                  <a:lnTo>
                    <a:pt x="59" y="1739"/>
                  </a:lnTo>
                  <a:lnTo>
                    <a:pt x="55" y="1819"/>
                  </a:lnTo>
                  <a:lnTo>
                    <a:pt x="51" y="1901"/>
                  </a:lnTo>
                  <a:lnTo>
                    <a:pt x="45" y="1984"/>
                  </a:lnTo>
                  <a:lnTo>
                    <a:pt x="39" y="2069"/>
                  </a:lnTo>
                  <a:lnTo>
                    <a:pt x="33" y="2154"/>
                  </a:lnTo>
                </a:path>
              </a:pathLst>
            </a:custGeom>
            <a:noFill/>
            <a:ln w="38100" cap="flat" cmpd="sng">
              <a:solidFill>
                <a:srgbClr val="1F487C"/>
              </a:solidFill>
              <a:prstDash val="solid"/>
              <a:headEnd type="none" w="med" len="med"/>
              <a:tailEnd type="none" w="med" len="med"/>
            </a:ln>
          </p:spPr>
          <p:txBody>
            <a:bodyPr/>
            <a:lstStyle/>
            <a:p>
              <a:endParaRPr lang="en-US"/>
            </a:p>
          </p:txBody>
        </p:sp>
        <p:sp>
          <p:nvSpPr>
            <p:cNvPr id="1073742942" name="Freeform 1073742941"/>
            <p:cNvSpPr/>
            <p:nvPr/>
          </p:nvSpPr>
          <p:spPr>
            <a:xfrm>
              <a:off x="8908" y="831"/>
              <a:ext cx="350" cy="355"/>
            </a:xfrm>
            <a:custGeom>
              <a:avLst/>
              <a:gdLst/>
              <a:ahLst/>
              <a:cxnLst/>
              <a:rect l="0" t="0" r="0" b="0"/>
              <a:pathLst>
                <a:path w="350" h="355">
                  <a:moveTo>
                    <a:pt x="305" y="0"/>
                  </a:moveTo>
                  <a:lnTo>
                    <a:pt x="331" y="99"/>
                  </a:lnTo>
                  <a:lnTo>
                    <a:pt x="348" y="192"/>
                  </a:lnTo>
                  <a:lnTo>
                    <a:pt x="350" y="270"/>
                  </a:lnTo>
                  <a:lnTo>
                    <a:pt x="327" y="326"/>
                  </a:lnTo>
                  <a:lnTo>
                    <a:pt x="268" y="352"/>
                  </a:lnTo>
                  <a:lnTo>
                    <a:pt x="181" y="355"/>
                  </a:lnTo>
                  <a:lnTo>
                    <a:pt x="86" y="346"/>
                  </a:lnTo>
                  <a:lnTo>
                    <a:pt x="0" y="337"/>
                  </a:lnTo>
                </a:path>
              </a:pathLst>
            </a:custGeom>
            <a:noFill/>
            <a:ln w="38100" cap="flat" cmpd="sng">
              <a:solidFill>
                <a:srgbClr val="FF0000"/>
              </a:solidFill>
              <a:prstDash val="solid"/>
              <a:headEnd type="none" w="med" len="med"/>
              <a:tailEnd type="none" w="med" len="med"/>
            </a:ln>
          </p:spPr>
          <p:txBody>
            <a:bodyPr/>
            <a:lstStyle/>
            <a:p>
              <a:endParaRPr lang="en-US"/>
            </a:p>
          </p:txBody>
        </p:sp>
        <p:sp>
          <p:nvSpPr>
            <p:cNvPr id="1073742943" name="Freeform 1073742942"/>
            <p:cNvSpPr/>
            <p:nvPr/>
          </p:nvSpPr>
          <p:spPr>
            <a:xfrm>
              <a:off x="9236" y="1161"/>
              <a:ext cx="267" cy="2154"/>
            </a:xfrm>
            <a:custGeom>
              <a:avLst/>
              <a:gdLst/>
              <a:ahLst/>
              <a:cxnLst/>
              <a:rect l="0" t="0" r="0" b="0"/>
              <a:pathLst>
                <a:path w="267" h="2154">
                  <a:moveTo>
                    <a:pt x="3" y="0"/>
                  </a:moveTo>
                  <a:lnTo>
                    <a:pt x="52" y="38"/>
                  </a:lnTo>
                  <a:lnTo>
                    <a:pt x="99" y="79"/>
                  </a:lnTo>
                  <a:lnTo>
                    <a:pt x="143" y="127"/>
                  </a:lnTo>
                  <a:lnTo>
                    <a:pt x="181" y="184"/>
                  </a:lnTo>
                  <a:lnTo>
                    <a:pt x="214" y="254"/>
                  </a:lnTo>
                  <a:lnTo>
                    <a:pt x="238" y="340"/>
                  </a:lnTo>
                  <a:lnTo>
                    <a:pt x="248" y="403"/>
                  </a:lnTo>
                  <a:lnTo>
                    <a:pt x="256" y="476"/>
                  </a:lnTo>
                  <a:lnTo>
                    <a:pt x="262" y="556"/>
                  </a:lnTo>
                  <a:lnTo>
                    <a:pt x="266" y="642"/>
                  </a:lnTo>
                  <a:lnTo>
                    <a:pt x="267" y="731"/>
                  </a:lnTo>
                  <a:lnTo>
                    <a:pt x="266" y="820"/>
                  </a:lnTo>
                  <a:lnTo>
                    <a:pt x="262" y="908"/>
                  </a:lnTo>
                  <a:lnTo>
                    <a:pt x="256" y="991"/>
                  </a:lnTo>
                  <a:lnTo>
                    <a:pt x="248" y="1067"/>
                  </a:lnTo>
                  <a:lnTo>
                    <a:pt x="238" y="1135"/>
                  </a:lnTo>
                  <a:lnTo>
                    <a:pt x="213" y="1216"/>
                  </a:lnTo>
                  <a:lnTo>
                    <a:pt x="177" y="1285"/>
                  </a:lnTo>
                  <a:lnTo>
                    <a:pt x="135" y="1346"/>
                  </a:lnTo>
                  <a:lnTo>
                    <a:pt x="91" y="1403"/>
                  </a:lnTo>
                  <a:lnTo>
                    <a:pt x="51" y="1459"/>
                  </a:lnTo>
                  <a:lnTo>
                    <a:pt x="20" y="1519"/>
                  </a:lnTo>
                  <a:lnTo>
                    <a:pt x="3" y="1587"/>
                  </a:lnTo>
                  <a:lnTo>
                    <a:pt x="0" y="1661"/>
                  </a:lnTo>
                  <a:lnTo>
                    <a:pt x="7" y="1739"/>
                  </a:lnTo>
                  <a:lnTo>
                    <a:pt x="21" y="1819"/>
                  </a:lnTo>
                  <a:lnTo>
                    <a:pt x="41" y="1901"/>
                  </a:lnTo>
                  <a:lnTo>
                    <a:pt x="66" y="1984"/>
                  </a:lnTo>
                  <a:lnTo>
                    <a:pt x="93" y="2069"/>
                  </a:lnTo>
                  <a:lnTo>
                    <a:pt x="122" y="2154"/>
                  </a:lnTo>
                </a:path>
              </a:pathLst>
            </a:custGeom>
            <a:noFill/>
            <a:ln w="38100" cap="flat" cmpd="sng">
              <a:solidFill>
                <a:srgbClr val="FF0000"/>
              </a:solidFill>
              <a:prstDash val="solid"/>
              <a:headEnd type="none" w="med" len="med"/>
              <a:tailEnd type="none" w="med" len="med"/>
            </a:ln>
          </p:spPr>
          <p:txBody>
            <a:bodyPr/>
            <a:lstStyle/>
            <a:p>
              <a:endParaRPr lang="en-US"/>
            </a:p>
          </p:txBody>
        </p:sp>
        <p:sp>
          <p:nvSpPr>
            <p:cNvPr id="1073742944" name="Rectangles 1073742943"/>
            <p:cNvSpPr/>
            <p:nvPr/>
          </p:nvSpPr>
          <p:spPr>
            <a:xfrm>
              <a:off x="8693" y="4365"/>
              <a:ext cx="227" cy="683"/>
            </a:xfrm>
            <a:prstGeom prst="rect">
              <a:avLst/>
            </a:prstGeom>
            <a:solidFill>
              <a:srgbClr val="FFFFFF"/>
            </a:solidFill>
            <a:ln w="9525">
              <a:noFill/>
            </a:ln>
          </p:spPr>
          <p:txBody>
            <a:bodyPr/>
            <a:lstStyle/>
            <a:p>
              <a:endParaRPr lang="en-US"/>
            </a:p>
          </p:txBody>
        </p:sp>
        <p:sp>
          <p:nvSpPr>
            <p:cNvPr id="1073742945" name="Rectangles 1073742944"/>
            <p:cNvSpPr/>
            <p:nvPr/>
          </p:nvSpPr>
          <p:spPr>
            <a:xfrm>
              <a:off x="8693" y="4365"/>
              <a:ext cx="227" cy="683"/>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46" name="Rectangles 1073742945"/>
            <p:cNvSpPr/>
            <p:nvPr/>
          </p:nvSpPr>
          <p:spPr>
            <a:xfrm>
              <a:off x="8693" y="5048"/>
              <a:ext cx="227" cy="340"/>
            </a:xfrm>
            <a:prstGeom prst="rect">
              <a:avLst/>
            </a:prstGeom>
            <a:solidFill>
              <a:srgbClr val="4F81BC"/>
            </a:solidFill>
            <a:ln w="9525">
              <a:noFill/>
            </a:ln>
          </p:spPr>
          <p:txBody>
            <a:bodyPr/>
            <a:lstStyle/>
            <a:p>
              <a:endParaRPr lang="en-US"/>
            </a:p>
          </p:txBody>
        </p:sp>
        <p:sp>
          <p:nvSpPr>
            <p:cNvPr id="1073742947" name="Rectangles 1073742946"/>
            <p:cNvSpPr/>
            <p:nvPr/>
          </p:nvSpPr>
          <p:spPr>
            <a:xfrm>
              <a:off x="8693" y="5048"/>
              <a:ext cx="227" cy="683"/>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48" name="Rectangles 1073742947"/>
            <p:cNvSpPr/>
            <p:nvPr/>
          </p:nvSpPr>
          <p:spPr>
            <a:xfrm>
              <a:off x="9148" y="5388"/>
              <a:ext cx="228" cy="1361"/>
            </a:xfrm>
            <a:prstGeom prst="rect">
              <a:avLst/>
            </a:prstGeom>
            <a:solidFill>
              <a:srgbClr val="1F487C"/>
            </a:solidFill>
            <a:ln w="9525">
              <a:noFill/>
            </a:ln>
          </p:spPr>
          <p:txBody>
            <a:bodyPr/>
            <a:lstStyle/>
            <a:p>
              <a:endParaRPr lang="en-US"/>
            </a:p>
          </p:txBody>
        </p:sp>
        <p:sp>
          <p:nvSpPr>
            <p:cNvPr id="1073742949" name="Rectangles 1073742948"/>
            <p:cNvSpPr/>
            <p:nvPr/>
          </p:nvSpPr>
          <p:spPr>
            <a:xfrm>
              <a:off x="9148" y="5388"/>
              <a:ext cx="228" cy="1361"/>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50" name="Rectangles 1073742949"/>
            <p:cNvSpPr/>
            <p:nvPr/>
          </p:nvSpPr>
          <p:spPr>
            <a:xfrm>
              <a:off x="8241" y="4254"/>
              <a:ext cx="227" cy="682"/>
            </a:xfrm>
            <a:prstGeom prst="rect">
              <a:avLst/>
            </a:prstGeom>
            <a:solidFill>
              <a:srgbClr val="FFFFFF"/>
            </a:solidFill>
            <a:ln w="9525">
              <a:noFill/>
            </a:ln>
          </p:spPr>
          <p:txBody>
            <a:bodyPr/>
            <a:lstStyle/>
            <a:p>
              <a:endParaRPr lang="en-US"/>
            </a:p>
          </p:txBody>
        </p:sp>
        <p:sp>
          <p:nvSpPr>
            <p:cNvPr id="1073742951" name="Rectangles 1073742950"/>
            <p:cNvSpPr/>
            <p:nvPr/>
          </p:nvSpPr>
          <p:spPr>
            <a:xfrm>
              <a:off x="8241" y="4254"/>
              <a:ext cx="227" cy="682"/>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52" name="Rectangles 1073742951"/>
            <p:cNvSpPr/>
            <p:nvPr/>
          </p:nvSpPr>
          <p:spPr>
            <a:xfrm>
              <a:off x="8241" y="4935"/>
              <a:ext cx="227" cy="683"/>
            </a:xfrm>
            <a:prstGeom prst="rect">
              <a:avLst/>
            </a:prstGeom>
            <a:solidFill>
              <a:srgbClr val="4F81BC"/>
            </a:solidFill>
            <a:ln w="9525">
              <a:noFill/>
            </a:ln>
          </p:spPr>
          <p:txBody>
            <a:bodyPr/>
            <a:lstStyle/>
            <a:p>
              <a:endParaRPr lang="en-US"/>
            </a:p>
          </p:txBody>
        </p:sp>
        <p:sp>
          <p:nvSpPr>
            <p:cNvPr id="1073742953" name="Rectangles 1073742952"/>
            <p:cNvSpPr/>
            <p:nvPr/>
          </p:nvSpPr>
          <p:spPr>
            <a:xfrm>
              <a:off x="8241" y="4935"/>
              <a:ext cx="227" cy="683"/>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54" name="Rectangles 1073742953"/>
            <p:cNvSpPr/>
            <p:nvPr/>
          </p:nvSpPr>
          <p:spPr>
            <a:xfrm>
              <a:off x="8241" y="5616"/>
              <a:ext cx="227" cy="1360"/>
            </a:xfrm>
            <a:prstGeom prst="rect">
              <a:avLst/>
            </a:prstGeom>
            <a:solidFill>
              <a:srgbClr val="1F487C"/>
            </a:solidFill>
            <a:ln w="9525">
              <a:noFill/>
            </a:ln>
          </p:spPr>
          <p:txBody>
            <a:bodyPr/>
            <a:lstStyle/>
            <a:p>
              <a:endParaRPr lang="en-US"/>
            </a:p>
          </p:txBody>
        </p:sp>
        <p:sp>
          <p:nvSpPr>
            <p:cNvPr id="1073742955" name="Rectangles 1073742954"/>
            <p:cNvSpPr/>
            <p:nvPr/>
          </p:nvSpPr>
          <p:spPr>
            <a:xfrm>
              <a:off x="8241" y="5616"/>
              <a:ext cx="227" cy="1360"/>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56" name="Rectangles 1073742955"/>
            <p:cNvSpPr/>
            <p:nvPr/>
          </p:nvSpPr>
          <p:spPr>
            <a:xfrm>
              <a:off x="9148" y="4026"/>
              <a:ext cx="228" cy="683"/>
            </a:xfrm>
            <a:prstGeom prst="rect">
              <a:avLst/>
            </a:prstGeom>
            <a:solidFill>
              <a:srgbClr val="FFFFFF"/>
            </a:solidFill>
            <a:ln w="9525">
              <a:noFill/>
            </a:ln>
          </p:spPr>
          <p:txBody>
            <a:bodyPr/>
            <a:lstStyle/>
            <a:p>
              <a:endParaRPr lang="en-US"/>
            </a:p>
          </p:txBody>
        </p:sp>
        <p:sp>
          <p:nvSpPr>
            <p:cNvPr id="1073742957" name="Rectangles 1073742956"/>
            <p:cNvSpPr/>
            <p:nvPr/>
          </p:nvSpPr>
          <p:spPr>
            <a:xfrm>
              <a:off x="9148" y="4026"/>
              <a:ext cx="228" cy="683"/>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58" name="Rectangles 1073742957"/>
            <p:cNvSpPr/>
            <p:nvPr/>
          </p:nvSpPr>
          <p:spPr>
            <a:xfrm>
              <a:off x="9148" y="4709"/>
              <a:ext cx="228" cy="683"/>
            </a:xfrm>
            <a:prstGeom prst="rect">
              <a:avLst/>
            </a:prstGeom>
            <a:solidFill>
              <a:srgbClr val="4F81BC"/>
            </a:solidFill>
            <a:ln w="9525">
              <a:noFill/>
            </a:ln>
          </p:spPr>
          <p:txBody>
            <a:bodyPr/>
            <a:lstStyle/>
            <a:p>
              <a:endParaRPr lang="en-US"/>
            </a:p>
          </p:txBody>
        </p:sp>
        <p:sp>
          <p:nvSpPr>
            <p:cNvPr id="1073742959" name="Rectangles 1073742958"/>
            <p:cNvSpPr/>
            <p:nvPr/>
          </p:nvSpPr>
          <p:spPr>
            <a:xfrm>
              <a:off x="9148" y="4709"/>
              <a:ext cx="228" cy="683"/>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60" name="Rectangles 1073742959"/>
            <p:cNvSpPr/>
            <p:nvPr/>
          </p:nvSpPr>
          <p:spPr>
            <a:xfrm>
              <a:off x="8693" y="5388"/>
              <a:ext cx="227" cy="1361"/>
            </a:xfrm>
            <a:prstGeom prst="rect">
              <a:avLst/>
            </a:prstGeom>
            <a:solidFill>
              <a:srgbClr val="1F487C"/>
            </a:solidFill>
            <a:ln w="9525">
              <a:noFill/>
            </a:ln>
          </p:spPr>
          <p:txBody>
            <a:bodyPr/>
            <a:lstStyle/>
            <a:p>
              <a:endParaRPr lang="en-US"/>
            </a:p>
          </p:txBody>
        </p:sp>
        <p:sp>
          <p:nvSpPr>
            <p:cNvPr id="1073742961" name="Rectangles 1073742960"/>
            <p:cNvSpPr/>
            <p:nvPr/>
          </p:nvSpPr>
          <p:spPr>
            <a:xfrm>
              <a:off x="8693" y="5388"/>
              <a:ext cx="227" cy="1361"/>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62" name="Rectangles 1073742961"/>
            <p:cNvSpPr/>
            <p:nvPr/>
          </p:nvSpPr>
          <p:spPr>
            <a:xfrm>
              <a:off x="11885" y="5955"/>
              <a:ext cx="4631" cy="1311"/>
            </a:xfrm>
            <a:prstGeom prst="rect">
              <a:avLst/>
            </a:prstGeom>
            <a:solidFill>
              <a:srgbClr val="FFFF66"/>
            </a:solidFill>
            <a:ln w="9525">
              <a:noFill/>
            </a:ln>
          </p:spPr>
          <p:txBody>
            <a:bodyPr/>
            <a:lstStyle/>
            <a:p>
              <a:endParaRPr lang="en-US"/>
            </a:p>
          </p:txBody>
        </p:sp>
        <p:sp>
          <p:nvSpPr>
            <p:cNvPr id="1073742963" name="Rectangles 1073742962"/>
            <p:cNvSpPr/>
            <p:nvPr/>
          </p:nvSpPr>
          <p:spPr>
            <a:xfrm>
              <a:off x="11885" y="5955"/>
              <a:ext cx="4631" cy="1311"/>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64" name="Freeform 1073742963"/>
            <p:cNvSpPr/>
            <p:nvPr/>
          </p:nvSpPr>
          <p:spPr>
            <a:xfrm>
              <a:off x="11188" y="6071"/>
              <a:ext cx="713" cy="566"/>
            </a:xfrm>
            <a:custGeom>
              <a:avLst/>
              <a:gdLst/>
              <a:ahLst/>
              <a:cxnLst/>
              <a:rect l="0" t="0" r="0" b="0"/>
              <a:pathLst>
                <a:path w="713" h="566">
                  <a:moveTo>
                    <a:pt x="178" y="0"/>
                  </a:moveTo>
                  <a:lnTo>
                    <a:pt x="0" y="283"/>
                  </a:lnTo>
                  <a:lnTo>
                    <a:pt x="178" y="565"/>
                  </a:lnTo>
                  <a:lnTo>
                    <a:pt x="178" y="424"/>
                  </a:lnTo>
                  <a:lnTo>
                    <a:pt x="713" y="424"/>
                  </a:lnTo>
                  <a:lnTo>
                    <a:pt x="713" y="141"/>
                  </a:lnTo>
                  <a:lnTo>
                    <a:pt x="178" y="141"/>
                  </a:lnTo>
                  <a:lnTo>
                    <a:pt x="178" y="0"/>
                  </a:lnTo>
                  <a:close/>
                </a:path>
              </a:pathLst>
            </a:custGeom>
            <a:solidFill>
              <a:srgbClr val="000000"/>
            </a:solidFill>
            <a:ln w="9525">
              <a:noFill/>
            </a:ln>
          </p:spPr>
          <p:txBody>
            <a:bodyPr/>
            <a:lstStyle/>
            <a:p>
              <a:endParaRPr lang="en-US"/>
            </a:p>
          </p:txBody>
        </p:sp>
        <p:sp>
          <p:nvSpPr>
            <p:cNvPr id="1073742965" name="Freeform 1073742964"/>
            <p:cNvSpPr/>
            <p:nvPr/>
          </p:nvSpPr>
          <p:spPr>
            <a:xfrm>
              <a:off x="11188" y="6071"/>
              <a:ext cx="713" cy="566"/>
            </a:xfrm>
            <a:custGeom>
              <a:avLst/>
              <a:gdLst/>
              <a:ahLst/>
              <a:cxnLst/>
              <a:rect l="0" t="0" r="0" b="0"/>
              <a:pathLst>
                <a:path w="713" h="566">
                  <a:moveTo>
                    <a:pt x="0" y="283"/>
                  </a:moveTo>
                  <a:lnTo>
                    <a:pt x="178" y="0"/>
                  </a:lnTo>
                  <a:lnTo>
                    <a:pt x="178" y="141"/>
                  </a:lnTo>
                  <a:lnTo>
                    <a:pt x="713" y="141"/>
                  </a:lnTo>
                  <a:lnTo>
                    <a:pt x="713" y="424"/>
                  </a:lnTo>
                  <a:lnTo>
                    <a:pt x="178" y="424"/>
                  </a:lnTo>
                  <a:lnTo>
                    <a:pt x="178" y="565"/>
                  </a:lnTo>
                  <a:lnTo>
                    <a:pt x="0" y="283"/>
                  </a:lnTo>
                  <a:close/>
                </a:path>
              </a:pathLst>
            </a:custGeom>
            <a:noFill/>
            <a:ln w="9525" cap="flat" cmpd="sng">
              <a:solidFill>
                <a:srgbClr val="1F487C"/>
              </a:solidFill>
              <a:prstDash val="solid"/>
              <a:headEnd type="none" w="med" len="med"/>
              <a:tailEnd type="none" w="med" len="med"/>
            </a:ln>
          </p:spPr>
          <p:txBody>
            <a:bodyPr/>
            <a:lstStyle/>
            <a:p>
              <a:endParaRPr lang="en-US"/>
            </a:p>
          </p:txBody>
        </p:sp>
        <p:sp>
          <p:nvSpPr>
            <p:cNvPr id="1073742966" name="Freeform 1073742965"/>
            <p:cNvSpPr/>
            <p:nvPr/>
          </p:nvSpPr>
          <p:spPr>
            <a:xfrm>
              <a:off x="5290" y="4709"/>
              <a:ext cx="228" cy="1360"/>
            </a:xfrm>
            <a:custGeom>
              <a:avLst/>
              <a:gdLst/>
              <a:ahLst/>
              <a:cxnLst/>
              <a:rect l="0" t="0" r="0" b="0"/>
              <a:pathLst>
                <a:path w="228" h="1360">
                  <a:moveTo>
                    <a:pt x="228" y="0"/>
                  </a:moveTo>
                  <a:lnTo>
                    <a:pt x="0" y="0"/>
                  </a:lnTo>
                  <a:lnTo>
                    <a:pt x="0" y="570"/>
                  </a:lnTo>
                  <a:lnTo>
                    <a:pt x="0" y="794"/>
                  </a:lnTo>
                  <a:lnTo>
                    <a:pt x="0" y="1360"/>
                  </a:lnTo>
                  <a:lnTo>
                    <a:pt x="228" y="1360"/>
                  </a:lnTo>
                  <a:lnTo>
                    <a:pt x="228" y="794"/>
                  </a:lnTo>
                  <a:lnTo>
                    <a:pt x="228" y="570"/>
                  </a:lnTo>
                  <a:lnTo>
                    <a:pt x="228" y="0"/>
                  </a:lnTo>
                  <a:close/>
                </a:path>
              </a:pathLst>
            </a:custGeom>
            <a:solidFill>
              <a:srgbClr val="1F487C"/>
            </a:solidFill>
            <a:ln w="9525">
              <a:noFill/>
            </a:ln>
          </p:spPr>
          <p:txBody>
            <a:bodyPr/>
            <a:lstStyle/>
            <a:p>
              <a:endParaRPr lang="en-US"/>
            </a:p>
          </p:txBody>
        </p:sp>
        <p:sp>
          <p:nvSpPr>
            <p:cNvPr id="1073742967" name="Rectangles 1073742966"/>
            <p:cNvSpPr/>
            <p:nvPr/>
          </p:nvSpPr>
          <p:spPr>
            <a:xfrm>
              <a:off x="5290" y="4709"/>
              <a:ext cx="228" cy="1360"/>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68" name="Rectangles 1073742967"/>
            <p:cNvSpPr/>
            <p:nvPr/>
          </p:nvSpPr>
          <p:spPr>
            <a:xfrm>
              <a:off x="4837" y="4711"/>
              <a:ext cx="228" cy="1360"/>
            </a:xfrm>
            <a:prstGeom prst="rect">
              <a:avLst/>
            </a:prstGeom>
            <a:solidFill>
              <a:srgbClr val="1F487C"/>
            </a:solidFill>
            <a:ln w="9525">
              <a:noFill/>
            </a:ln>
          </p:spPr>
          <p:txBody>
            <a:bodyPr/>
            <a:lstStyle/>
            <a:p>
              <a:endParaRPr lang="en-US"/>
            </a:p>
          </p:txBody>
        </p:sp>
        <p:sp>
          <p:nvSpPr>
            <p:cNvPr id="1073742969" name="Rectangles 1073742968"/>
            <p:cNvSpPr/>
            <p:nvPr/>
          </p:nvSpPr>
          <p:spPr>
            <a:xfrm>
              <a:off x="4837" y="4711"/>
              <a:ext cx="228" cy="1360"/>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70" name="Rectangles 1073742969"/>
            <p:cNvSpPr/>
            <p:nvPr/>
          </p:nvSpPr>
          <p:spPr>
            <a:xfrm>
              <a:off x="5065" y="4596"/>
              <a:ext cx="227" cy="683"/>
            </a:xfrm>
            <a:prstGeom prst="rect">
              <a:avLst/>
            </a:prstGeom>
            <a:solidFill>
              <a:srgbClr val="4F81BC"/>
            </a:solidFill>
            <a:ln w="9525">
              <a:noFill/>
            </a:ln>
          </p:spPr>
          <p:txBody>
            <a:bodyPr/>
            <a:lstStyle/>
            <a:p>
              <a:endParaRPr lang="en-US"/>
            </a:p>
          </p:txBody>
        </p:sp>
        <p:sp>
          <p:nvSpPr>
            <p:cNvPr id="1073742971" name="Rectangles 1073742970"/>
            <p:cNvSpPr/>
            <p:nvPr/>
          </p:nvSpPr>
          <p:spPr>
            <a:xfrm>
              <a:off x="5065" y="4596"/>
              <a:ext cx="227" cy="683"/>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72" name="Rectangles 1073742971"/>
            <p:cNvSpPr/>
            <p:nvPr/>
          </p:nvSpPr>
          <p:spPr>
            <a:xfrm>
              <a:off x="5065" y="5503"/>
              <a:ext cx="227" cy="683"/>
            </a:xfrm>
            <a:prstGeom prst="rect">
              <a:avLst/>
            </a:prstGeom>
            <a:solidFill>
              <a:srgbClr val="4F81BC"/>
            </a:solidFill>
            <a:ln w="9525">
              <a:noFill/>
            </a:ln>
          </p:spPr>
          <p:txBody>
            <a:bodyPr/>
            <a:lstStyle/>
            <a:p>
              <a:endParaRPr lang="en-US"/>
            </a:p>
          </p:txBody>
        </p:sp>
        <p:sp>
          <p:nvSpPr>
            <p:cNvPr id="1073742973" name="Rectangles 1073742972"/>
            <p:cNvSpPr/>
            <p:nvPr/>
          </p:nvSpPr>
          <p:spPr>
            <a:xfrm>
              <a:off x="5065" y="5503"/>
              <a:ext cx="227" cy="683"/>
            </a:xfrm>
            <a:prstGeom prst="rect">
              <a:avLst/>
            </a:prstGeom>
            <a:noFill/>
            <a:ln w="9525" cap="flat" cmpd="sng">
              <a:solidFill>
                <a:srgbClr val="000000"/>
              </a:solidFill>
              <a:prstDash val="solid"/>
              <a:miter/>
              <a:headEnd type="none" w="med" len="med"/>
              <a:tailEnd type="none" w="med" len="med"/>
            </a:ln>
          </p:spPr>
          <p:txBody>
            <a:bodyPr/>
            <a:lstStyle/>
            <a:p>
              <a:endParaRPr lang="en-US"/>
            </a:p>
          </p:txBody>
        </p:sp>
        <p:sp>
          <p:nvSpPr>
            <p:cNvPr id="1073742974" name="Rectangles 1073742973"/>
            <p:cNvSpPr/>
            <p:nvPr/>
          </p:nvSpPr>
          <p:spPr>
            <a:xfrm>
              <a:off x="3138" y="173"/>
              <a:ext cx="1473" cy="1937"/>
            </a:xfrm>
            <a:prstGeom prst="rect">
              <a:avLst/>
            </a:prstGeom>
            <a:noFill/>
            <a:ln w="38100" cap="flat" cmpd="sng">
              <a:solidFill>
                <a:srgbClr val="4F81BC"/>
              </a:solidFill>
              <a:prstDash val="solid"/>
              <a:miter/>
              <a:headEnd type="none" w="med" len="med"/>
              <a:tailEnd type="none" w="med" len="med"/>
            </a:ln>
          </p:spPr>
          <p:txBody>
            <a:bodyPr/>
            <a:lstStyle/>
            <a:p>
              <a:endParaRPr lang="en-US"/>
            </a:p>
          </p:txBody>
        </p:sp>
        <p:sp>
          <p:nvSpPr>
            <p:cNvPr id="1073742975" name="Text Box 1073742974"/>
            <p:cNvSpPr txBox="1"/>
            <p:nvPr/>
          </p:nvSpPr>
          <p:spPr>
            <a:xfrm>
              <a:off x="12011" y="199"/>
              <a:ext cx="4231" cy="360"/>
            </a:xfrm>
            <a:prstGeom prst="rect">
              <a:avLst/>
            </a:prstGeom>
            <a:noFill/>
            <a:ln w="9525">
              <a:noFill/>
            </a:ln>
          </p:spPr>
          <p:txBody>
            <a:bodyPr vert="horz" lIns="0" tIns="0" rIns="0" bIns="0" anchor="t" anchorCtr="0"/>
            <a:lstStyle/>
            <a:p>
              <a:pPr indent="0">
                <a:lnSpc>
                  <a:spcPts val="1800"/>
                </a:lnSpc>
                <a:spcBef>
                  <a:spcPts val="0"/>
                </a:spcBef>
              </a:pPr>
              <a:r>
                <a:rPr lang="en-US"/>
                <a:t>Ligand-induced trimerization</a:t>
              </a:r>
            </a:p>
            <a:p>
              <a:endParaRPr lang="en-US"/>
            </a:p>
          </p:txBody>
        </p:sp>
        <p:sp>
          <p:nvSpPr>
            <p:cNvPr id="1073742976" name="Text Box 1073742975"/>
            <p:cNvSpPr txBox="1"/>
            <p:nvPr/>
          </p:nvSpPr>
          <p:spPr>
            <a:xfrm>
              <a:off x="13201" y="2713"/>
              <a:ext cx="3013" cy="480"/>
            </a:xfrm>
            <a:prstGeom prst="rect">
              <a:avLst/>
            </a:prstGeom>
            <a:noFill/>
            <a:ln w="9525">
              <a:noFill/>
            </a:ln>
          </p:spPr>
          <p:txBody>
            <a:bodyPr vert="horz" lIns="0" tIns="0" rIns="0" bIns="0" anchor="t" anchorCtr="0"/>
            <a:lstStyle/>
            <a:p>
              <a:pPr indent="0">
                <a:lnSpc>
                  <a:spcPts val="2400"/>
                </a:lnSpc>
                <a:spcBef>
                  <a:spcPts val="0"/>
                </a:spcBef>
              </a:pPr>
              <a:r>
                <a:rPr lang="en-US"/>
                <a:t>Death Domains</a:t>
              </a:r>
            </a:p>
            <a:p>
              <a:endParaRPr lang="en-US"/>
            </a:p>
          </p:txBody>
        </p:sp>
        <p:sp>
          <p:nvSpPr>
            <p:cNvPr id="1073742977" name="Text Box 1073742976"/>
            <p:cNvSpPr txBox="1"/>
            <p:nvPr/>
          </p:nvSpPr>
          <p:spPr>
            <a:xfrm>
              <a:off x="13201" y="3848"/>
              <a:ext cx="2992" cy="480"/>
            </a:xfrm>
            <a:prstGeom prst="rect">
              <a:avLst/>
            </a:prstGeom>
            <a:noFill/>
            <a:ln w="9525">
              <a:noFill/>
            </a:ln>
          </p:spPr>
          <p:txBody>
            <a:bodyPr vert="horz" lIns="0" tIns="0" rIns="0" bIns="0" anchor="t" anchorCtr="0"/>
            <a:lstStyle/>
            <a:p>
              <a:pPr indent="0">
                <a:lnSpc>
                  <a:spcPts val="2400"/>
                </a:lnSpc>
                <a:spcBef>
                  <a:spcPts val="0"/>
                </a:spcBef>
              </a:pPr>
              <a:r>
                <a:rPr lang="en-US"/>
                <a:t>Death Effectors</a:t>
              </a:r>
            </a:p>
            <a:p>
              <a:endParaRPr lang="en-US"/>
            </a:p>
          </p:txBody>
        </p:sp>
        <p:sp>
          <p:nvSpPr>
            <p:cNvPr id="1073742978" name="Text Box 1073742977"/>
            <p:cNvSpPr txBox="1"/>
            <p:nvPr/>
          </p:nvSpPr>
          <p:spPr>
            <a:xfrm>
              <a:off x="12012" y="4921"/>
              <a:ext cx="4349" cy="2416"/>
            </a:xfrm>
            <a:prstGeom prst="rect">
              <a:avLst/>
            </a:prstGeom>
            <a:noFill/>
            <a:ln w="9525">
              <a:noFill/>
            </a:ln>
          </p:spPr>
          <p:txBody>
            <a:bodyPr vert="horz" lIns="0" tIns="0" rIns="0" bIns="0" anchor="t" anchorCtr="0"/>
            <a:lstStyle/>
            <a:p>
              <a:pPr marL="179705" indent="0">
                <a:lnSpc>
                  <a:spcPts val="2420"/>
                </a:lnSpc>
                <a:spcBef>
                  <a:spcPts val="0"/>
                </a:spcBef>
              </a:pPr>
              <a:r>
                <a:rPr lang="en-US"/>
                <a:t> Induced proximity of</a:t>
              </a:r>
            </a:p>
            <a:p>
              <a:pPr marL="179705" indent="0">
                <a:lnSpc>
                  <a:spcPts val="2905"/>
                </a:lnSpc>
                <a:spcBef>
                  <a:spcPts val="0"/>
                </a:spcBef>
              </a:pPr>
              <a:r>
                <a:rPr lang="en-US"/>
                <a:t>     Caspase 8</a:t>
              </a:r>
            </a:p>
            <a:p>
              <a:endParaRPr lang="en-US">
                <a:sym typeface="+mn-ea"/>
              </a:endParaRPr>
            </a:p>
            <a:p>
              <a:r>
                <a:rPr lang="en-US">
                  <a:sym typeface="+mn-ea"/>
                </a:rPr>
                <a:t>Activation of Caspase 8</a:t>
              </a:r>
              <a:endParaRPr lang="en-US"/>
            </a:p>
          </p:txBody>
        </p:sp>
        <p:sp>
          <p:nvSpPr>
            <p:cNvPr id="1073742979" name="Text Box 1073742978"/>
            <p:cNvSpPr txBox="1"/>
            <p:nvPr/>
          </p:nvSpPr>
          <p:spPr>
            <a:xfrm>
              <a:off x="3168" y="199"/>
              <a:ext cx="1413" cy="1919"/>
            </a:xfrm>
            <a:prstGeom prst="rect">
              <a:avLst/>
            </a:prstGeom>
            <a:noFill/>
            <a:ln w="9525">
              <a:noFill/>
            </a:ln>
          </p:spPr>
          <p:txBody>
            <a:bodyPr vert="horz" lIns="0" tIns="0" rIns="0" bIns="0" anchor="t" anchorCtr="0"/>
            <a:lstStyle/>
            <a:p>
              <a:pPr marL="253365" indent="-3175">
                <a:lnSpc>
                  <a:spcPct val="3000"/>
                </a:lnSpc>
                <a:spcBef>
                  <a:spcPts val="180"/>
                </a:spcBef>
              </a:pPr>
              <a:endParaRPr lang="en-US"/>
            </a:p>
            <a:p>
              <a:pPr marL="253365" indent="-3175">
                <a:lnSpc>
                  <a:spcPct val="3000"/>
                </a:lnSpc>
                <a:spcBef>
                  <a:spcPts val="180"/>
                </a:spcBef>
              </a:pPr>
              <a:endParaRPr lang="en-US"/>
            </a:p>
            <a:p>
              <a:pPr marL="253365" indent="-3175">
                <a:lnSpc>
                  <a:spcPct val="3000"/>
                </a:lnSpc>
                <a:spcBef>
                  <a:spcPts val="180"/>
                </a:spcBef>
              </a:pPr>
              <a:endParaRPr lang="en-US"/>
            </a:p>
            <a:p>
              <a:pPr marL="253365" indent="-3175">
                <a:lnSpc>
                  <a:spcPct val="3000"/>
                </a:lnSpc>
                <a:spcBef>
                  <a:spcPts val="180"/>
                </a:spcBef>
              </a:pPr>
              <a:endParaRPr lang="en-US"/>
            </a:p>
            <a:p>
              <a:pPr marL="253365" indent="-3175">
                <a:lnSpc>
                  <a:spcPct val="3000"/>
                </a:lnSpc>
                <a:spcBef>
                  <a:spcPts val="180"/>
                </a:spcBef>
              </a:pPr>
              <a:endParaRPr lang="en-US"/>
            </a:p>
            <a:p>
              <a:pPr marL="253365" indent="-3175">
                <a:lnSpc>
                  <a:spcPct val="3000"/>
                </a:lnSpc>
                <a:spcBef>
                  <a:spcPts val="180"/>
                </a:spcBef>
              </a:pPr>
              <a:endParaRPr lang="en-US"/>
            </a:p>
            <a:p>
              <a:pPr marL="253365" indent="-3175">
                <a:lnSpc>
                  <a:spcPct val="3000"/>
                </a:lnSpc>
                <a:spcBef>
                  <a:spcPts val="180"/>
                </a:spcBef>
              </a:pPr>
              <a:endParaRPr lang="en-US"/>
            </a:p>
            <a:p>
              <a:pPr marL="264795" indent="0">
                <a:spcBef>
                  <a:spcPts val="20"/>
                </a:spcBef>
              </a:pPr>
              <a:r>
                <a:rPr lang="en-US"/>
                <a:t>FasL</a:t>
              </a:r>
            </a:p>
            <a:p>
              <a:pPr marL="264795" indent="0">
                <a:spcBef>
                  <a:spcPts val="20"/>
                </a:spcBef>
              </a:pPr>
              <a:r>
                <a:rPr lang="en-US"/>
                <a:t>Trail</a:t>
              </a:r>
            </a:p>
            <a:p>
              <a:pPr marL="264795" indent="0">
                <a:spcBef>
                  <a:spcPts val="20"/>
                </a:spcBef>
              </a:pPr>
              <a:r>
                <a:rPr lang="en-US"/>
                <a:t>TNF</a:t>
              </a:r>
            </a:p>
            <a:p>
              <a:endParaRPr lang="en-US"/>
            </a:p>
          </p:txBody>
        </p:sp>
      </p:grpSp>
      <p:sp>
        <p:nvSpPr>
          <p:cNvPr id="4" name="Slide Number Placeholder 3"/>
          <p:cNvSpPr>
            <a:spLocks noGrp="1"/>
          </p:cNvSpPr>
          <p:nvPr>
            <p:ph type="sldNum" sz="quarter" idx="12"/>
          </p:nvPr>
        </p:nvSpPr>
        <p:spPr/>
        <p:txBody>
          <a:bodyPr/>
          <a:lstStyle/>
          <a:p>
            <a:fld id="{9B618960-8005-486C-9A75-10CB2AAC16F9}"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WHY DO CELL UNDERGO APOPTOSIS?</a:t>
            </a:r>
          </a:p>
        </p:txBody>
      </p:sp>
      <p:sp>
        <p:nvSpPr>
          <p:cNvPr id="3" name="Content Placeholder 2"/>
          <p:cNvSpPr>
            <a:spLocks noGrp="1"/>
          </p:cNvSpPr>
          <p:nvPr>
            <p:ph idx="1"/>
          </p:nvPr>
        </p:nvSpPr>
        <p:spPr>
          <a:xfrm>
            <a:off x="609600" y="1174750"/>
            <a:ext cx="10972800" cy="5598795"/>
          </a:xfrm>
        </p:spPr>
        <p:txBody>
          <a:bodyPr/>
          <a:lstStyle/>
          <a:p>
            <a:r>
              <a:rPr lang="en-US" sz="2800"/>
              <a:t>Most cells are provided with an in-built mechanism of apoptosis as a part of the cell cycle.</a:t>
            </a:r>
          </a:p>
          <a:p>
            <a:r>
              <a:rPr lang="en-US" sz="2800"/>
              <a:t>This mechanism allows the body to get rid of unnecessary cells or infected cells.</a:t>
            </a:r>
          </a:p>
          <a:p>
            <a:r>
              <a:rPr lang="en-US" sz="2800"/>
              <a:t>Apoptosis is considered a vital part of various processes including normal cell cycle, proper development and functioning of the immune system, embryonic development, and chemical-induced cell death.</a:t>
            </a:r>
          </a:p>
          <a:p>
            <a:r>
              <a:rPr lang="en-US" sz="2800"/>
              <a:t>Apoptosis occurs in cells that might have been infected with viruses or might even be cancerous. This process usually takes place when the cell detects defects in the DNA and is not able to repair it.</a:t>
            </a:r>
          </a:p>
          <a:p>
            <a:endParaRPr lang="en-US" sz="2800"/>
          </a:p>
        </p:txBody>
      </p:sp>
      <p:sp>
        <p:nvSpPr>
          <p:cNvPr id="5" name="Slide Number Placeholder 4"/>
          <p:cNvSpPr>
            <a:spLocks noGrp="1"/>
          </p:cNvSpPr>
          <p:nvPr>
            <p:ph type="sldNum" sz="quarter" idx="12"/>
          </p:nvPr>
        </p:nvSpPr>
        <p:spPr/>
        <p:txBody>
          <a:bodyPr/>
          <a:lstStyle/>
          <a:p>
            <a:fld id="{9B618960-8005-486C-9A75-10CB2AAC16F9}"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ym typeface="+mn-ea"/>
              </a:rPr>
              <a:t>WHY DO CELL UNDERGO APOPTOSIS?</a:t>
            </a:r>
            <a:endParaRPr lang="en-US"/>
          </a:p>
        </p:txBody>
      </p:sp>
      <p:sp>
        <p:nvSpPr>
          <p:cNvPr id="3" name="Content Placeholder 2"/>
          <p:cNvSpPr>
            <a:spLocks noGrp="1"/>
          </p:cNvSpPr>
          <p:nvPr>
            <p:ph idx="1"/>
          </p:nvPr>
        </p:nvSpPr>
        <p:spPr/>
        <p:txBody>
          <a:bodyPr/>
          <a:lstStyle/>
          <a:p>
            <a:r>
              <a:rPr lang="en-US" sz="2800"/>
              <a:t>Apoptosis is also an essential part of the immune system as it clears the pathogen-specific imm une cells once the foreign particle is removed from the body.</a:t>
            </a:r>
          </a:p>
          <a:p>
            <a:r>
              <a:rPr lang="en-US" sz="2800"/>
              <a:t>This also helps to remove the immune cells that might react against the body’s cells and cause autoimmune diseases.</a:t>
            </a:r>
          </a:p>
          <a:p>
            <a:r>
              <a:rPr lang="en-US" sz="2800"/>
              <a:t>Another reason for apoptosis is to maintain homeostasis in the body by removing old cells to make space for the new ones.</a:t>
            </a:r>
          </a:p>
        </p:txBody>
      </p:sp>
      <p:sp>
        <p:nvSpPr>
          <p:cNvPr id="5" name="Slide Number Placeholder 4"/>
          <p:cNvSpPr>
            <a:spLocks noGrp="1"/>
          </p:cNvSpPr>
          <p:nvPr>
            <p:ph type="sldNum" sz="quarter" idx="12"/>
          </p:nvPr>
        </p:nvSpPr>
        <p:spPr/>
        <p:txBody>
          <a:bodyPr/>
          <a:lstStyle/>
          <a:p>
            <a:fld id="{9B618960-8005-486C-9A75-10CB2AAC16F9}"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APOPTOSIS PATHWAY</a:t>
            </a:r>
          </a:p>
        </p:txBody>
      </p:sp>
      <p:sp>
        <p:nvSpPr>
          <p:cNvPr id="3" name="Content Placeholder 2"/>
          <p:cNvSpPr>
            <a:spLocks noGrp="1"/>
          </p:cNvSpPr>
          <p:nvPr>
            <p:ph idx="1"/>
          </p:nvPr>
        </p:nvSpPr>
        <p:spPr/>
        <p:txBody>
          <a:bodyPr/>
          <a:lstStyle/>
          <a:p>
            <a:pPr>
              <a:buFont typeface="Wingdings" panose="05000000000000000000" charset="0"/>
              <a:buChar char="Ø"/>
            </a:pPr>
            <a:r>
              <a:rPr lang="en-US" sz="2800"/>
              <a:t>Three different pathways work on different mechanisms to achieve apoptosis.</a:t>
            </a:r>
          </a:p>
          <a:p>
            <a:pPr>
              <a:buFont typeface="Wingdings" panose="05000000000000000000" charset="0"/>
              <a:buChar char="§"/>
            </a:pPr>
            <a:endParaRPr lang="en-US" sz="2800"/>
          </a:p>
          <a:p>
            <a:pPr>
              <a:buFont typeface="Wingdings" panose="05000000000000000000" charset="0"/>
              <a:buChar char="§"/>
            </a:pPr>
            <a:endParaRPr lang="en-US" sz="2800"/>
          </a:p>
          <a:p>
            <a:pPr>
              <a:buFont typeface="Wingdings" panose="05000000000000000000" charset="0"/>
              <a:buChar char="§"/>
            </a:pPr>
            <a:r>
              <a:rPr lang="en-US" sz="2800" b="1"/>
              <a:t>Extrinsic or Death receptor pathway</a:t>
            </a:r>
          </a:p>
          <a:p>
            <a:pPr>
              <a:buFont typeface="Wingdings" panose="05000000000000000000" charset="0"/>
              <a:buChar char="§"/>
            </a:pPr>
            <a:r>
              <a:rPr lang="en-US" sz="2800" b="1"/>
              <a:t>The Intrinsic or mitochondrial pathway</a:t>
            </a:r>
          </a:p>
          <a:p>
            <a:pPr>
              <a:buFont typeface="Wingdings" panose="05000000000000000000" charset="0"/>
              <a:buChar char="§"/>
            </a:pPr>
            <a:r>
              <a:rPr lang="en-US" sz="2800" b="1"/>
              <a:t>Perforin/granzyme pathway </a:t>
            </a:r>
            <a:endParaRPr lang="en-US" sz="2800"/>
          </a:p>
          <a:p>
            <a:pPr marL="0" indent="0">
              <a:buFont typeface="Wingdings" panose="05000000000000000000" charset="0"/>
              <a:buNone/>
            </a:pPr>
            <a:endParaRPr lang="en-US" sz="2800"/>
          </a:p>
        </p:txBody>
      </p:sp>
      <p:sp>
        <p:nvSpPr>
          <p:cNvPr id="5" name="Slide Number Placeholder 4"/>
          <p:cNvSpPr>
            <a:spLocks noGrp="1"/>
          </p:cNvSpPr>
          <p:nvPr>
            <p:ph type="sldNum" sz="quarter" idx="12"/>
          </p:nvPr>
        </p:nvSpPr>
        <p:spPr/>
        <p:txBody>
          <a:bodyPr/>
          <a:lstStyle/>
          <a:p>
            <a:fld id="{9B618960-8005-486C-9A75-10CB2AAC16F9}"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EXTRINSIC OR DEATH RECEPTOR PATHWAY</a:t>
            </a:r>
          </a:p>
        </p:txBody>
      </p:sp>
      <p:sp>
        <p:nvSpPr>
          <p:cNvPr id="3" name="Content Placeholder 2"/>
          <p:cNvSpPr>
            <a:spLocks noGrp="1"/>
          </p:cNvSpPr>
          <p:nvPr>
            <p:ph idx="1"/>
          </p:nvPr>
        </p:nvSpPr>
        <p:spPr>
          <a:xfrm>
            <a:off x="393700" y="1022350"/>
            <a:ext cx="11548110" cy="5835015"/>
          </a:xfrm>
        </p:spPr>
        <p:txBody>
          <a:bodyPr/>
          <a:lstStyle/>
          <a:p>
            <a:r>
              <a:rPr lang="en-US" sz="2800"/>
              <a:t>The extrinsic pathway that initiates apoptosis involves transmembrane receptor-mediated interactions.</a:t>
            </a:r>
          </a:p>
          <a:p>
            <a:r>
              <a:rPr lang="en-US" sz="2800"/>
              <a:t>These interactions take place between ligands and their corresponding death receptors that are all part of the tumor necrosis factor (TNF) family. All members of the TNF receptor family share a common cysteine-rich extracellular domain with about 80 amino acids called the “death domain”.</a:t>
            </a:r>
          </a:p>
          <a:p>
            <a:r>
              <a:rPr lang="en-US" sz="2800"/>
              <a:t>The death domain plays a vital role in transmitting the death signal from the cell surface to the intracellular signaling pathways.</a:t>
            </a:r>
          </a:p>
          <a:p>
            <a:r>
              <a:rPr lang="en-US" sz="2800"/>
              <a:t>The events or interactions that take place in the extrinsic phase of apoptosis involve two models; FasL/FasR and T NF-α/TNFR1 models, both of which include the clustering and binding of receptors and their ligands.</a:t>
            </a:r>
          </a:p>
          <a:p>
            <a:endParaRPr lang="en-US" sz="2800"/>
          </a:p>
          <a:p>
            <a:endParaRPr lang="en-US" sz="2800"/>
          </a:p>
        </p:txBody>
      </p:sp>
      <p:sp>
        <p:nvSpPr>
          <p:cNvPr id="5" name="Slide Number Placeholder 4"/>
          <p:cNvSpPr>
            <a:spLocks noGrp="1"/>
          </p:cNvSpPr>
          <p:nvPr>
            <p:ph type="sldNum" sz="quarter" idx="12"/>
          </p:nvPr>
        </p:nvSpPr>
        <p:spPr/>
        <p:txBody>
          <a:bodyPr/>
          <a:lstStyle/>
          <a:p>
            <a:fld id="{9B618960-8005-486C-9A75-10CB2AAC16F9}"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ym typeface="+mn-ea"/>
              </a:rPr>
              <a:t>EXTRINSIC OR DEATH RECEPTOR PATHWAY</a:t>
            </a:r>
            <a:endParaRPr lang="en-US"/>
          </a:p>
        </p:txBody>
      </p:sp>
      <p:sp>
        <p:nvSpPr>
          <p:cNvPr id="3" name="Content Placeholder 2"/>
          <p:cNvSpPr>
            <a:spLocks noGrp="1"/>
          </p:cNvSpPr>
          <p:nvPr>
            <p:ph idx="1"/>
          </p:nvPr>
        </p:nvSpPr>
        <p:spPr>
          <a:xfrm>
            <a:off x="269875" y="961390"/>
            <a:ext cx="11610975" cy="5845810"/>
          </a:xfrm>
        </p:spPr>
        <p:txBody>
          <a:bodyPr/>
          <a:lstStyle/>
          <a:p>
            <a:r>
              <a:rPr lang="en-US" sz="2800"/>
              <a:t>Upon ligand binding, cytoplasmic adapter proteins are activated, which causes the receptors to exhibit death domains. </a:t>
            </a:r>
          </a:p>
          <a:p>
            <a:r>
              <a:rPr lang="en-US" sz="2800"/>
              <a:t>The binding of FasL to FasR results in the activation of the adapter protein FADD whereas the binding of TNF li gand (TNF α) to TNF receptor (TNFR1) results in the binding of the adapter protein TRADD with activation of FADD and RIP.</a:t>
            </a:r>
          </a:p>
          <a:p>
            <a:r>
              <a:rPr lang="en-US" sz="2800"/>
              <a:t>These events cause the dimerization of the death effector domain, causing FADD to bind with procaspase-8.</a:t>
            </a:r>
          </a:p>
          <a:p>
            <a:r>
              <a:rPr lang="en-US" sz="2800"/>
              <a:t>As a result of the binding, a death-inducing signaling complex (DISC) is formed, resulting in the auto-catalytic activation of procaspase-8.</a:t>
            </a:r>
          </a:p>
          <a:p>
            <a:r>
              <a:rPr lang="en-US" sz="2800"/>
              <a:t>Once caspase-8 is activated, the terminal phase or execution phase of apoptosis is triggered.</a:t>
            </a:r>
          </a:p>
        </p:txBody>
      </p:sp>
      <p:sp>
        <p:nvSpPr>
          <p:cNvPr id="5" name="Slide Number Placeholder 4"/>
          <p:cNvSpPr>
            <a:spLocks noGrp="1"/>
          </p:cNvSpPr>
          <p:nvPr>
            <p:ph type="sldNum" sz="quarter" idx="12"/>
          </p:nvPr>
        </p:nvSpPr>
        <p:spPr/>
        <p:txBody>
          <a:bodyPr/>
          <a:lstStyle/>
          <a:p>
            <a:fld id="{9B618960-8005-486C-9A75-10CB2AAC16F9}"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THE INTRINSIC OR MITOCHONDRIAL PATHWAY</a:t>
            </a:r>
          </a:p>
        </p:txBody>
      </p:sp>
      <p:sp>
        <p:nvSpPr>
          <p:cNvPr id="3" name="Content Placeholder 2"/>
          <p:cNvSpPr>
            <a:spLocks noGrp="1"/>
          </p:cNvSpPr>
          <p:nvPr>
            <p:ph idx="1"/>
          </p:nvPr>
        </p:nvSpPr>
        <p:spPr>
          <a:xfrm>
            <a:off x="146685" y="1174750"/>
            <a:ext cx="11960225" cy="5683250"/>
          </a:xfrm>
        </p:spPr>
        <p:txBody>
          <a:bodyPr/>
          <a:lstStyle/>
          <a:p>
            <a:pPr marL="0" indent="0">
              <a:buNone/>
            </a:pPr>
            <a:r>
              <a:rPr lang="en-US" sz="2800"/>
              <a:t>• The intrinsic pathway that initiates apoptosis involves a series of non-receptor-mediated processes that produce intracellular signals and act directly on targets within the cell. This pathway involves mitochondrial-initiated events.</a:t>
            </a:r>
          </a:p>
          <a:p>
            <a:pPr marL="0" indent="0">
              <a:buNone/>
            </a:pPr>
            <a:r>
              <a:rPr lang="en-US" sz="2800"/>
              <a:t>• The factors that initiate the intrinsic pathway produce intracellular signals that might act in either a positive or negative fashion.</a:t>
            </a:r>
          </a:p>
          <a:p>
            <a:pPr marL="0" indent="0">
              <a:buNone/>
            </a:pPr>
            <a:r>
              <a:rPr lang="en-US" sz="2800"/>
              <a:t>• Negative signals include the absence of certain growth factors, cytokines,     and hormones that can lead to failure of inhibition of death programs, thereby triggering apoptosis. In simple words, the withdrawal of factors causes loss of apoptotic suppression and subsequent activation of apoptosis.</a:t>
            </a:r>
          </a:p>
        </p:txBody>
      </p:sp>
      <p:sp>
        <p:nvSpPr>
          <p:cNvPr id="5" name="Slide Number Placeholder 4"/>
          <p:cNvSpPr>
            <a:spLocks noGrp="1"/>
          </p:cNvSpPr>
          <p:nvPr>
            <p:ph type="sldNum" sz="quarter" idx="12"/>
          </p:nvPr>
        </p:nvSpPr>
        <p:spPr/>
        <p:txBody>
          <a:bodyPr/>
          <a:lstStyle/>
          <a:p>
            <a:fld id="{9B618960-8005-486C-9A75-10CB2AAC16F9}"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ym typeface="+mn-ea"/>
              </a:rPr>
              <a:t>THE INTRINSIC OR MITOCHONDRIAL PATHWAY</a:t>
            </a:r>
            <a:endParaRPr lang="en-US"/>
          </a:p>
        </p:txBody>
      </p:sp>
      <p:sp>
        <p:nvSpPr>
          <p:cNvPr id="3" name="Content Placeholder 2"/>
          <p:cNvSpPr>
            <a:spLocks noGrp="1"/>
          </p:cNvSpPr>
          <p:nvPr>
            <p:ph idx="1"/>
          </p:nvPr>
        </p:nvSpPr>
        <p:spPr>
          <a:xfrm>
            <a:off x="74295" y="1174750"/>
            <a:ext cx="12117705" cy="5683250"/>
          </a:xfrm>
        </p:spPr>
        <p:txBody>
          <a:bodyPr/>
          <a:lstStyle/>
          <a:p>
            <a:r>
              <a:rPr lang="en-US" sz="2800"/>
              <a:t>The positive factors include, radiation, toxins, hypoxia, hyperthermia, viral infections, free radicals, among others.</a:t>
            </a:r>
          </a:p>
          <a:p>
            <a:r>
              <a:rPr lang="en-US" sz="2800"/>
              <a:t>All of these factors cause changes in the inner mitochondrial membrane that causes the opening of the mitochondrial permeability transition (MPT) pore and release of two main groups of pro-apoptotic proteins from the interm embrane space into the cytosol.</a:t>
            </a:r>
          </a:p>
          <a:p>
            <a:r>
              <a:rPr lang="en-US" sz="2800"/>
              <a:t>The first group consists of cytochrome c that binds and activates Apoptotic protease-activating factor – 1(Apaf-1) as well as procaspase-9, forming a protein complex termed, apoptosome.</a:t>
            </a:r>
          </a:p>
          <a:p>
            <a:r>
              <a:rPr lang="en-US" sz="2800"/>
              <a:t>The apoptosome cleaves the procaspase into the active form, caspase 9, which further cleaves and activates procaspase into the effector caspase 3.</a:t>
            </a:r>
          </a:p>
        </p:txBody>
      </p:sp>
      <p:sp>
        <p:nvSpPr>
          <p:cNvPr id="5" name="Slide Number Placeholder 4"/>
          <p:cNvSpPr>
            <a:spLocks noGrp="1"/>
          </p:cNvSpPr>
          <p:nvPr>
            <p:ph type="sldNum" sz="quarter" idx="12"/>
          </p:nvPr>
        </p:nvSpPr>
        <p:spPr/>
        <p:txBody>
          <a:bodyPr/>
          <a:lstStyle/>
          <a:p>
            <a:fld id="{9B618960-8005-486C-9A75-10CB2AAC16F9}"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ym typeface="+mn-ea"/>
              </a:rPr>
              <a:t>THE INTRINSIC OR MITOCHONDRIAL PATHWAY</a:t>
            </a:r>
            <a:endParaRPr lang="en-US"/>
          </a:p>
        </p:txBody>
      </p:sp>
      <p:sp>
        <p:nvSpPr>
          <p:cNvPr id="3" name="Content Placeholder 2"/>
          <p:cNvSpPr>
            <a:spLocks noGrp="1"/>
          </p:cNvSpPr>
          <p:nvPr>
            <p:ph idx="1"/>
          </p:nvPr>
        </p:nvSpPr>
        <p:spPr>
          <a:xfrm>
            <a:off x="95250" y="1174750"/>
            <a:ext cx="12096750" cy="4953000"/>
          </a:xfrm>
        </p:spPr>
        <p:txBody>
          <a:bodyPr/>
          <a:lstStyle/>
          <a:p>
            <a:r>
              <a:rPr lang="en-US" sz="2800"/>
              <a:t>The first group also has other proteins like SMACs (second mitochondria-derived activator of caspases) and HtrA2/Omi that promote apoptosis by inhibiting the activity of IAPs (inhibitors of apoptosis proteins).</a:t>
            </a:r>
          </a:p>
          <a:p>
            <a:r>
              <a:rPr lang="en-US" sz="2800"/>
              <a:t>The second group of pro-apoptotic proteins is released from the mitochondria during apoptosis, but this occurs as a part of the terminal phase after the cell has committed to die.</a:t>
            </a:r>
          </a:p>
          <a:p>
            <a:r>
              <a:rPr lang="en-US" sz="2800"/>
              <a:t>These proteins translocate to the nucleus and cause DNA fragmentation and condensation of peripheral nuclear chromatin.</a:t>
            </a:r>
          </a:p>
        </p:txBody>
      </p:sp>
      <p:sp>
        <p:nvSpPr>
          <p:cNvPr id="5" name="Slide Number Placeholder 4"/>
          <p:cNvSpPr>
            <a:spLocks noGrp="1"/>
          </p:cNvSpPr>
          <p:nvPr>
            <p:ph type="sldNum" sz="quarter" idx="12"/>
          </p:nvPr>
        </p:nvSpPr>
        <p:spPr/>
        <p:txBody>
          <a:bodyPr/>
          <a:lstStyle/>
          <a:p>
            <a:fld id="{9B618960-8005-486C-9A75-10CB2AAC16F9}"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ytology-of-apoptosis-The-different-stages-of-apoptotic-cell-death-start-by-cellular"/>
          <p:cNvPicPr>
            <a:picLocks noGrp="1" noChangeAspect="1"/>
          </p:cNvPicPr>
          <p:nvPr>
            <p:ph idx="4294967295"/>
          </p:nvPr>
        </p:nvPicPr>
        <p:blipFill>
          <a:blip r:embed="rId2"/>
          <a:stretch>
            <a:fillRect/>
          </a:stretch>
        </p:blipFill>
        <p:spPr>
          <a:xfrm>
            <a:off x="635" y="-102235"/>
            <a:ext cx="12191365" cy="6960235"/>
          </a:xfrm>
          <a:prstGeom prst="rect">
            <a:avLst/>
          </a:prstGeom>
        </p:spPr>
      </p:pic>
      <p:sp>
        <p:nvSpPr>
          <p:cNvPr id="3" name="Slide Number Placeholder 2"/>
          <p:cNvSpPr>
            <a:spLocks noGrp="1"/>
          </p:cNvSpPr>
          <p:nvPr>
            <p:ph type="sldNum" sz="quarter" idx="12"/>
          </p:nvPr>
        </p:nvSpPr>
        <p:spPr/>
        <p:txBody>
          <a:bodyPr/>
          <a:lstStyle/>
          <a:p>
            <a:fld id="{9B618960-8005-486C-9A75-10CB2AAC16F9}"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PERFORIN/GRANZYME PATHWAY</a:t>
            </a:r>
          </a:p>
        </p:txBody>
      </p:sp>
      <p:sp>
        <p:nvSpPr>
          <p:cNvPr id="3" name="Content Placeholder 2"/>
          <p:cNvSpPr>
            <a:spLocks noGrp="1"/>
          </p:cNvSpPr>
          <p:nvPr>
            <p:ph idx="1"/>
          </p:nvPr>
        </p:nvSpPr>
        <p:spPr>
          <a:xfrm>
            <a:off x="147955" y="1174750"/>
            <a:ext cx="12044680" cy="5577840"/>
          </a:xfrm>
        </p:spPr>
        <p:txBody>
          <a:bodyPr/>
          <a:lstStyle/>
          <a:p>
            <a:r>
              <a:rPr lang="en-US" sz="2800"/>
              <a:t>Perforin/granzyme pathway is a novel pathway employed by cytotoxic T lymphocytes that exert their cytotoxic effects on tumor cells and virus-infected cells.</a:t>
            </a:r>
          </a:p>
          <a:p>
            <a:r>
              <a:rPr lang="en-US" sz="2800"/>
              <a:t>This involves secretion of the transmembrane pore-forming molecule, perforin, with a subsequent release of cytoplasmic granules through the pore and towards the target cell.</a:t>
            </a:r>
          </a:p>
          <a:p>
            <a:r>
              <a:rPr lang="en-US" sz="2800"/>
              <a:t>The granules consist of two crucial serine proteases; granzyme A and granzyme B that activate different proteins in the pathway.</a:t>
            </a:r>
          </a:p>
          <a:p>
            <a:r>
              <a:rPr lang="en-US" sz="2800"/>
              <a:t>Granzyme B cleaves proteins at aspartate residues and therefore activates procaspase-10 and can cleave factors lik e ICAD (Inhibitor of Caspase Activated DNAse.</a:t>
            </a:r>
          </a:p>
        </p:txBody>
      </p:sp>
      <p:sp>
        <p:nvSpPr>
          <p:cNvPr id="5" name="Slide Number Placeholder 4"/>
          <p:cNvSpPr>
            <a:spLocks noGrp="1"/>
          </p:cNvSpPr>
          <p:nvPr>
            <p:ph type="sldNum" sz="quarter" idx="12"/>
          </p:nvPr>
        </p:nvSpPr>
        <p:spPr/>
        <p:txBody>
          <a:bodyPr/>
          <a:lstStyle/>
          <a:p>
            <a:fld id="{9B618960-8005-486C-9A75-10CB2AAC16F9}"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sym typeface="+mn-ea"/>
              </a:rPr>
              <a:t>PERFORIN/GRANZYME PATHWAY</a:t>
            </a:r>
            <a:endParaRPr lang="en-US"/>
          </a:p>
        </p:txBody>
      </p:sp>
      <p:sp>
        <p:nvSpPr>
          <p:cNvPr id="3" name="Content Placeholder 2"/>
          <p:cNvSpPr>
            <a:spLocks noGrp="1"/>
          </p:cNvSpPr>
          <p:nvPr>
            <p:ph idx="1"/>
          </p:nvPr>
        </p:nvSpPr>
        <p:spPr>
          <a:xfrm>
            <a:off x="0" y="1103630"/>
            <a:ext cx="12117705" cy="5977890"/>
          </a:xfrm>
        </p:spPr>
        <p:txBody>
          <a:bodyPr/>
          <a:lstStyle/>
          <a:p>
            <a:r>
              <a:rPr lang="en-US" sz="2800"/>
              <a:t>It has also been observed that granzyme B can utilize the mitochondrial pathway for amplification of the death signal by induction of cytochrome c release.</a:t>
            </a:r>
          </a:p>
          <a:p>
            <a:r>
              <a:rPr lang="en-US" sz="2800"/>
              <a:t>But granzyme B can also directly activate caspase-3. In this pathway, there is a direct induction of the execution phase of apoptosis.</a:t>
            </a:r>
          </a:p>
          <a:p>
            <a:r>
              <a:rPr lang="en-US" sz="2800"/>
              <a:t>Granzyme A also has an essential role in cytotoxic T cell-induced apoptosis and activates caspase-independent pathways.</a:t>
            </a:r>
          </a:p>
          <a:p>
            <a:r>
              <a:rPr lang="en-US" sz="2800"/>
              <a:t>As granzyme A reaches the cell, it activates DNA nicking by DNAse enzyme that prevents cancer through the induction of tumor cell apoptosis.</a:t>
            </a:r>
          </a:p>
          <a:p>
            <a:r>
              <a:rPr lang="en-US" sz="2800"/>
              <a:t>Granzyme A protease cleaves the SET complex that inhibits the production of the DNAse enzyme.</a:t>
            </a:r>
          </a:p>
        </p:txBody>
      </p:sp>
      <p:sp>
        <p:nvSpPr>
          <p:cNvPr id="5" name="Slide Number Placeholder 4"/>
          <p:cNvSpPr>
            <a:spLocks noGrp="1"/>
          </p:cNvSpPr>
          <p:nvPr>
            <p:ph type="sldNum" sz="quarter" idx="12"/>
          </p:nvPr>
        </p:nvSpPr>
        <p:spPr/>
        <p:txBody>
          <a:bodyPr/>
          <a:lstStyle/>
          <a:p>
            <a:fld id="{9B618960-8005-486C-9A75-10CB2AAC16F9}"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sym typeface="+mn-ea"/>
              </a:rPr>
              <a:t>PERFORIN/GRANZYME PATHWAY</a:t>
            </a:r>
            <a:endParaRPr lang="en-US"/>
          </a:p>
        </p:txBody>
      </p:sp>
      <p:sp>
        <p:nvSpPr>
          <p:cNvPr id="3" name="Content Placeholder 2"/>
          <p:cNvSpPr>
            <a:spLocks noGrp="1"/>
          </p:cNvSpPr>
          <p:nvPr>
            <p:ph idx="1"/>
          </p:nvPr>
        </p:nvSpPr>
        <p:spPr/>
        <p:txBody>
          <a:bodyPr/>
          <a:lstStyle/>
          <a:p>
            <a:r>
              <a:rPr lang="en-US" sz="2800"/>
              <a:t>The proteins that make up the SET complex together protect chromatin and DNA structure. Thus, the inactivation of the SET complex by granzyme A contributes to apoptosis by blocking the maintenance of DNA and chromatin structure integrity.</a:t>
            </a:r>
          </a:p>
        </p:txBody>
      </p:sp>
      <p:sp>
        <p:nvSpPr>
          <p:cNvPr id="5" name="Slide Number Placeholder 4"/>
          <p:cNvSpPr>
            <a:spLocks noGrp="1"/>
          </p:cNvSpPr>
          <p:nvPr>
            <p:ph type="sldNum" sz="quarter" idx="12"/>
          </p:nvPr>
        </p:nvSpPr>
        <p:spPr/>
        <p:txBody>
          <a:bodyPr/>
          <a:lstStyle/>
          <a:p>
            <a:fld id="{9B618960-8005-486C-9A75-10CB2AAC16F9}"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THREE PATHWAYS</a:t>
            </a:r>
          </a:p>
        </p:txBody>
      </p:sp>
      <p:pic>
        <p:nvPicPr>
          <p:cNvPr id="4" name="Content Placeholder 3" descr="Apoptosis-Execution-Pathway-"/>
          <p:cNvPicPr>
            <a:picLocks noGrp="1" noChangeAspect="1"/>
          </p:cNvPicPr>
          <p:nvPr>
            <p:ph idx="1"/>
          </p:nvPr>
        </p:nvPicPr>
        <p:blipFill>
          <a:blip r:embed="rId2"/>
          <a:stretch>
            <a:fillRect/>
          </a:stretch>
        </p:blipFill>
        <p:spPr>
          <a:xfrm>
            <a:off x="608965" y="1011555"/>
            <a:ext cx="10572750" cy="5721350"/>
          </a:xfrm>
          <a:prstGeom prst="rect">
            <a:avLst/>
          </a:prstGeom>
        </p:spPr>
      </p:pic>
      <p:sp>
        <p:nvSpPr>
          <p:cNvPr id="5" name="Slide Number Placeholder 4"/>
          <p:cNvSpPr>
            <a:spLocks noGrp="1"/>
          </p:cNvSpPr>
          <p:nvPr>
            <p:ph type="sldNum" sz="quarter" idx="12"/>
          </p:nvPr>
        </p:nvSpPr>
        <p:spPr/>
        <p:txBody>
          <a:bodyPr/>
          <a:lstStyle/>
          <a:p>
            <a:fld id="{9B618960-8005-486C-9A75-10CB2AAC16F9}"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REGULATION OF APOPTOSIS</a:t>
            </a:r>
          </a:p>
        </p:txBody>
      </p:sp>
      <p:sp>
        <p:nvSpPr>
          <p:cNvPr id="3" name="Content Placeholder 2"/>
          <p:cNvSpPr>
            <a:spLocks noGrp="1"/>
          </p:cNvSpPr>
          <p:nvPr>
            <p:ph idx="1"/>
          </p:nvPr>
        </p:nvSpPr>
        <p:spPr>
          <a:xfrm>
            <a:off x="0" y="1174750"/>
            <a:ext cx="12455525" cy="6062980"/>
          </a:xfrm>
        </p:spPr>
        <p:txBody>
          <a:bodyPr/>
          <a:lstStyle/>
          <a:p>
            <a:r>
              <a:rPr lang="en-US" sz="2800"/>
              <a:t>Several proteins and genes regulate apoptosis. Specific families of proteins are involved in the regulation of apoptosis in various steps.</a:t>
            </a:r>
          </a:p>
          <a:p>
            <a:r>
              <a:rPr lang="en-US" sz="2800"/>
              <a:t>Among all the factors, IAPs and Bcl-2 are two of the most important proteins involved that decide whether the apoptosis is going to complete or inhibit.</a:t>
            </a:r>
          </a:p>
          <a:p>
            <a:r>
              <a:rPr lang="en-US" sz="2800"/>
              <a:t>The extrinsic pathway of apoptosis is inhibited by a protein called c-FLIP which will bind to FADD and caspase-8, rendering them ineffective.</a:t>
            </a:r>
          </a:p>
          <a:p>
            <a:r>
              <a:rPr lang="en-US" sz="2800"/>
              <a:t>Another mechanism of apoptosis regulation in the extrinsic pathway involves a protein called Toso, which blocks Fas-induced apoptosis in T cells by inhibition of caspase-8 activation.</a:t>
            </a:r>
          </a:p>
          <a:p>
            <a:r>
              <a:rPr lang="en-US" sz="2800"/>
              <a:t>In the intrinsic pathway, members of the Bcl-2 family play an important role in the regulation and control of the pathway.</a:t>
            </a:r>
          </a:p>
        </p:txBody>
      </p:sp>
      <p:sp>
        <p:nvSpPr>
          <p:cNvPr id="5" name="Slide Number Placeholder 4"/>
          <p:cNvSpPr>
            <a:spLocks noGrp="1"/>
          </p:cNvSpPr>
          <p:nvPr>
            <p:ph type="sldNum" sz="quarter" idx="12"/>
          </p:nvPr>
        </p:nvSpPr>
        <p:spPr/>
        <p:txBody>
          <a:bodyPr/>
          <a:lstStyle/>
          <a:p>
            <a:fld id="{9B618960-8005-486C-9A75-10CB2AAC16F9}"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sym typeface="+mn-ea"/>
              </a:rPr>
              <a:t>REGULATION OF APOPTOSIS</a:t>
            </a:r>
            <a:endParaRPr lang="en-US"/>
          </a:p>
        </p:txBody>
      </p:sp>
      <p:sp>
        <p:nvSpPr>
          <p:cNvPr id="3" name="Content Placeholder 2"/>
          <p:cNvSpPr>
            <a:spLocks noGrp="1"/>
          </p:cNvSpPr>
          <p:nvPr>
            <p:ph idx="1"/>
          </p:nvPr>
        </p:nvSpPr>
        <p:spPr>
          <a:xfrm>
            <a:off x="85725" y="1174750"/>
            <a:ext cx="11929110" cy="5683250"/>
          </a:xfrm>
        </p:spPr>
        <p:txBody>
          <a:bodyPr/>
          <a:lstStyle/>
          <a:p>
            <a:r>
              <a:rPr lang="en-US" sz="2800"/>
              <a:t>The Bcl-2 family of proteins controls mitochondrial membrane permeability, and the proteins ca n be either be pro-apoptotic or anti-apoptotic.</a:t>
            </a:r>
          </a:p>
          <a:p>
            <a:r>
              <a:rPr lang="en-US" sz="2800"/>
              <a:t>The proteins of the Bcl-2 family regulate apoptosis by regulating the release of cytochrome c</a:t>
            </a:r>
            <a:r>
              <a:rPr lang="en-IN" altLang="en-US" sz="2800"/>
              <a:t> </a:t>
            </a:r>
            <a:r>
              <a:rPr lang="en-US" sz="2800"/>
              <a:t>from the mitochondria via alteration of the mitochondrial membrane permeability.</a:t>
            </a:r>
          </a:p>
          <a:p>
            <a:r>
              <a:rPr lang="en-US" sz="2800"/>
              <a:t>Proteins like Puma and Noxa are members of pro-apoptotic factors that facilitate the activation of apoptosis by preventing the action of anti-apoptotic factors.</a:t>
            </a:r>
          </a:p>
          <a:p>
            <a:r>
              <a:rPr lang="en-US" sz="2800"/>
              <a:t>A group of proteins released from the mitochondria, Smac, promote apoptosis by inhibiting the action of IAPs in the mitochondrial pathway.</a:t>
            </a:r>
          </a:p>
        </p:txBody>
      </p:sp>
      <p:sp>
        <p:nvSpPr>
          <p:cNvPr id="5" name="Slide Number Placeholder 4"/>
          <p:cNvSpPr>
            <a:spLocks noGrp="1"/>
          </p:cNvSpPr>
          <p:nvPr>
            <p:ph type="sldNum" sz="quarter" idx="12"/>
          </p:nvPr>
        </p:nvSpPr>
        <p:spPr/>
        <p:txBody>
          <a:bodyPr/>
          <a:lstStyle/>
          <a:p>
            <a:fld id="{9B618960-8005-486C-9A75-10CB2AAC16F9}" type="slidenum">
              <a:rPr lang="en-US" smtClean="0"/>
              <a:t>25</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APOPTOSIS VS NECROSIS</a:t>
            </a:r>
          </a:p>
        </p:txBody>
      </p:sp>
      <p:pic>
        <p:nvPicPr>
          <p:cNvPr id="4" name="Content Placeholder 3" descr="APOPTOSIS"/>
          <p:cNvPicPr>
            <a:picLocks noGrp="1" noChangeAspect="1"/>
          </p:cNvPicPr>
          <p:nvPr>
            <p:ph idx="1"/>
          </p:nvPr>
        </p:nvPicPr>
        <p:blipFill>
          <a:blip r:embed="rId2"/>
          <a:stretch>
            <a:fillRect/>
          </a:stretch>
        </p:blipFill>
        <p:spPr>
          <a:xfrm>
            <a:off x="1974215" y="1825625"/>
            <a:ext cx="7831455" cy="4927600"/>
          </a:xfrm>
          <a:prstGeom prst="rect">
            <a:avLst/>
          </a:prstGeom>
        </p:spPr>
      </p:pic>
      <p:sp>
        <p:nvSpPr>
          <p:cNvPr id="5" name="Slide Number Placeholder 4"/>
          <p:cNvSpPr>
            <a:spLocks noGrp="1"/>
          </p:cNvSpPr>
          <p:nvPr>
            <p:ph type="sldNum" sz="quarter" idx="12"/>
          </p:nvPr>
        </p:nvSpPr>
        <p:spPr/>
        <p:txBody>
          <a:bodyPr/>
          <a:lstStyle/>
          <a:p>
            <a:fld id="{9B618960-8005-486C-9A75-10CB2AAC16F9}"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APOPTOSIS MECHANISM</a:t>
            </a:r>
          </a:p>
        </p:txBody>
      </p:sp>
      <p:sp>
        <p:nvSpPr>
          <p:cNvPr id="3" name="Content Placeholder 2"/>
          <p:cNvSpPr>
            <a:spLocks noGrp="1"/>
          </p:cNvSpPr>
          <p:nvPr>
            <p:ph idx="1"/>
          </p:nvPr>
        </p:nvSpPr>
        <p:spPr/>
        <p:txBody>
          <a:bodyPr/>
          <a:lstStyle/>
          <a:p>
            <a:r>
              <a:rPr lang="en-US" sz="2800"/>
              <a:t>The process of apoptosis is highly complex and sophisticated, involving an energy- dependent series of molecular events.</a:t>
            </a:r>
          </a:p>
          <a:p>
            <a:endParaRPr lang="en-US" sz="2800"/>
          </a:p>
        </p:txBody>
      </p:sp>
      <p:pic>
        <p:nvPicPr>
          <p:cNvPr id="17" name="image6.jpeg" descr="Normal Cell and Apoptosis"/>
          <p:cNvPicPr>
            <a:picLocks noChangeAspect="1"/>
          </p:cNvPicPr>
          <p:nvPr/>
        </p:nvPicPr>
        <p:blipFill>
          <a:blip r:embed="rId2" cstate="print"/>
          <a:stretch>
            <a:fillRect/>
          </a:stretch>
        </p:blipFill>
        <p:spPr>
          <a:xfrm>
            <a:off x="78105" y="2339975"/>
            <a:ext cx="12044680" cy="3865880"/>
          </a:xfrm>
          <a:prstGeom prst="rect">
            <a:avLst/>
          </a:prstGeom>
        </p:spPr>
      </p:pic>
      <p:sp>
        <p:nvSpPr>
          <p:cNvPr id="5" name="Slide Number Placeholder 4"/>
          <p:cNvSpPr>
            <a:spLocks noGrp="1"/>
          </p:cNvSpPr>
          <p:nvPr>
            <p:ph type="sldNum" sz="quarter" idx="12"/>
          </p:nvPr>
        </p:nvSpPr>
        <p:spPr/>
        <p:txBody>
          <a:bodyPr/>
          <a:lstStyle/>
          <a:p>
            <a:fld id="{9B618960-8005-486C-9A75-10CB2AAC16F9}"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EXTRINSIC AND INTRINSIC PATHWAY</a:t>
            </a:r>
          </a:p>
        </p:txBody>
      </p:sp>
      <p:pic>
        <p:nvPicPr>
          <p:cNvPr id="19" name="image7.jpeg" descr="Extrinsic and Intrinsic Apoptosis"/>
          <p:cNvPicPr>
            <a:picLocks noGrp="1" noChangeAspect="1"/>
          </p:cNvPicPr>
          <p:nvPr>
            <p:ph idx="1"/>
          </p:nvPr>
        </p:nvPicPr>
        <p:blipFill>
          <a:blip r:embed="rId2" cstate="print"/>
          <a:stretch>
            <a:fillRect/>
          </a:stretch>
        </p:blipFill>
        <p:spPr>
          <a:xfrm>
            <a:off x="100330" y="1174750"/>
            <a:ext cx="11969750" cy="4953000"/>
          </a:xfrm>
          <a:prstGeom prst="rect">
            <a:avLst/>
          </a:prstGeom>
        </p:spPr>
      </p:pic>
      <p:sp>
        <p:nvSpPr>
          <p:cNvPr id="4" name="Slide Number Placeholder 3"/>
          <p:cNvSpPr>
            <a:spLocks noGrp="1"/>
          </p:cNvSpPr>
          <p:nvPr>
            <p:ph type="sldNum" sz="quarter" idx="12"/>
          </p:nvPr>
        </p:nvSpPr>
        <p:spPr/>
        <p:txBody>
          <a:bodyPr/>
          <a:lstStyle/>
          <a:p>
            <a:fld id="{9B618960-8005-486C-9A75-10CB2AAC16F9}"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STAGES OF CELL DEATH</a:t>
            </a:r>
          </a:p>
        </p:txBody>
      </p:sp>
      <p:pic>
        <p:nvPicPr>
          <p:cNvPr id="21" name="image8.jpeg" descr="K:\To Do\Applications\Sagar\Lecture Slides\apoptosis_Necrosis.jpg"/>
          <p:cNvPicPr>
            <a:picLocks noGrp="1" noChangeAspect="1"/>
          </p:cNvPicPr>
          <p:nvPr>
            <p:ph idx="1"/>
          </p:nvPr>
        </p:nvPicPr>
        <p:blipFill>
          <a:blip r:embed="rId2" cstate="print"/>
          <a:stretch>
            <a:fillRect/>
          </a:stretch>
        </p:blipFill>
        <p:spPr>
          <a:xfrm>
            <a:off x="1690370" y="1174750"/>
            <a:ext cx="8697595" cy="5599430"/>
          </a:xfrm>
          <a:prstGeom prst="rect">
            <a:avLst/>
          </a:prstGeom>
        </p:spPr>
      </p:pic>
      <p:sp>
        <p:nvSpPr>
          <p:cNvPr id="4" name="Slide Number Placeholder 3"/>
          <p:cNvSpPr>
            <a:spLocks noGrp="1"/>
          </p:cNvSpPr>
          <p:nvPr>
            <p:ph type="sldNum" sz="quarter" idx="12"/>
          </p:nvPr>
        </p:nvSpPr>
        <p:spPr/>
        <p:txBody>
          <a:bodyPr/>
          <a:lstStyle/>
          <a:p>
            <a:fld id="{9B618960-8005-486C-9A75-10CB2AAC16F9}"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APOPTOSIS PATHWAY</a:t>
            </a:r>
          </a:p>
        </p:txBody>
      </p:sp>
      <p:pic>
        <p:nvPicPr>
          <p:cNvPr id="4" name="Content Placeholder 3" descr="PATHWAY OF APOPTOSIS"/>
          <p:cNvPicPr>
            <a:picLocks noGrp="1" noChangeAspect="1"/>
          </p:cNvPicPr>
          <p:nvPr>
            <p:ph idx="1"/>
          </p:nvPr>
        </p:nvPicPr>
        <p:blipFill>
          <a:blip r:embed="rId2"/>
          <a:stretch>
            <a:fillRect/>
          </a:stretch>
        </p:blipFill>
        <p:spPr>
          <a:xfrm>
            <a:off x="94615" y="1174750"/>
            <a:ext cx="11889105" cy="5200015"/>
          </a:xfrm>
          <a:prstGeom prst="rect">
            <a:avLst/>
          </a:prstGeom>
        </p:spPr>
      </p:pic>
      <p:sp>
        <p:nvSpPr>
          <p:cNvPr id="5" name="Slide Number Placeholder 4"/>
          <p:cNvSpPr>
            <a:spLocks noGrp="1"/>
          </p:cNvSpPr>
          <p:nvPr>
            <p:ph type="sldNum" sz="quarter" idx="12"/>
          </p:nvPr>
        </p:nvSpPr>
        <p:spPr/>
        <p:txBody>
          <a:bodyPr/>
          <a:lstStyle/>
          <a:p>
            <a:fld id="{9B618960-8005-486C-9A75-10CB2AAC16F9}"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MAJOR COMPONENTS OF APOPTOSIS</a:t>
            </a:r>
          </a:p>
        </p:txBody>
      </p:sp>
      <p:sp>
        <p:nvSpPr>
          <p:cNvPr id="3" name="Content Placeholder 2"/>
          <p:cNvSpPr>
            <a:spLocks noGrp="1"/>
          </p:cNvSpPr>
          <p:nvPr>
            <p:ph idx="1"/>
          </p:nvPr>
        </p:nvSpPr>
        <p:spPr>
          <a:xfrm>
            <a:off x="609600" y="1174750"/>
            <a:ext cx="10972800" cy="5683250"/>
          </a:xfrm>
        </p:spPr>
        <p:txBody>
          <a:bodyPr/>
          <a:lstStyle/>
          <a:p>
            <a:pPr>
              <a:buFont typeface="Wingdings" panose="05000000000000000000" charset="0"/>
              <a:buChar char="Ø"/>
            </a:pPr>
            <a:r>
              <a:rPr lang="en-US" sz="2800"/>
              <a:t>Caspases</a:t>
            </a:r>
          </a:p>
          <a:p>
            <a:pPr>
              <a:buFont typeface="Wingdings" panose="05000000000000000000" charset="0"/>
              <a:buChar char="Ø"/>
            </a:pPr>
            <a:r>
              <a:rPr lang="en-IN" altLang="en-US" sz="2800"/>
              <a:t>Bcl-2 Family</a:t>
            </a:r>
          </a:p>
          <a:p>
            <a:pPr>
              <a:buFont typeface="Wingdings" panose="05000000000000000000" charset="0"/>
              <a:buChar char="Ø"/>
            </a:pPr>
            <a:r>
              <a:rPr lang="en-IN" altLang="en-US" sz="2800"/>
              <a:t>Receptor and ligand</a:t>
            </a:r>
          </a:p>
          <a:p>
            <a:pPr marL="0" indent="0">
              <a:buFont typeface="Wingdings" panose="05000000000000000000" charset="0"/>
              <a:buNone/>
            </a:pPr>
            <a:endParaRPr lang="en-IN" altLang="en-US" sz="2800"/>
          </a:p>
          <a:p>
            <a:pPr marL="0" indent="0" algn="ctr">
              <a:buFont typeface="Wingdings" panose="05000000000000000000" charset="0"/>
              <a:buNone/>
            </a:pPr>
            <a:r>
              <a:rPr lang="en-IN" altLang="en-US" sz="2800" b="1"/>
              <a:t>Caspase</a:t>
            </a:r>
          </a:p>
          <a:p>
            <a:pPr algn="l"/>
            <a:r>
              <a:rPr lang="en-IN" altLang="en-US" sz="2800"/>
              <a:t>Caspases (Cysteine-Aspartic Proteases or cysteine-dependent aspart ate-directed proteases) are a family of cysteine proteases that play essential roles in apoptosis and necrosis.</a:t>
            </a:r>
          </a:p>
          <a:p>
            <a:pPr algn="l"/>
            <a:r>
              <a:rPr lang="en-IN" altLang="en-US" sz="2800"/>
              <a:t>Made as inactive precursors – pro-caspases</a:t>
            </a:r>
          </a:p>
          <a:p>
            <a:pPr algn="l"/>
            <a:r>
              <a:rPr lang="en-IN" altLang="en-US" sz="2800"/>
              <a:t>Activated by other proteins when the right signal is received</a:t>
            </a:r>
          </a:p>
          <a:p>
            <a:pPr algn="l"/>
            <a:endParaRPr lang="en-IN" altLang="en-US" sz="2800"/>
          </a:p>
        </p:txBody>
      </p:sp>
      <p:sp>
        <p:nvSpPr>
          <p:cNvPr id="4" name="Rectangles 3"/>
          <p:cNvSpPr/>
          <p:nvPr/>
        </p:nvSpPr>
        <p:spPr>
          <a:xfrm>
            <a:off x="5266690" y="3155950"/>
            <a:ext cx="1708785" cy="668020"/>
          </a:xfrm>
          <a:prstGeom prst="rect">
            <a:avLst/>
          </a:prstGeom>
          <a:ln>
            <a:headEnd type="none" w="med" len="med"/>
            <a:tailEnd type="none" w="med" len="med"/>
          </a:ln>
        </p:spPr>
        <p:style>
          <a:lnRef idx="2">
            <a:schemeClr val="accent1"/>
          </a:lnRef>
          <a:fillRef idx="0">
            <a:srgbClr val="FFFFFF"/>
          </a:fillRef>
          <a:effectRef idx="0">
            <a:srgbClr val="FFFFFF"/>
          </a:effectRef>
          <a:fontRef idx="minor">
            <a:schemeClr val="dk1"/>
          </a:fontRef>
        </p:style>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CASPASE</a:t>
            </a:r>
          </a:p>
        </p:txBody>
      </p:sp>
      <p:sp>
        <p:nvSpPr>
          <p:cNvPr id="3" name="Content Placeholder 2"/>
          <p:cNvSpPr>
            <a:spLocks noGrp="1"/>
          </p:cNvSpPr>
          <p:nvPr>
            <p:ph idx="1"/>
          </p:nvPr>
        </p:nvSpPr>
        <p:spPr>
          <a:xfrm>
            <a:off x="609600" y="971550"/>
            <a:ext cx="10972800" cy="4953000"/>
          </a:xfrm>
        </p:spPr>
        <p:txBody>
          <a:bodyPr/>
          <a:lstStyle/>
          <a:p>
            <a:r>
              <a:rPr lang="en-US" sz="2800"/>
              <a:t>One caspase cleaves the lamin proteins resulting in the irreversible breakdown of the nuclear membrane.</a:t>
            </a:r>
          </a:p>
          <a:p>
            <a:endParaRPr lang="en-US" sz="2800"/>
          </a:p>
          <a:p>
            <a:endParaRPr lang="en-US" sz="2800"/>
          </a:p>
        </p:txBody>
      </p:sp>
      <p:pic>
        <p:nvPicPr>
          <p:cNvPr id="4" name="image20.png"/>
          <p:cNvPicPr>
            <a:picLocks noChangeAspect="1"/>
          </p:cNvPicPr>
          <p:nvPr/>
        </p:nvPicPr>
        <p:blipFill>
          <a:blip r:embed="rId2" cstate="print"/>
          <a:srcRect b="4150"/>
          <a:stretch>
            <a:fillRect/>
          </a:stretch>
        </p:blipFill>
        <p:spPr>
          <a:xfrm>
            <a:off x="1137920" y="1854835"/>
            <a:ext cx="10040620" cy="5003800"/>
          </a:xfrm>
          <a:prstGeom prst="rect">
            <a:avLst/>
          </a:prstGeom>
        </p:spPr>
      </p:pic>
      <p:sp>
        <p:nvSpPr>
          <p:cNvPr id="6" name="Slide Number Placeholder 5"/>
          <p:cNvSpPr>
            <a:spLocks noGrp="1"/>
          </p:cNvSpPr>
          <p:nvPr>
            <p:ph type="sldNum" sz="quarter" idx="12"/>
          </p:nvPr>
        </p:nvSpPr>
        <p:spPr/>
        <p:txBody>
          <a:bodyPr/>
          <a:lstStyle/>
          <a:p>
            <a:fld id="{9B618960-8005-486C-9A75-10CB2AAC16F9}" type="slidenum">
              <a:rPr lang="en-US" smtClean="0"/>
              <a:t>9</a:t>
            </a:fld>
            <a:endParaRPr lang="en-US"/>
          </a:p>
        </p:txBody>
      </p:sp>
    </p:spTree>
  </p:cSld>
  <p:clrMapOvr>
    <a:masterClrMapping/>
  </p:clrMapOvr>
</p:sld>
</file>

<file path=ppt/theme/theme1.xml><?xml version="1.0" encoding="utf-8"?>
<a:theme xmlns:a="http://schemas.openxmlformats.org/drawingml/2006/main" name="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1515</Words>
  <Application>Microsoft Office PowerPoint</Application>
  <PresentationFormat>Widescreen</PresentationFormat>
  <Paragraphs>141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SimSun</vt:lpstr>
      <vt:lpstr>Arial</vt:lpstr>
      <vt:lpstr>Calibri</vt:lpstr>
      <vt:lpstr>Wingdings</vt:lpstr>
      <vt:lpstr>Communications and Dialogues</vt:lpstr>
      <vt:lpstr>INTRODUCTION</vt:lpstr>
      <vt:lpstr>PowerPoint Presentation</vt:lpstr>
      <vt:lpstr>APOPTOSIS VS NECROSIS</vt:lpstr>
      <vt:lpstr>APOPTOSIS MECHANISM</vt:lpstr>
      <vt:lpstr>EXTRINSIC AND INTRINSIC PATHWAY</vt:lpstr>
      <vt:lpstr>STAGES OF CELL DEATH</vt:lpstr>
      <vt:lpstr>APOPTOSIS PATHWAY</vt:lpstr>
      <vt:lpstr>MAJOR COMPONENTS OF APOPTOSIS</vt:lpstr>
      <vt:lpstr>CASPASE</vt:lpstr>
      <vt:lpstr>LIGAND-INDUCED CELL DEATH</vt:lpstr>
      <vt:lpstr>LIGAND-INDUCED CELL DEATH</vt:lpstr>
      <vt:lpstr>WHY DO CELL UNDERGO APOPTOSIS?</vt:lpstr>
      <vt:lpstr>WHY DO CELL UNDERGO APOPTOSIS?</vt:lpstr>
      <vt:lpstr>APOPTOSIS PATHWAY</vt:lpstr>
      <vt:lpstr>EXTRINSIC OR DEATH RECEPTOR PATHWAY</vt:lpstr>
      <vt:lpstr>EXTRINSIC OR DEATH RECEPTOR PATHWAY</vt:lpstr>
      <vt:lpstr>THE INTRINSIC OR MITOCHONDRIAL PATHWAY</vt:lpstr>
      <vt:lpstr>THE INTRINSIC OR MITOCHONDRIAL PATHWAY</vt:lpstr>
      <vt:lpstr>THE INTRINSIC OR MITOCHONDRIAL PATHWAY</vt:lpstr>
      <vt:lpstr>PERFORIN/GRANZYME PATHWAY</vt:lpstr>
      <vt:lpstr>PERFORIN/GRANZYME PATHWAY</vt:lpstr>
      <vt:lpstr>PERFORIN/GRANZYME PATHWAY</vt:lpstr>
      <vt:lpstr>THREE PATHWAYS</vt:lpstr>
      <vt:lpstr>REGULATION OF APOPTOSIS</vt:lpstr>
      <vt:lpstr>REGULATION OF APOPTOSIS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Mamta Tiwari</cp:lastModifiedBy>
  <cp:revision>16</cp:revision>
  <dcterms:created xsi:type="dcterms:W3CDTF">2023-08-30T08:05:00Z</dcterms:created>
  <dcterms:modified xsi:type="dcterms:W3CDTF">2023-09-12T11:12:17Z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D24D05FAC0D84B9F85320C7089C73081_13</vt:lpwstr>
  </property>
  <property fmtid="{D5CDD505-2E9C-101B-9397-08002B2CF9AE}" pid="3" name="KSOProductBuildVer">
    <vt:lpwstr>1033-12.2.0.13201</vt:lpwstr>
  </property>
</Properties>
</file>