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257" r:id="rId2"/>
    <p:sldId id="276" r:id="rId3"/>
    <p:sldId id="277" r:id="rId4"/>
    <p:sldId id="258" r:id="rId5"/>
    <p:sldId id="259" r:id="rId6"/>
    <p:sldId id="260" r:id="rId7"/>
    <p:sldId id="263" r:id="rId8"/>
    <p:sldId id="264" r:id="rId9"/>
    <p:sldId id="265" r:id="rId10"/>
    <p:sldId id="266" r:id="rId11"/>
    <p:sldId id="267" r:id="rId12"/>
    <p:sldId id="268" r:id="rId13"/>
    <p:sldId id="269" r:id="rId14"/>
    <p:sldId id="270" r:id="rId15"/>
    <p:sldId id="271" r:id="rId16"/>
    <p:sldId id="272" r:id="rId17"/>
    <p:sldId id="280" r:id="rId18"/>
    <p:sldId id="273" r:id="rId19"/>
    <p:sldId id="279" r:id="rId20"/>
    <p:sldId id="274"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5" r:id="rId37"/>
    <p:sldId id="312" r:id="rId38"/>
    <p:sldId id="314"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6" r:id="rId60"/>
    <p:sldId id="337" r:id="rId61"/>
    <p:sldId id="338" r:id="rId62"/>
    <p:sldId id="339" r:id="rId63"/>
    <p:sldId id="340" r:id="rId64"/>
    <p:sldId id="341" r:id="rId65"/>
    <p:sldId id="342" r:id="rId66"/>
    <p:sldId id="343" r:id="rId67"/>
    <p:sldId id="344" r:id="rId68"/>
    <p:sldId id="345" r:id="rId69"/>
    <p:sldId id="346" r:id="rId70"/>
    <p:sldId id="347" r:id="rId71"/>
    <p:sldId id="348" r:id="rId72"/>
    <p:sldId id="349" r:id="rId73"/>
    <p:sldId id="350" r:id="rId74"/>
    <p:sldId id="351" r:id="rId75"/>
    <p:sldId id="352" r:id="rId76"/>
    <p:sldId id="353" r:id="rId77"/>
    <p:sldId id="354" r:id="rId78"/>
    <p:sldId id="355" r:id="rId79"/>
    <p:sldId id="356" r:id="rId80"/>
    <p:sldId id="357" r:id="rId81"/>
    <p:sldId id="358" r:id="rId82"/>
    <p:sldId id="359" r:id="rId83"/>
    <p:sldId id="360" r:id="rId84"/>
    <p:sldId id="361" r:id="rId85"/>
    <p:sldId id="362" r:id="rId86"/>
    <p:sldId id="363" r:id="rId87"/>
    <p:sldId id="364" r:id="rId88"/>
    <p:sldId id="365" r:id="rId89"/>
    <p:sldId id="366" r:id="rId90"/>
    <p:sldId id="367" r:id="rId91"/>
    <p:sldId id="368" r:id="rId92"/>
    <p:sldId id="369"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7A6764-DA65-44F8-8E3A-5AD083C0EA69}" type="datetimeFigureOut">
              <a:rPr lang="en-US" smtClean="0"/>
              <a:pPr/>
              <a:t>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50414D-B77D-4532-A836-8A112E84BB8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965F73-D665-443F-AD64-5EC25DF4F944}" type="slidenum">
              <a:rPr lang="en-US"/>
              <a:pPr fontAlgn="base">
                <a:spcBef>
                  <a:spcPct val="0"/>
                </a:spcBef>
                <a:spcAft>
                  <a:spcPct val="0"/>
                </a:spcAft>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68DE55-994C-4740-B75F-824DB329C14D}" type="slidenum">
              <a:rPr lang="en-US"/>
              <a:pPr fontAlgn="base">
                <a:spcBef>
                  <a:spcPct val="0"/>
                </a:spcBef>
                <a:spcAft>
                  <a:spcPct val="0"/>
                </a:spcAft>
              </a:pPr>
              <a:t>20</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874A9F-5EF7-4328-BFCF-3659E57A1889}" type="datetimeFigureOut">
              <a:rPr lang="en-US" smtClean="0"/>
              <a:pPr/>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B235F-8764-405D-AEB5-A4F494666E2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874A9F-5EF7-4328-BFCF-3659E57A1889}" type="datetimeFigureOut">
              <a:rPr lang="en-US" smtClean="0"/>
              <a:pPr/>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B235F-8764-405D-AEB5-A4F494666E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874A9F-5EF7-4328-BFCF-3659E57A1889}" type="datetimeFigureOut">
              <a:rPr lang="en-US" smtClean="0"/>
              <a:pPr/>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B235F-8764-405D-AEB5-A4F494666E2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dirty="0"/>
            </a:lvl1pPr>
          </a:lstStyle>
          <a:p>
            <a:pPr>
              <a:defRPr/>
            </a:pPr>
            <a:endParaRPr lang="en-US"/>
          </a:p>
        </p:txBody>
      </p:sp>
      <p:sp>
        <p:nvSpPr>
          <p:cNvPr id="6" name="Footer Placeholder 4"/>
          <p:cNvSpPr>
            <a:spLocks noGrp="1"/>
          </p:cNvSpPr>
          <p:nvPr>
            <p:ph type="ftr" sz="quarter" idx="11"/>
          </p:nvPr>
        </p:nvSpPr>
        <p:spPr/>
        <p:txBody>
          <a:bodyPr/>
          <a:lstStyle>
            <a:lvl1pPr>
              <a:defRPr dirty="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91749D-C65B-4ADA-ABE3-B64A410F74F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874A9F-5EF7-4328-BFCF-3659E57A1889}" type="datetimeFigureOut">
              <a:rPr lang="en-US" smtClean="0"/>
              <a:pPr/>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B235F-8764-405D-AEB5-A4F494666E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874A9F-5EF7-4328-BFCF-3659E57A1889}" type="datetimeFigureOut">
              <a:rPr lang="en-US" smtClean="0"/>
              <a:pPr/>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B235F-8764-405D-AEB5-A4F494666E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874A9F-5EF7-4328-BFCF-3659E57A1889}" type="datetimeFigureOut">
              <a:rPr lang="en-US" smtClean="0"/>
              <a:pPr/>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B235F-8764-405D-AEB5-A4F494666E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874A9F-5EF7-4328-BFCF-3659E57A1889}" type="datetimeFigureOut">
              <a:rPr lang="en-US" smtClean="0"/>
              <a:pPr/>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1B235F-8764-405D-AEB5-A4F494666E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874A9F-5EF7-4328-BFCF-3659E57A1889}" type="datetimeFigureOut">
              <a:rPr lang="en-US" smtClean="0"/>
              <a:pPr/>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1B235F-8764-405D-AEB5-A4F494666E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74A9F-5EF7-4328-BFCF-3659E57A1889}" type="datetimeFigureOut">
              <a:rPr lang="en-US" smtClean="0"/>
              <a:pPr/>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1B235F-8764-405D-AEB5-A4F494666E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74A9F-5EF7-4328-BFCF-3659E57A1889}" type="datetimeFigureOut">
              <a:rPr lang="en-US" smtClean="0"/>
              <a:pPr/>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B235F-8764-405D-AEB5-A4F494666E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74A9F-5EF7-4328-BFCF-3659E57A1889}" type="datetimeFigureOut">
              <a:rPr lang="en-US" smtClean="0"/>
              <a:pPr/>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B235F-8764-405D-AEB5-A4F494666E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74A9F-5EF7-4328-BFCF-3659E57A1889}" type="datetimeFigureOut">
              <a:rPr lang="en-US" smtClean="0"/>
              <a:pPr/>
              <a:t>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B235F-8764-405D-AEB5-A4F494666E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Basic transducer Principle</a:t>
            </a:r>
            <a:endParaRPr lang="en-US" dirty="0"/>
          </a:p>
        </p:txBody>
      </p:sp>
      <p:sp>
        <p:nvSpPr>
          <p:cNvPr id="4" name="Subtitle 2"/>
          <p:cNvSpPr>
            <a:spLocks noGrp="1"/>
          </p:cNvSpPr>
          <p:nvPr>
            <p:ph type="subTitle" idx="1"/>
          </p:nvPr>
        </p:nvSpPr>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en-US" dirty="0" smtClean="0">
                <a:solidFill>
                  <a:schemeClr val="accent4"/>
                </a:solidFill>
              </a:rPr>
              <a:t>By:</a:t>
            </a:r>
          </a:p>
          <a:p>
            <a:r>
              <a:rPr lang="en-US" dirty="0" err="1" smtClean="0">
                <a:solidFill>
                  <a:schemeClr val="accent4"/>
                </a:solidFill>
              </a:rPr>
              <a:t>Somesh</a:t>
            </a:r>
            <a:r>
              <a:rPr lang="en-US" dirty="0" smtClean="0">
                <a:solidFill>
                  <a:schemeClr val="accent4"/>
                </a:solidFill>
              </a:rPr>
              <a:t> Kumar Malhotra</a:t>
            </a:r>
          </a:p>
          <a:p>
            <a:r>
              <a:rPr lang="en-US" dirty="0" smtClean="0">
                <a:solidFill>
                  <a:schemeClr val="accent4"/>
                </a:solidFill>
              </a:rPr>
              <a:t>Assistant Professor,</a:t>
            </a:r>
          </a:p>
          <a:p>
            <a:r>
              <a:rPr lang="en-US" dirty="0" smtClean="0">
                <a:solidFill>
                  <a:schemeClr val="accent4"/>
                </a:solidFill>
              </a:rPr>
              <a:t>ECE </a:t>
            </a:r>
            <a:r>
              <a:rPr lang="en-US" dirty="0" err="1" smtClean="0">
                <a:solidFill>
                  <a:schemeClr val="accent4"/>
                </a:solidFill>
              </a:rPr>
              <a:t>Deptt.,UIET,CSJM</a:t>
            </a:r>
            <a:r>
              <a:rPr lang="en-US" dirty="0" smtClean="0">
                <a:solidFill>
                  <a:schemeClr val="accent4"/>
                </a:solidFill>
              </a:rPr>
              <a:t> University</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p:cNvPicPr>
            <a:picLocks noChangeAspect="1" noChangeArrowheads="1"/>
          </p:cNvPicPr>
          <p:nvPr/>
        </p:nvPicPr>
        <p:blipFill>
          <a:blip r:embed="rId2"/>
          <a:srcRect/>
          <a:stretch>
            <a:fillRect/>
          </a:stretch>
        </p:blipFill>
        <p:spPr bwMode="auto">
          <a:xfrm>
            <a:off x="914400" y="2209800"/>
            <a:ext cx="7010400" cy="3352800"/>
          </a:xfrm>
          <a:prstGeom prst="rect">
            <a:avLst/>
          </a:prstGeom>
          <a:noFill/>
          <a:ln w="9525">
            <a:noFill/>
            <a:miter lim="800000"/>
            <a:headEnd/>
            <a:tailEnd/>
          </a:ln>
        </p:spPr>
      </p:pic>
      <p:sp>
        <p:nvSpPr>
          <p:cNvPr id="6" name="Title 5"/>
          <p:cNvSpPr>
            <a:spLocks noGrp="1"/>
          </p:cNvSpPr>
          <p:nvPr>
            <p:ph type="title"/>
          </p:nvPr>
        </p:nvSpPr>
        <p:spPr>
          <a:xfrm>
            <a:off x="0" y="457200"/>
            <a:ext cx="9144000" cy="1066800"/>
          </a:xfrm>
        </p:spPr>
        <p:txBody>
          <a:bodyPr rtlCol="0">
            <a:normAutofit fontScale="90000"/>
          </a:bodyPr>
          <a:lstStyle/>
          <a:p>
            <a:pPr fontAlgn="auto">
              <a:spcAft>
                <a:spcPts val="0"/>
              </a:spcAft>
              <a:defRPr/>
            </a:pPr>
            <a:r>
              <a:rPr lang="en-US" sz="3600" dirty="0" smtClean="0">
                <a:latin typeface="Times New Roman" pitchFamily="18" charset="0"/>
                <a:cs typeface="Times New Roman" pitchFamily="18" charset="0"/>
              </a:rPr>
              <a:t>CLASSIFICATION OF ACTIVE TRANSDUCERS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a:spLocks noGrp="1" noChangeArrowheads="1"/>
          </p:cNvSpPr>
          <p:nvPr>
            <p:ph type="body" sz="half" idx="1"/>
          </p:nvPr>
        </p:nvSpPr>
        <p:spPr>
          <a:xfrm>
            <a:off x="533400" y="1447800"/>
            <a:ext cx="5791200" cy="5078413"/>
          </a:xfrm>
        </p:spPr>
        <p:txBody>
          <a:bodyPr rtlCol="0">
            <a:spAutoFit/>
          </a:bodyPr>
          <a:lstStyle/>
          <a:p>
            <a:pPr fontAlgn="auto">
              <a:spcBef>
                <a:spcPct val="50000"/>
              </a:spcBef>
              <a:spcAft>
                <a:spcPts val="0"/>
              </a:spcAft>
              <a:buFont typeface="Arial" pitchFamily="34" charset="0"/>
              <a:buChar char="•"/>
              <a:defRPr/>
            </a:pPr>
            <a:r>
              <a:rPr lang="en-US" sz="2400" b="1" dirty="0" smtClean="0">
                <a:latin typeface="Times New Roman" pitchFamily="18" charset="0"/>
                <a:cs typeface="Times New Roman" pitchFamily="18" charset="0"/>
              </a:rPr>
              <a:t>Passive Transducers :</a:t>
            </a:r>
          </a:p>
          <a:p>
            <a:pPr marL="514350" indent="-514350" fontAlgn="auto">
              <a:spcBef>
                <a:spcPct val="50000"/>
              </a:spcBef>
              <a:spcAft>
                <a:spcPts val="0"/>
              </a:spcAft>
              <a:buFont typeface="+mj-lt"/>
              <a:buAutoNum type="romanUcPeriod"/>
              <a:defRPr/>
            </a:pPr>
            <a:r>
              <a:rPr lang="en-US" sz="2400" dirty="0" smtClean="0">
                <a:latin typeface="Times New Roman" pitchFamily="18" charset="0"/>
                <a:cs typeface="Times New Roman" pitchFamily="18" charset="0"/>
              </a:rPr>
              <a:t>These transducers need external source of power for their operation. So they are not self generating type transducers. </a:t>
            </a:r>
          </a:p>
          <a:p>
            <a:pPr marL="514350" indent="-514350" fontAlgn="auto">
              <a:spcBef>
                <a:spcPct val="50000"/>
              </a:spcBef>
              <a:spcAft>
                <a:spcPts val="0"/>
              </a:spcAft>
              <a:buFont typeface="+mj-lt"/>
              <a:buAutoNum type="romanUcPeriod"/>
              <a:defRPr/>
            </a:pPr>
            <a:r>
              <a:rPr lang="en-US" sz="2400" dirty="0" smtClean="0">
                <a:latin typeface="Times New Roman" pitchFamily="18" charset="0"/>
                <a:cs typeface="Times New Roman" pitchFamily="18" charset="0"/>
              </a:rPr>
              <a:t>A  DC power supply or an audio frequency generator is used as an external power source.</a:t>
            </a:r>
          </a:p>
          <a:p>
            <a:pPr marL="514350" indent="-514350" fontAlgn="auto">
              <a:spcBef>
                <a:spcPct val="50000"/>
              </a:spcBef>
              <a:spcAft>
                <a:spcPts val="0"/>
              </a:spcAft>
              <a:buFont typeface="+mj-lt"/>
              <a:buAutoNum type="romanUcPeriod"/>
              <a:defRPr/>
            </a:pPr>
            <a:r>
              <a:rPr lang="en-US" sz="2400" dirty="0" smtClean="0">
                <a:latin typeface="Times New Roman" pitchFamily="18" charset="0"/>
                <a:cs typeface="Times New Roman" pitchFamily="18" charset="0"/>
              </a:rPr>
              <a:t>These transducers produce the output signal in the form of variation in resistance, capacitance, inductance or some other electrical parameter in response to the quantity to be measured.</a:t>
            </a:r>
          </a:p>
        </p:txBody>
      </p:sp>
      <p:pic>
        <p:nvPicPr>
          <p:cNvPr id="12291" name="Picture 4" descr="lvdt-operation-animation"/>
          <p:cNvPicPr>
            <a:picLocks noGrp="1" noChangeAspect="1" noChangeArrowheads="1" noCrop="1"/>
          </p:cNvPicPr>
          <p:nvPr>
            <p:ph sz="half" idx="2"/>
          </p:nvPr>
        </p:nvPicPr>
        <p:blipFill>
          <a:blip r:embed="rId2"/>
          <a:srcRect/>
          <a:stretch>
            <a:fillRect/>
          </a:stretch>
        </p:blipFill>
        <p:spPr>
          <a:xfrm>
            <a:off x="6858000" y="1676400"/>
            <a:ext cx="2286000" cy="4267200"/>
          </a:xfrm>
        </p:spPr>
      </p:pic>
      <p:sp>
        <p:nvSpPr>
          <p:cNvPr id="9" name="AutoShape 2"/>
          <p:cNvSpPr txBox="1">
            <a:spLocks noChangeArrowheads="1"/>
          </p:cNvSpPr>
          <p:nvPr/>
        </p:nvSpPr>
        <p:spPr>
          <a:xfrm>
            <a:off x="685800" y="304800"/>
            <a:ext cx="7924800" cy="1143000"/>
          </a:xfrm>
          <a:prstGeom prst="rect">
            <a:avLst/>
          </a:prstGeom>
        </p:spPr>
        <p:txBody>
          <a:bodyPr anchor="ctr">
            <a:normAutofit fontScale="97500"/>
          </a:bodyPr>
          <a:lstStyle/>
          <a:p>
            <a:pPr algn="ctr" fontAlgn="auto">
              <a:spcAft>
                <a:spcPts val="0"/>
              </a:spcAft>
              <a:defRPr/>
            </a:pPr>
            <a:r>
              <a:rPr lang="en-US" sz="3200" dirty="0">
                <a:latin typeface="Times New Roman" pitchFamily="18" charset="0"/>
                <a:ea typeface="+mj-ea"/>
                <a:cs typeface="Times New Roman" pitchFamily="18" charset="0"/>
              </a:rPr>
              <a:t>ACTIVE AND PASSIVE TRANSDUCERS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2"/>
          <a:srcRect/>
          <a:stretch>
            <a:fillRect/>
          </a:stretch>
        </p:blipFill>
        <p:spPr bwMode="auto">
          <a:xfrm>
            <a:off x="381000" y="1524000"/>
            <a:ext cx="8001000" cy="5181600"/>
          </a:xfrm>
          <a:prstGeom prst="rect">
            <a:avLst/>
          </a:prstGeom>
          <a:noFill/>
          <a:ln w="9525">
            <a:noFill/>
            <a:miter lim="800000"/>
            <a:headEnd/>
            <a:tailEnd/>
          </a:ln>
        </p:spPr>
      </p:pic>
      <p:sp>
        <p:nvSpPr>
          <p:cNvPr id="13315" name="Title 4"/>
          <p:cNvSpPr>
            <a:spLocks noGrp="1"/>
          </p:cNvSpPr>
          <p:nvPr>
            <p:ph type="title"/>
          </p:nvPr>
        </p:nvSpPr>
        <p:spPr>
          <a:xfrm>
            <a:off x="685800" y="381000"/>
            <a:ext cx="7924800" cy="1143000"/>
          </a:xfrm>
        </p:spPr>
        <p:txBody>
          <a:bodyPr/>
          <a:lstStyle/>
          <a:p>
            <a:r>
              <a:rPr lang="en-US" sz="3200" smtClean="0">
                <a:latin typeface="Times New Roman" pitchFamily="18" charset="0"/>
                <a:cs typeface="Times New Roman" pitchFamily="18" charset="0"/>
              </a:rPr>
              <a:t>CLASSIFICATION OF PASSIVE TRANSDUCERS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8200" y="228600"/>
            <a:ext cx="7924800" cy="1143000"/>
          </a:xfrm>
        </p:spPr>
        <p:txBody>
          <a:bodyPr rtlCol="0">
            <a:normAutofit fontScale="90000"/>
          </a:bodyPr>
          <a:lstStyle/>
          <a:p>
            <a:pPr fontAlgn="auto">
              <a:spcAft>
                <a:spcPts val="0"/>
              </a:spcAft>
              <a:defRPr/>
            </a:pPr>
            <a:r>
              <a:rPr lang="en-US" sz="3600" dirty="0" smtClean="0">
                <a:latin typeface="Times New Roman" pitchFamily="18" charset="0"/>
                <a:cs typeface="Times New Roman" pitchFamily="18" charset="0"/>
              </a:rPr>
              <a:t>PRIMARY AND SECONDARY TRANSDUCERS</a:t>
            </a:r>
          </a:p>
        </p:txBody>
      </p:sp>
      <p:sp>
        <p:nvSpPr>
          <p:cNvPr id="14339" name="Text Box 29"/>
          <p:cNvSpPr txBox="1">
            <a:spLocks noChangeArrowheads="1"/>
          </p:cNvSpPr>
          <p:nvPr/>
        </p:nvSpPr>
        <p:spPr bwMode="auto">
          <a:xfrm>
            <a:off x="533400" y="1447800"/>
            <a:ext cx="7848600" cy="3232150"/>
          </a:xfrm>
          <a:prstGeom prst="rect">
            <a:avLst/>
          </a:prstGeom>
          <a:noFill/>
          <a:ln w="9525">
            <a:noFill/>
            <a:miter lim="800000"/>
            <a:headEnd/>
            <a:tailEnd/>
          </a:ln>
        </p:spPr>
        <p:txBody>
          <a:bodyPr>
            <a:spAutoFit/>
          </a:bodyPr>
          <a:lstStyle/>
          <a:p>
            <a:pPr>
              <a:spcBef>
                <a:spcPct val="50000"/>
              </a:spcBef>
              <a:buFontTx/>
              <a:buChar char="•"/>
            </a:pPr>
            <a:r>
              <a:rPr lang="en-US">
                <a:latin typeface="Calibri" pitchFamily="34" charset="0"/>
              </a:rPr>
              <a:t> </a:t>
            </a:r>
            <a:r>
              <a:rPr lang="en-US" sz="2400">
                <a:latin typeface="Times New Roman" pitchFamily="18" charset="0"/>
                <a:cs typeface="Times New Roman" pitchFamily="18" charset="0"/>
              </a:rPr>
              <a:t>Some transducers contain the mechanical as well as electrical device. The mechanical device converts the physical quantity to be measured into a mechanical signal. Such mechanical device are called as the primary transducers, because they deal with the physical quantity to be measured.</a:t>
            </a:r>
          </a:p>
          <a:p>
            <a:pPr>
              <a:spcBef>
                <a:spcPct val="50000"/>
              </a:spcBef>
              <a:buFontTx/>
              <a:buChar char="•"/>
            </a:pPr>
            <a:r>
              <a:rPr lang="en-US" sz="2400">
                <a:latin typeface="Times New Roman" pitchFamily="18" charset="0"/>
                <a:cs typeface="Times New Roman" pitchFamily="18" charset="0"/>
              </a:rPr>
              <a:t>The electrical device then convert this mechanical signal into a corresponding electrical signal. Such electrical device are known as secondary transducers.</a:t>
            </a:r>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5"/>
          <p:cNvSpPr txBox="1">
            <a:spLocks noChangeArrowheads="1"/>
          </p:cNvSpPr>
          <p:nvPr/>
        </p:nvSpPr>
        <p:spPr bwMode="auto">
          <a:xfrm>
            <a:off x="838200" y="2590800"/>
            <a:ext cx="76200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15363" name="Rectangle 2"/>
          <p:cNvSpPr>
            <a:spLocks noGrp="1" noChangeArrowheads="1"/>
          </p:cNvSpPr>
          <p:nvPr>
            <p:ph type="title"/>
          </p:nvPr>
        </p:nvSpPr>
        <p:spPr>
          <a:xfrm>
            <a:off x="838200" y="228600"/>
            <a:ext cx="7924800" cy="1143000"/>
          </a:xfrm>
        </p:spPr>
        <p:txBody>
          <a:bodyPr/>
          <a:lstStyle/>
          <a:p>
            <a:r>
              <a:rPr lang="en-US" sz="3600" smtClean="0">
                <a:latin typeface="Times New Roman" pitchFamily="18" charset="0"/>
                <a:cs typeface="Times New Roman" pitchFamily="18" charset="0"/>
              </a:rPr>
              <a:t>CONTD</a:t>
            </a:r>
          </a:p>
        </p:txBody>
      </p:sp>
      <p:sp>
        <p:nvSpPr>
          <p:cNvPr id="15364" name="TextBox 3"/>
          <p:cNvSpPr txBox="1">
            <a:spLocks noChangeArrowheads="1"/>
          </p:cNvSpPr>
          <p:nvPr/>
        </p:nvSpPr>
        <p:spPr bwMode="auto">
          <a:xfrm>
            <a:off x="685800" y="1981200"/>
            <a:ext cx="7315200" cy="2586038"/>
          </a:xfrm>
          <a:prstGeom prst="rect">
            <a:avLst/>
          </a:prstGeom>
          <a:noFill/>
          <a:ln w="9525">
            <a:noFill/>
            <a:miter lim="800000"/>
            <a:headEnd/>
            <a:tailEnd/>
          </a:ln>
        </p:spPr>
        <p:txBody>
          <a:bodyPr>
            <a:spAutoFit/>
          </a:bodyPr>
          <a:lstStyle/>
          <a:p>
            <a:pPr>
              <a:buFont typeface="Arial" charset="0"/>
              <a:buChar char="•"/>
            </a:pPr>
            <a:r>
              <a:rPr lang="en-US" sz="2400">
                <a:latin typeface="Times New Roman" pitchFamily="18" charset="0"/>
                <a:cs typeface="Times New Roman" pitchFamily="18" charset="0"/>
              </a:rPr>
              <a:t>Ref  fig in which the diaphragm  act as primary transducer. It convert pressure (the quantity to be measured) into displacement(the mechanical signal).</a:t>
            </a:r>
          </a:p>
          <a:p>
            <a:pPr>
              <a:buFont typeface="Arial" charset="0"/>
              <a:buChar char="•"/>
            </a:pPr>
            <a:r>
              <a:rPr lang="en-US" sz="2400">
                <a:latin typeface="Times New Roman" pitchFamily="18" charset="0"/>
                <a:cs typeface="Times New Roman" pitchFamily="18" charset="0"/>
              </a:rPr>
              <a:t>The displacement is then converted into change in resistance using strain gauge. Hence strain gauge acts as the secondary transducer.</a:t>
            </a:r>
          </a:p>
          <a:p>
            <a:endParaRPr lang="en-US">
              <a:latin typeface="Times New Roman" pitchFamily="18" charset="0"/>
              <a:cs typeface="Times New Roman" pitchFamily="18" charset="0"/>
            </a:endParaRPr>
          </a:p>
        </p:txBody>
      </p:sp>
      <p:pic>
        <p:nvPicPr>
          <p:cNvPr id="15365" name="Picture 4"/>
          <p:cNvPicPr>
            <a:picLocks noChangeAspect="1" noChangeArrowheads="1"/>
          </p:cNvPicPr>
          <p:nvPr/>
        </p:nvPicPr>
        <p:blipFill>
          <a:blip r:embed="rId2"/>
          <a:srcRect/>
          <a:stretch>
            <a:fillRect/>
          </a:stretch>
        </p:blipFill>
        <p:spPr bwMode="auto">
          <a:xfrm>
            <a:off x="4114800" y="4267200"/>
            <a:ext cx="33528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Grp="1" noChangeAspect="1" noChangeArrowheads="1"/>
          </p:cNvPicPr>
          <p:nvPr>
            <p:ph idx="1"/>
          </p:nvPr>
        </p:nvPicPr>
        <p:blipFill>
          <a:blip r:embed="rId3"/>
          <a:srcRect/>
          <a:stretch>
            <a:fillRect/>
          </a:stretch>
        </p:blipFill>
        <p:spPr>
          <a:xfrm>
            <a:off x="457200" y="1524000"/>
            <a:ext cx="8229600" cy="4010025"/>
          </a:xfrm>
        </p:spPr>
      </p:pic>
      <p:sp>
        <p:nvSpPr>
          <p:cNvPr id="4" name="Rectangle 2"/>
          <p:cNvSpPr txBox="1">
            <a:spLocks noChangeArrowheads="1"/>
          </p:cNvSpPr>
          <p:nvPr/>
        </p:nvSpPr>
        <p:spPr>
          <a:xfrm>
            <a:off x="914400" y="304800"/>
            <a:ext cx="7924800" cy="1143000"/>
          </a:xfrm>
          <a:prstGeom prst="rect">
            <a:avLst/>
          </a:prstGeom>
        </p:spPr>
        <p:txBody>
          <a:bodyPr anchor="ctr">
            <a:normAutofit fontScale="97500" lnSpcReduction="10000"/>
          </a:bodyPr>
          <a:lstStyle/>
          <a:p>
            <a:pPr algn="ctr" fontAlgn="auto">
              <a:spcAft>
                <a:spcPts val="0"/>
              </a:spcAft>
              <a:defRPr/>
            </a:pPr>
            <a:r>
              <a:rPr lang="en-US" sz="3600" dirty="0">
                <a:latin typeface="Times New Roman" pitchFamily="18" charset="0"/>
                <a:ea typeface="+mj-ea"/>
                <a:cs typeface="Times New Roman" pitchFamily="18" charset="0"/>
              </a:rPr>
              <a:t>CLASSIFICATION OF TRANSDUCERS</a:t>
            </a:r>
            <a:br>
              <a:rPr lang="en-US" sz="3600" dirty="0">
                <a:latin typeface="Times New Roman" pitchFamily="18" charset="0"/>
                <a:ea typeface="+mj-ea"/>
                <a:cs typeface="Times New Roman" pitchFamily="18" charset="0"/>
              </a:rPr>
            </a:br>
            <a:r>
              <a:rPr lang="en-US" sz="3600" dirty="0">
                <a:latin typeface="Times New Roman" pitchFamily="18" charset="0"/>
                <a:ea typeface="+mj-ea"/>
                <a:cs typeface="Times New Roman" pitchFamily="18" charset="0"/>
              </a:rPr>
              <a:t>According to Transduction P</a:t>
            </a:r>
            <a:r>
              <a:rPr lang="en-US" sz="3600" dirty="0" err="1">
                <a:latin typeface="Times New Roman" pitchFamily="18" charset="0"/>
                <a:ea typeface="+mj-ea"/>
                <a:cs typeface="Times New Roman" pitchFamily="18" charset="0"/>
              </a:rPr>
              <a:t>rinciple</a:t>
            </a:r>
            <a:r>
              <a:rPr lang="en-US" sz="3600" dirty="0">
                <a:latin typeface="Times New Roman" pitchFamily="18" charset="0"/>
                <a:ea typeface="+mj-ea"/>
                <a:cs typeface="Times New Roman" pitchFamily="18"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6"/>
          <p:cNvSpPr txBox="1">
            <a:spLocks noChangeArrowheads="1"/>
          </p:cNvSpPr>
          <p:nvPr/>
        </p:nvSpPr>
        <p:spPr bwMode="auto">
          <a:xfrm>
            <a:off x="533400" y="1225550"/>
            <a:ext cx="7239000" cy="5632450"/>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CAPACITIVE TRANSDUCER:</a:t>
            </a:r>
          </a:p>
          <a:p>
            <a:pPr>
              <a:buFont typeface="Arial" charset="0"/>
              <a:buChar char="•"/>
            </a:pPr>
            <a:r>
              <a:rPr lang="en-US" sz="2000">
                <a:latin typeface="Times New Roman" pitchFamily="18" charset="0"/>
                <a:cs typeface="Times New Roman" pitchFamily="18" charset="0"/>
              </a:rPr>
              <a:t>In capacitive transduction transducers the measurand is converted to a change in the capacitance.</a:t>
            </a:r>
          </a:p>
          <a:p>
            <a:r>
              <a:rPr lang="en-US" sz="2000">
                <a:latin typeface="Times New Roman" pitchFamily="18" charset="0"/>
                <a:cs typeface="Times New Roman" pitchFamily="18" charset="0"/>
              </a:rPr>
              <a:t>• A typical capacitor is comprised of two parallel plates of conducting material separated by an electrical insulating material called a dielectric. The plates and the dielectric may be either flattened or rolled.</a:t>
            </a:r>
          </a:p>
          <a:p>
            <a:r>
              <a:rPr lang="en-US" sz="2000">
                <a:latin typeface="Times New Roman" pitchFamily="18" charset="0"/>
                <a:cs typeface="Times New Roman" pitchFamily="18" charset="0"/>
              </a:rPr>
              <a:t>• The purpose of the dielectric is to help the two parallel plates maintain their stored electrical charges.</a:t>
            </a:r>
          </a:p>
          <a:p>
            <a:r>
              <a:rPr lang="en-US" sz="2000">
                <a:latin typeface="Times New Roman" pitchFamily="18" charset="0"/>
                <a:cs typeface="Times New Roman" pitchFamily="18" charset="0"/>
              </a:rPr>
              <a:t>• The relationship between the capacitance and the size of capacitor plate, amount of plate separation, and the dielectric is given by</a:t>
            </a:r>
          </a:p>
          <a:p>
            <a:r>
              <a:rPr lang="en-US" sz="2000">
                <a:latin typeface="Times New Roman" pitchFamily="18" charset="0"/>
                <a:cs typeface="Times New Roman" pitchFamily="18" charset="0"/>
              </a:rPr>
              <a:t>C  = </a:t>
            </a:r>
            <a:r>
              <a:rPr lang="el-GR" sz="2000">
                <a:latin typeface="Times New Roman" pitchFamily="18" charset="0"/>
                <a:cs typeface="Times New Roman" pitchFamily="18" charset="0"/>
              </a:rPr>
              <a:t> ε</a:t>
            </a:r>
            <a:r>
              <a:rPr lang="en-US" sz="1100">
                <a:latin typeface="Times New Roman" pitchFamily="18" charset="0"/>
                <a:cs typeface="Times New Roman" pitchFamily="18" charset="0"/>
              </a:rPr>
              <a:t>0</a:t>
            </a:r>
            <a:r>
              <a:rPr lang="el-GR" sz="2000">
                <a:latin typeface="Times New Roman" pitchFamily="18" charset="0"/>
                <a:cs typeface="Times New Roman" pitchFamily="18" charset="0"/>
              </a:rPr>
              <a:t> ε</a:t>
            </a:r>
            <a:r>
              <a:rPr lang="en-US" sz="1400">
                <a:latin typeface="Times New Roman" pitchFamily="18" charset="0"/>
                <a:cs typeface="Times New Roman" pitchFamily="18" charset="0"/>
              </a:rPr>
              <a:t>r</a:t>
            </a:r>
            <a:r>
              <a:rPr lang="en-US" sz="2000">
                <a:latin typeface="Times New Roman" pitchFamily="18" charset="0"/>
                <a:cs typeface="Times New Roman" pitchFamily="18" charset="0"/>
              </a:rPr>
              <a:t> A / d</a:t>
            </a:r>
          </a:p>
          <a:p>
            <a:r>
              <a:rPr lang="en-US" sz="2000">
                <a:latin typeface="Times New Roman" pitchFamily="18" charset="0"/>
                <a:cs typeface="Times New Roman" pitchFamily="18" charset="0"/>
              </a:rPr>
              <a:t>d is the separation distance of plates (m)</a:t>
            </a:r>
          </a:p>
          <a:p>
            <a:r>
              <a:rPr lang="en-US" sz="2000" i="1">
                <a:latin typeface="Times New Roman" pitchFamily="18" charset="0"/>
                <a:cs typeface="Times New Roman" pitchFamily="18" charset="0"/>
              </a:rPr>
              <a:t>C is the capacitance (F, Farad)</a:t>
            </a:r>
          </a:p>
          <a:p>
            <a:r>
              <a:rPr lang="el-GR" sz="2000">
                <a:latin typeface="Times New Roman" pitchFamily="18" charset="0"/>
                <a:cs typeface="Times New Roman" pitchFamily="18" charset="0"/>
              </a:rPr>
              <a:t>ε</a:t>
            </a:r>
            <a:r>
              <a:rPr lang="en-US" sz="1200">
                <a:latin typeface="Times New Roman" pitchFamily="18" charset="0"/>
                <a:cs typeface="Times New Roman" pitchFamily="18" charset="0"/>
              </a:rPr>
              <a:t>0</a:t>
            </a:r>
            <a:r>
              <a:rPr lang="en-US" sz="2000">
                <a:latin typeface="Times New Roman" pitchFamily="18" charset="0"/>
                <a:cs typeface="Times New Roman" pitchFamily="18" charset="0"/>
              </a:rPr>
              <a:t> : absolute permittivity of vacuum</a:t>
            </a:r>
          </a:p>
          <a:p>
            <a:r>
              <a:rPr lang="el-GR" sz="2000">
                <a:latin typeface="Times New Roman" pitchFamily="18" charset="0"/>
                <a:cs typeface="Times New Roman" pitchFamily="18" charset="0"/>
              </a:rPr>
              <a:t>ε</a:t>
            </a:r>
            <a:r>
              <a:rPr lang="en-US" sz="1600">
                <a:latin typeface="Times New Roman" pitchFamily="18" charset="0"/>
                <a:cs typeface="Times New Roman" pitchFamily="18" charset="0"/>
              </a:rPr>
              <a:t>r</a:t>
            </a:r>
            <a:r>
              <a:rPr lang="en-US" sz="2000">
                <a:latin typeface="Times New Roman" pitchFamily="18" charset="0"/>
                <a:cs typeface="Times New Roman" pitchFamily="18" charset="0"/>
              </a:rPr>
              <a:t> : relative permittivity</a:t>
            </a:r>
          </a:p>
          <a:p>
            <a:r>
              <a:rPr lang="en-US" sz="2000" i="1">
                <a:latin typeface="Times New Roman" pitchFamily="18" charset="0"/>
                <a:cs typeface="Times New Roman" pitchFamily="18" charset="0"/>
              </a:rPr>
              <a:t>A is the effective (overlapping) area of capacitor plates (m2)</a:t>
            </a:r>
          </a:p>
          <a:p>
            <a:endParaRPr lang="en-US" sz="2000">
              <a:latin typeface="Times New Roman" pitchFamily="18" charset="0"/>
              <a:cs typeface="Times New Roman" pitchFamily="18" charset="0"/>
            </a:endParaRPr>
          </a:p>
        </p:txBody>
      </p:sp>
      <p:sp>
        <p:nvSpPr>
          <p:cNvPr id="5" name="Rectangle 2"/>
          <p:cNvSpPr txBox="1">
            <a:spLocks noChangeArrowheads="1"/>
          </p:cNvSpPr>
          <p:nvPr/>
        </p:nvSpPr>
        <p:spPr>
          <a:xfrm>
            <a:off x="762000" y="152400"/>
            <a:ext cx="7924800" cy="1143000"/>
          </a:xfrm>
          <a:prstGeom prst="rect">
            <a:avLst/>
          </a:prstGeom>
        </p:spPr>
        <p:txBody>
          <a:bodyPr anchor="ctr">
            <a:normAutofit fontScale="97500" lnSpcReduction="10000"/>
          </a:bodyPr>
          <a:lstStyle/>
          <a:p>
            <a:pPr algn="ctr" fontAlgn="auto">
              <a:spcAft>
                <a:spcPts val="0"/>
              </a:spcAft>
              <a:defRPr/>
            </a:pPr>
            <a:r>
              <a:rPr lang="en-US" sz="3600" dirty="0">
                <a:latin typeface="Times New Roman" pitchFamily="18" charset="0"/>
                <a:ea typeface="+mj-ea"/>
                <a:cs typeface="Times New Roman" pitchFamily="18" charset="0"/>
              </a:rPr>
              <a:t>CLASSIFICATION OF TRANSDUCERS</a:t>
            </a:r>
            <a:br>
              <a:rPr lang="en-US" sz="3600" dirty="0">
                <a:latin typeface="Times New Roman" pitchFamily="18" charset="0"/>
                <a:ea typeface="+mj-ea"/>
                <a:cs typeface="Times New Roman" pitchFamily="18" charset="0"/>
              </a:rPr>
            </a:br>
            <a:r>
              <a:rPr lang="en-US" sz="3600" dirty="0">
                <a:latin typeface="Times New Roman" pitchFamily="18" charset="0"/>
                <a:ea typeface="+mj-ea"/>
                <a:cs typeface="Times New Roman" pitchFamily="18" charset="0"/>
              </a:rPr>
              <a:t>According to Transduction P</a:t>
            </a:r>
            <a:r>
              <a:rPr lang="en-US" sz="3600" dirty="0" err="1">
                <a:latin typeface="Times New Roman" pitchFamily="18" charset="0"/>
                <a:ea typeface="+mj-ea"/>
                <a:cs typeface="Times New Roman" pitchFamily="18" charset="0"/>
              </a:rPr>
              <a:t>rinciple</a:t>
            </a:r>
            <a:r>
              <a:rPr lang="en-US" sz="3600" dirty="0">
                <a:latin typeface="Times New Roman" pitchFamily="18" charset="0"/>
                <a:ea typeface="+mj-ea"/>
                <a:cs typeface="Times New Roman" pitchFamily="18" charset="0"/>
              </a:rPr>
              <a:t> </a:t>
            </a:r>
          </a:p>
        </p:txBody>
      </p:sp>
      <p:sp>
        <p:nvSpPr>
          <p:cNvPr id="4" name="Right Arrow 3">
            <a:hlinkClick r:id="" action="ppaction://noaction"/>
          </p:cNvPr>
          <p:cNvSpPr/>
          <p:nvPr/>
        </p:nvSpPr>
        <p:spPr>
          <a:xfrm>
            <a:off x="8534400" y="64008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3"/>
          <p:cNvGrpSpPr>
            <a:grpSpLocks/>
          </p:cNvGrpSpPr>
          <p:nvPr/>
        </p:nvGrpSpPr>
        <p:grpSpPr bwMode="auto">
          <a:xfrm>
            <a:off x="7315200" y="2057400"/>
            <a:ext cx="1609725" cy="1524000"/>
            <a:chOff x="302" y="372"/>
            <a:chExt cx="1014" cy="800"/>
          </a:xfrm>
        </p:grpSpPr>
        <p:sp>
          <p:nvSpPr>
            <p:cNvPr id="17417" name="Line 4"/>
            <p:cNvSpPr>
              <a:spLocks noChangeShapeType="1"/>
            </p:cNvSpPr>
            <p:nvPr/>
          </p:nvSpPr>
          <p:spPr bwMode="auto">
            <a:xfrm>
              <a:off x="748" y="709"/>
              <a:ext cx="0" cy="96"/>
            </a:xfrm>
            <a:prstGeom prst="line">
              <a:avLst/>
            </a:prstGeom>
            <a:noFill/>
            <a:ln w="9525">
              <a:solidFill>
                <a:srgbClr val="FFFF00"/>
              </a:solidFill>
              <a:round/>
              <a:headEnd/>
              <a:tailEnd type="triangle" w="med" len="med"/>
            </a:ln>
          </p:spPr>
          <p:txBody>
            <a:bodyPr/>
            <a:lstStyle/>
            <a:p>
              <a:endParaRPr lang="en-US"/>
            </a:p>
          </p:txBody>
        </p:sp>
        <p:sp>
          <p:nvSpPr>
            <p:cNvPr id="17418" name="Text Box 5"/>
            <p:cNvSpPr txBox="1">
              <a:spLocks noChangeArrowheads="1"/>
            </p:cNvSpPr>
            <p:nvPr/>
          </p:nvSpPr>
          <p:spPr bwMode="auto">
            <a:xfrm>
              <a:off x="617" y="436"/>
              <a:ext cx="357" cy="327"/>
            </a:xfrm>
            <a:prstGeom prst="rect">
              <a:avLst/>
            </a:prstGeom>
            <a:noFill/>
            <a:ln w="9525">
              <a:noFill/>
              <a:miter lim="800000"/>
              <a:headEnd/>
              <a:tailEnd/>
            </a:ln>
          </p:spPr>
          <p:txBody>
            <a:bodyPr wrap="none">
              <a:spAutoFit/>
            </a:bodyPr>
            <a:lstStyle/>
            <a:p>
              <a:r>
                <a:rPr lang="en-US" b="1"/>
                <a:t>d</a:t>
              </a:r>
              <a:r>
                <a:rPr lang="en-US" sz="2800">
                  <a:solidFill>
                    <a:srgbClr val="FFFF00"/>
                  </a:solidFill>
                </a:rPr>
                <a:t>  </a:t>
              </a:r>
            </a:p>
          </p:txBody>
        </p:sp>
        <p:sp>
          <p:nvSpPr>
            <p:cNvPr id="17419" name="Rectangle 6"/>
            <p:cNvSpPr>
              <a:spLocks noChangeArrowheads="1"/>
            </p:cNvSpPr>
            <p:nvPr/>
          </p:nvSpPr>
          <p:spPr bwMode="auto">
            <a:xfrm>
              <a:off x="306" y="372"/>
              <a:ext cx="960" cy="48"/>
            </a:xfrm>
            <a:prstGeom prst="rec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17420" name="Rectangle 7"/>
            <p:cNvSpPr>
              <a:spLocks noChangeArrowheads="1"/>
            </p:cNvSpPr>
            <p:nvPr/>
          </p:nvSpPr>
          <p:spPr bwMode="auto">
            <a:xfrm>
              <a:off x="302" y="804"/>
              <a:ext cx="960" cy="48"/>
            </a:xfrm>
            <a:prstGeom prst="rec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17421" name="Text Box 8"/>
            <p:cNvSpPr txBox="1">
              <a:spLocks noChangeArrowheads="1"/>
            </p:cNvSpPr>
            <p:nvPr/>
          </p:nvSpPr>
          <p:spPr bwMode="auto">
            <a:xfrm>
              <a:off x="397" y="845"/>
              <a:ext cx="919" cy="327"/>
            </a:xfrm>
            <a:prstGeom prst="rect">
              <a:avLst/>
            </a:prstGeom>
            <a:noFill/>
            <a:ln w="9525">
              <a:noFill/>
              <a:miter lim="800000"/>
              <a:headEnd/>
              <a:tailEnd/>
            </a:ln>
          </p:spPr>
          <p:txBody>
            <a:bodyPr wrap="none">
              <a:spAutoFit/>
            </a:bodyPr>
            <a:lstStyle/>
            <a:p>
              <a:r>
                <a:rPr lang="en-US" b="1"/>
                <a:t>Area=A</a:t>
              </a:r>
              <a:r>
                <a:rPr lang="en-US" sz="2800"/>
                <a:t>  </a:t>
              </a:r>
            </a:p>
          </p:txBody>
        </p:sp>
        <p:sp>
          <p:nvSpPr>
            <p:cNvPr id="17422" name="Line 9"/>
            <p:cNvSpPr>
              <a:spLocks noChangeShapeType="1"/>
            </p:cNvSpPr>
            <p:nvPr/>
          </p:nvSpPr>
          <p:spPr bwMode="auto">
            <a:xfrm flipV="1">
              <a:off x="728" y="436"/>
              <a:ext cx="0" cy="96"/>
            </a:xfrm>
            <a:prstGeom prst="line">
              <a:avLst/>
            </a:prstGeom>
            <a:noFill/>
            <a:ln w="9525">
              <a:solidFill>
                <a:srgbClr val="FFFF00"/>
              </a:solidFill>
              <a:round/>
              <a:headEnd/>
              <a:tailEnd type="triangle" w="med" len="med"/>
            </a:ln>
          </p:spPr>
          <p:txBody>
            <a:bodyPr/>
            <a:lstStyle/>
            <a:p>
              <a:endParaRPr lang="en-US"/>
            </a:p>
          </p:txBody>
        </p:sp>
      </p:grpSp>
      <p:pic>
        <p:nvPicPr>
          <p:cNvPr id="17414" name="Picture 1"/>
          <p:cNvPicPr>
            <a:picLocks noChangeAspect="1" noChangeArrowheads="1"/>
          </p:cNvPicPr>
          <p:nvPr/>
        </p:nvPicPr>
        <p:blipFill>
          <a:blip r:embed="rId2"/>
          <a:srcRect/>
          <a:stretch>
            <a:fillRect/>
          </a:stretch>
        </p:blipFill>
        <p:spPr bwMode="auto">
          <a:xfrm>
            <a:off x="6019800" y="5105400"/>
            <a:ext cx="2962275" cy="990600"/>
          </a:xfrm>
          <a:prstGeom prst="rect">
            <a:avLst/>
          </a:prstGeom>
          <a:noFill/>
          <a:ln w="9525">
            <a:noFill/>
            <a:miter lim="800000"/>
            <a:headEnd/>
            <a:tailEnd/>
          </a:ln>
        </p:spPr>
      </p:pic>
      <p:pic>
        <p:nvPicPr>
          <p:cNvPr id="17415" name="Picture 2"/>
          <p:cNvPicPr>
            <a:picLocks noChangeAspect="1" noChangeArrowheads="1"/>
          </p:cNvPicPr>
          <p:nvPr/>
        </p:nvPicPr>
        <p:blipFill>
          <a:blip r:embed="rId3"/>
          <a:srcRect/>
          <a:stretch>
            <a:fillRect/>
          </a:stretch>
        </p:blipFill>
        <p:spPr bwMode="auto">
          <a:xfrm>
            <a:off x="7753350" y="3581400"/>
            <a:ext cx="1390650" cy="1114425"/>
          </a:xfrm>
          <a:prstGeom prst="rect">
            <a:avLst/>
          </a:prstGeom>
          <a:noFill/>
          <a:ln w="9525">
            <a:noFill/>
            <a:miter lim="800000"/>
            <a:headEnd/>
            <a:tailEnd/>
          </a:ln>
        </p:spPr>
      </p:pic>
      <p:sp>
        <p:nvSpPr>
          <p:cNvPr id="17416" name="Text Box 12"/>
          <p:cNvSpPr txBox="1">
            <a:spLocks noChangeArrowheads="1"/>
          </p:cNvSpPr>
          <p:nvPr/>
        </p:nvSpPr>
        <p:spPr bwMode="auto">
          <a:xfrm>
            <a:off x="6019800" y="4800600"/>
            <a:ext cx="2971800" cy="369888"/>
          </a:xfrm>
          <a:prstGeom prst="rect">
            <a:avLst/>
          </a:prstGeom>
          <a:noFill/>
          <a:ln w="9525">
            <a:noFill/>
            <a:miter lim="800000"/>
            <a:headEnd/>
            <a:tailEnd/>
          </a:ln>
        </p:spPr>
        <p:txBody>
          <a:bodyPr>
            <a:spAutoFit/>
          </a:bodyPr>
          <a:lstStyle/>
          <a:p>
            <a:r>
              <a:rPr lang="en-US">
                <a:latin typeface="Calibri" pitchFamily="34" charset="0"/>
              </a:rPr>
              <a:t>Either A, d or </a:t>
            </a:r>
            <a:r>
              <a:rPr lang="en-US">
                <a:latin typeface="Calibri" pitchFamily="34" charset="0"/>
                <a:cs typeface="Times New Roman" pitchFamily="18" charset="0"/>
              </a:rPr>
              <a:t>ε can be varied.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153400" cy="2954655"/>
          </a:xfrm>
          <a:prstGeom prst="rect">
            <a:avLst/>
          </a:prstGeom>
          <a:noFill/>
        </p:spPr>
        <p:txBody>
          <a:bodyPr wrap="square" rtlCol="0">
            <a:spAutoFit/>
          </a:bodyPr>
          <a:lstStyle/>
          <a:p>
            <a:pPr>
              <a:buFont typeface="Wingdings" pitchFamily="2" charset="2"/>
              <a:buChar char="Ø"/>
            </a:pPr>
            <a:r>
              <a:rPr lang="en-US" dirty="0" smtClean="0"/>
              <a:t> </a:t>
            </a:r>
            <a:r>
              <a:rPr lang="en-US" sz="2400" dirty="0" smtClean="0"/>
              <a:t>According to the above relationship the capacitance increases:</a:t>
            </a:r>
          </a:p>
          <a:p>
            <a:pPr lvl="1">
              <a:buFont typeface="Wingdings" pitchFamily="2" charset="2"/>
              <a:buChar char="Ø"/>
            </a:pPr>
            <a:r>
              <a:rPr lang="en-US" dirty="0" smtClean="0"/>
              <a:t>Due to increase in the effective surface area of the plates</a:t>
            </a:r>
          </a:p>
          <a:p>
            <a:pPr lvl="1">
              <a:buFont typeface="Wingdings" pitchFamily="2" charset="2"/>
              <a:buChar char="Ø"/>
            </a:pPr>
            <a:r>
              <a:rPr lang="en-US" dirty="0" smtClean="0"/>
              <a:t>Due to the increase in the permittivity of the material</a:t>
            </a:r>
          </a:p>
          <a:p>
            <a:pPr lvl="1">
              <a:buFont typeface="Wingdings" pitchFamily="2" charset="2"/>
              <a:buChar char="Ø"/>
            </a:pPr>
            <a:r>
              <a:rPr lang="en-US" dirty="0" smtClean="0"/>
              <a:t>Due to the decreasing of the distance between the plates</a:t>
            </a:r>
          </a:p>
          <a:p>
            <a:pPr lvl="1">
              <a:buFont typeface="Wingdings" pitchFamily="2" charset="2"/>
              <a:buChar char="Ø"/>
            </a:pPr>
            <a:endParaRPr lang="en-US" dirty="0" smtClean="0"/>
          </a:p>
          <a:p>
            <a:pPr lvl="1"/>
            <a:r>
              <a:rPr lang="en-US" sz="2400" dirty="0" smtClean="0"/>
              <a:t>Capacitance </a:t>
            </a:r>
            <a:r>
              <a:rPr lang="en-US" sz="2400" dirty="0" err="1" smtClean="0"/>
              <a:t>plethysmograph</a:t>
            </a:r>
            <a:r>
              <a:rPr lang="en-US" sz="2400" dirty="0" smtClean="0"/>
              <a:t> is an example of capacitance transducer which is used for the measurement of the blood flow.</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4"/>
          <p:cNvSpPr txBox="1">
            <a:spLocks noChangeArrowheads="1"/>
          </p:cNvSpPr>
          <p:nvPr/>
        </p:nvSpPr>
        <p:spPr bwMode="auto">
          <a:xfrm>
            <a:off x="533400" y="1600200"/>
            <a:ext cx="7391400" cy="341630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ELECTROMAGNETIC TRANSDUCTION:</a:t>
            </a:r>
          </a:p>
          <a:p>
            <a:pPr>
              <a:buFont typeface="Arial" charset="0"/>
              <a:buChar char="•"/>
            </a:pPr>
            <a:r>
              <a:rPr lang="en-US" sz="2400">
                <a:latin typeface="Times New Roman" pitchFamily="18" charset="0"/>
                <a:cs typeface="Times New Roman" pitchFamily="18" charset="0"/>
              </a:rPr>
              <a:t>In electromagnetic transduction, the measurand is converted to voltage induced in conductor by change in the magnetic flux, in absence of excitation.</a:t>
            </a:r>
          </a:p>
          <a:p>
            <a:pPr>
              <a:buFont typeface="Arial" charset="0"/>
              <a:buChar char="•"/>
            </a:pPr>
            <a:r>
              <a:rPr lang="en-US" sz="2400">
                <a:latin typeface="Times New Roman" pitchFamily="18" charset="0"/>
                <a:cs typeface="Times New Roman" pitchFamily="18" charset="0"/>
              </a:rPr>
              <a:t>The electromagnetic transducer are self generating active transducers</a:t>
            </a:r>
          </a:p>
          <a:p>
            <a:pPr>
              <a:buFont typeface="Arial" charset="0"/>
              <a:buChar char="•"/>
            </a:pPr>
            <a:r>
              <a:rPr lang="en-US" sz="2400">
                <a:latin typeface="Times New Roman" pitchFamily="18" charset="0"/>
                <a:cs typeface="Times New Roman" pitchFamily="18" charset="0"/>
              </a:rPr>
              <a:t>The motion between a piece of magnet and an electromagnet is responsible for the change in flux</a:t>
            </a:r>
          </a:p>
          <a:p>
            <a:endParaRPr lang="en-US" sz="2400">
              <a:latin typeface="Times New Roman" pitchFamily="18" charset="0"/>
              <a:cs typeface="Times New Roman" pitchFamily="18" charset="0"/>
            </a:endParaRPr>
          </a:p>
        </p:txBody>
      </p:sp>
      <p:sp>
        <p:nvSpPr>
          <p:cNvPr id="7" name="Rectangle 2"/>
          <p:cNvSpPr txBox="1">
            <a:spLocks noChangeArrowheads="1"/>
          </p:cNvSpPr>
          <p:nvPr/>
        </p:nvSpPr>
        <p:spPr>
          <a:xfrm>
            <a:off x="762000" y="228600"/>
            <a:ext cx="7924800" cy="1143000"/>
          </a:xfrm>
          <a:prstGeom prst="rect">
            <a:avLst/>
          </a:prstGeom>
        </p:spPr>
        <p:txBody>
          <a:bodyPr anchor="ctr">
            <a:normAutofit fontScale="97500" lnSpcReduction="10000"/>
          </a:bodyPr>
          <a:lstStyle/>
          <a:p>
            <a:pPr algn="ctr" fontAlgn="auto">
              <a:spcAft>
                <a:spcPts val="0"/>
              </a:spcAft>
              <a:defRPr/>
            </a:pPr>
            <a:r>
              <a:rPr lang="en-US" sz="3600" dirty="0">
                <a:latin typeface="Times New Roman" pitchFamily="18" charset="0"/>
                <a:ea typeface="+mj-ea"/>
                <a:cs typeface="Times New Roman" pitchFamily="18" charset="0"/>
              </a:rPr>
              <a:t>CLASSIFICATION OF TRANSDUCERS</a:t>
            </a:r>
            <a:br>
              <a:rPr lang="en-US" sz="3600" dirty="0">
                <a:latin typeface="Times New Roman" pitchFamily="18" charset="0"/>
                <a:ea typeface="+mj-ea"/>
                <a:cs typeface="Times New Roman" pitchFamily="18" charset="0"/>
              </a:rPr>
            </a:br>
            <a:r>
              <a:rPr lang="en-US" sz="3600" dirty="0">
                <a:latin typeface="Times New Roman" pitchFamily="18" charset="0"/>
                <a:ea typeface="+mj-ea"/>
                <a:cs typeface="Times New Roman" pitchFamily="18" charset="0"/>
              </a:rPr>
              <a:t>According to Transduction Principle </a:t>
            </a:r>
          </a:p>
        </p:txBody>
      </p:sp>
      <p:pic>
        <p:nvPicPr>
          <p:cNvPr id="18436" name="Picture 2" descr="http://www.radioelectronicschool.net/files/downloads/faradyanim.gif"/>
          <p:cNvPicPr>
            <a:picLocks noChangeAspect="1" noChangeArrowheads="1" noCrop="1"/>
          </p:cNvPicPr>
          <p:nvPr/>
        </p:nvPicPr>
        <p:blipFill>
          <a:blip r:embed="rId2"/>
          <a:srcRect/>
          <a:stretch>
            <a:fillRect/>
          </a:stretch>
        </p:blipFill>
        <p:spPr bwMode="auto">
          <a:xfrm>
            <a:off x="2819400" y="4876800"/>
            <a:ext cx="3057525" cy="1800225"/>
          </a:xfrm>
          <a:prstGeom prst="rect">
            <a:avLst/>
          </a:prstGeom>
          <a:noFill/>
          <a:ln w="9525">
            <a:noFill/>
            <a:miter lim="800000"/>
            <a:headEnd/>
            <a:tailEnd/>
          </a:ln>
        </p:spPr>
      </p:pic>
      <p:sp>
        <p:nvSpPr>
          <p:cNvPr id="6" name="Right Arrow 5">
            <a:hlinkClick r:id="" action="ppaction://noaction"/>
          </p:cNvPr>
          <p:cNvSpPr/>
          <p:nvPr/>
        </p:nvSpPr>
        <p:spPr>
          <a:xfrm>
            <a:off x="8305800" y="61722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galvanometric method gif"/>
          <p:cNvPicPr>
            <a:picLocks noChangeAspect="1" noChangeArrowheads="1"/>
          </p:cNvPicPr>
          <p:nvPr/>
        </p:nvPicPr>
        <p:blipFill>
          <a:blip r:embed="rId2"/>
          <a:srcRect/>
          <a:stretch>
            <a:fillRect/>
          </a:stretch>
        </p:blipFill>
        <p:spPr bwMode="auto">
          <a:xfrm>
            <a:off x="1981200" y="838200"/>
            <a:ext cx="4495800" cy="4038600"/>
          </a:xfrm>
          <a:prstGeom prst="rect">
            <a:avLst/>
          </a:prstGeom>
          <a:noFill/>
        </p:spPr>
      </p:pic>
      <p:sp>
        <p:nvSpPr>
          <p:cNvPr id="4" name="TextBox 3"/>
          <p:cNvSpPr txBox="1"/>
          <p:nvPr/>
        </p:nvSpPr>
        <p:spPr>
          <a:xfrm>
            <a:off x="838200" y="5334000"/>
            <a:ext cx="7391400" cy="461665"/>
          </a:xfrm>
          <a:prstGeom prst="rect">
            <a:avLst/>
          </a:prstGeom>
          <a:noFill/>
        </p:spPr>
        <p:txBody>
          <a:bodyPr wrap="square" rtlCol="0">
            <a:spAutoFit/>
          </a:bodyPr>
          <a:lstStyle/>
          <a:p>
            <a:pPr algn="ctr"/>
            <a:r>
              <a:rPr lang="en-US" sz="2400" b="1" i="1" dirty="0" err="1" smtClean="0"/>
              <a:t>Galvanometeric</a:t>
            </a:r>
            <a:r>
              <a:rPr lang="en-US" sz="2400" b="1" i="1" dirty="0" smtClean="0"/>
              <a:t>  Movement</a:t>
            </a:r>
            <a:endParaRPr lang="en-US" sz="2400" b="1"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Introduction</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lvl="1"/>
            <a:r>
              <a:rPr lang="en-US" dirty="0" smtClean="0"/>
              <a:t>A major function of the medical instrumentation is the measurement of </a:t>
            </a:r>
            <a:r>
              <a:rPr lang="en-US" b="1" i="1" dirty="0" smtClean="0"/>
              <a:t>physiological variables</a:t>
            </a:r>
            <a:r>
              <a:rPr lang="en-US" dirty="0" smtClean="0"/>
              <a:t>.</a:t>
            </a:r>
          </a:p>
          <a:p>
            <a:pPr lvl="1"/>
            <a:r>
              <a:rPr lang="en-US" dirty="0" smtClean="0"/>
              <a:t>A </a:t>
            </a:r>
            <a:r>
              <a:rPr lang="en-US" b="1" i="1" dirty="0" smtClean="0"/>
              <a:t>variable</a:t>
            </a:r>
            <a:r>
              <a:rPr lang="en-US" dirty="0" smtClean="0"/>
              <a:t> is any quantity whose value changes with time.</a:t>
            </a:r>
          </a:p>
          <a:p>
            <a:pPr lvl="1"/>
            <a:r>
              <a:rPr lang="en-US" dirty="0" smtClean="0"/>
              <a:t>Examples of physiological variables</a:t>
            </a:r>
          </a:p>
          <a:p>
            <a:pPr lvl="2"/>
            <a:r>
              <a:rPr lang="en-US" dirty="0" smtClean="0"/>
              <a:t>Body temperature</a:t>
            </a:r>
          </a:p>
          <a:p>
            <a:pPr lvl="2"/>
            <a:r>
              <a:rPr lang="en-US" dirty="0" smtClean="0"/>
              <a:t>The electrical activity of the heart (ECG)</a:t>
            </a:r>
          </a:p>
          <a:p>
            <a:pPr lvl="2"/>
            <a:r>
              <a:rPr lang="en-US" dirty="0" err="1" smtClean="0"/>
              <a:t>Arteial</a:t>
            </a:r>
            <a:r>
              <a:rPr lang="en-US" dirty="0" smtClean="0"/>
              <a:t> blood pressure</a:t>
            </a:r>
          </a:p>
          <a:p>
            <a:pPr lvl="2"/>
            <a:r>
              <a:rPr lang="en-US" dirty="0" smtClean="0"/>
              <a:t>Respiratory flow</a:t>
            </a:r>
            <a:r>
              <a:rPr lang="en-US" dirty="0"/>
              <a:t/>
            </a:r>
            <a:br>
              <a:rPr lang="en-US" dirty="0"/>
            </a:br>
            <a:r>
              <a:rPr lang="en-US" dirty="0"/>
              <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685800" y="304800"/>
            <a:ext cx="8001000" cy="6209392"/>
          </a:xfrm>
          <a:prstGeom prst="rect">
            <a:avLst/>
          </a:prstGeom>
          <a:noFill/>
          <a:ln w="9525">
            <a:noFill/>
            <a:miter lim="800000"/>
            <a:headEnd/>
            <a:tailEnd/>
          </a:ln>
        </p:spPr>
        <p:txBody>
          <a:bodyPr wrap="square" lIns="45720" tIns="22860" rIns="45720" bIns="22860">
            <a:spAutoFit/>
          </a:bodyPr>
          <a:lstStyle/>
          <a:p>
            <a:pPr algn="just">
              <a:spcBef>
                <a:spcPct val="50000"/>
              </a:spcBef>
              <a:buFont typeface="Wingdings" pitchFamily="2" charset="2"/>
              <a:buChar char="Ø"/>
            </a:pPr>
            <a:r>
              <a:rPr lang="en-US" sz="2000" b="1" dirty="0" smtClean="0">
                <a:latin typeface="Times New Roman" pitchFamily="18" charset="0"/>
                <a:cs typeface="Times New Roman" pitchFamily="18" charset="0"/>
              </a:rPr>
              <a:t>The above </a:t>
            </a:r>
            <a:r>
              <a:rPr lang="en-US" sz="2000" b="1" dirty="0" err="1" smtClean="0">
                <a:latin typeface="Times New Roman" pitchFamily="18" charset="0"/>
                <a:cs typeface="Times New Roman" pitchFamily="18" charset="0"/>
              </a:rPr>
              <a:t>galvanometeric</a:t>
            </a:r>
            <a:r>
              <a:rPr lang="en-US" sz="2000" b="1" dirty="0" smtClean="0">
                <a:latin typeface="Times New Roman" pitchFamily="18" charset="0"/>
                <a:cs typeface="Times New Roman" pitchFamily="18" charset="0"/>
              </a:rPr>
              <a:t> movement can be used as:</a:t>
            </a:r>
          </a:p>
          <a:p>
            <a:pPr lvl="1" algn="just">
              <a:spcBef>
                <a:spcPct val="50000"/>
              </a:spcBef>
              <a:buFont typeface="Wingdings" pitchFamily="2" charset="2"/>
              <a:buChar char="Ø"/>
            </a:pPr>
            <a:r>
              <a:rPr lang="en-US" sz="2000" b="1" dirty="0" smtClean="0">
                <a:latin typeface="Times New Roman" pitchFamily="18" charset="0"/>
                <a:cs typeface="Times New Roman" pitchFamily="18" charset="0"/>
              </a:rPr>
              <a:t>Analog meters</a:t>
            </a:r>
          </a:p>
          <a:p>
            <a:pPr lvl="1" algn="just">
              <a:spcBef>
                <a:spcPct val="50000"/>
              </a:spcBef>
              <a:buFont typeface="Wingdings" pitchFamily="2" charset="2"/>
              <a:buChar char="Ø"/>
            </a:pPr>
            <a:r>
              <a:rPr lang="en-US" sz="2000" b="1" dirty="0" smtClean="0">
                <a:latin typeface="Times New Roman" pitchFamily="18" charset="0"/>
                <a:cs typeface="Times New Roman" pitchFamily="18" charset="0"/>
              </a:rPr>
              <a:t>Light beam galvanometers in photographic recorders</a:t>
            </a:r>
          </a:p>
          <a:p>
            <a:pPr lvl="1" algn="just">
              <a:spcBef>
                <a:spcPct val="50000"/>
              </a:spcBef>
              <a:buFont typeface="Wingdings" pitchFamily="2" charset="2"/>
              <a:buChar char="Ø"/>
            </a:pPr>
            <a:r>
              <a:rPr lang="en-US" sz="2000" b="1" dirty="0" smtClean="0">
                <a:latin typeface="Times New Roman" pitchFamily="18" charset="0"/>
                <a:cs typeface="Times New Roman" pitchFamily="18" charset="0"/>
              </a:rPr>
              <a:t>Pen motor in ink recorder</a:t>
            </a:r>
          </a:p>
          <a:p>
            <a:pPr lvl="1" algn="just">
              <a:spcBef>
                <a:spcPct val="50000"/>
              </a:spcBef>
              <a:buFont typeface="Wingdings" pitchFamily="2" charset="2"/>
              <a:buChar char="Ø"/>
            </a:pPr>
            <a:r>
              <a:rPr lang="en-US" sz="2000" b="1" dirty="0" smtClean="0">
                <a:latin typeface="Times New Roman" pitchFamily="18" charset="0"/>
                <a:cs typeface="Times New Roman" pitchFamily="18" charset="0"/>
              </a:rPr>
              <a:t>Thermal recorders</a:t>
            </a:r>
          </a:p>
          <a:p>
            <a:pPr lvl="1">
              <a:spcBef>
                <a:spcPct val="50000"/>
              </a:spcBef>
              <a:buFont typeface="Wingdings" pitchFamily="2" charset="2"/>
              <a:buChar char="Ø"/>
            </a:pPr>
            <a:endParaRPr lang="en-US" sz="2000" dirty="0" smtClean="0">
              <a:latin typeface="Times New Roman" pitchFamily="18" charset="0"/>
              <a:cs typeface="Times New Roman" pitchFamily="18" charset="0"/>
            </a:endParaRPr>
          </a:p>
          <a:p>
            <a:pPr lvl="1">
              <a:spcBef>
                <a:spcPct val="50000"/>
              </a:spcBef>
            </a:pPr>
            <a:r>
              <a:rPr lang="en-US" sz="2000" dirty="0" smtClean="0">
                <a:latin typeface="Times New Roman" pitchFamily="18" charset="0"/>
                <a:cs typeface="Times New Roman" pitchFamily="18" charset="0"/>
              </a:rPr>
              <a:t>The most important biomedical applications are:</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(a) Heart Sound Microphones</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(b) Pulse Transducers</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(c) Electromagnetic Blood Flow Meters.</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Magnetic induction has an electrostatic equivalent called electric induction. condenser microphone based on this principle is not widely</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used due to its wide frequency response and high </a:t>
            </a:r>
            <a:r>
              <a:rPr lang="en-US" sz="2000" dirty="0" err="1" smtClean="0">
                <a:latin typeface="Times New Roman" pitchFamily="18" charset="0"/>
                <a:cs typeface="Times New Roman" pitchFamily="18" charset="0"/>
              </a:rPr>
              <a:t>sensitivit</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sz="2000" b="1" dirty="0" smtClean="0">
              <a:latin typeface="Times New Roman" pitchFamily="18" charset="0"/>
              <a:cs typeface="Times New Roman" pitchFamily="18" charset="0"/>
            </a:endParaRPr>
          </a:p>
          <a:p>
            <a:pPr algn="just">
              <a:spcBef>
                <a:spcPct val="50000"/>
              </a:spcBef>
            </a:pPr>
            <a:r>
              <a:rPr lang="en-US" sz="2700" b="1" dirty="0" smtClean="0">
                <a:latin typeface="Times New Roman" pitchFamily="18" charset="0"/>
                <a:cs typeface="Times New Roman" pitchFamily="18" charset="0"/>
              </a:rPr>
              <a:t> </a:t>
            </a:r>
            <a:r>
              <a:rPr lang="en-US" sz="2700" dirty="0" smtClean="0">
                <a:latin typeface="Calibri" pitchFamily="34" charset="0"/>
              </a:rPr>
              <a:t> </a:t>
            </a:r>
            <a:endParaRPr lang="en-US" sz="2700" dirty="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304800" y="381000"/>
            <a:ext cx="5638800" cy="519113"/>
          </a:xfrm>
          <a:prstGeom prst="rect">
            <a:avLst/>
          </a:prstGeom>
          <a:noFill/>
          <a:ln w="9525">
            <a:noFill/>
            <a:miter lim="800000"/>
            <a:headEnd/>
            <a:tailEnd/>
          </a:ln>
          <a:effectLst/>
        </p:spPr>
        <p:txBody>
          <a:bodyPr>
            <a:spAutoFit/>
          </a:bodyPr>
          <a:lstStyle/>
          <a:p>
            <a:r>
              <a:rPr lang="en-US" sz="2800" dirty="0"/>
              <a:t>Thermoelectric </a:t>
            </a:r>
            <a:r>
              <a:rPr lang="en-US" sz="2800" dirty="0" smtClean="0"/>
              <a:t>Transducer</a:t>
            </a:r>
            <a:endParaRPr lang="en-US" sz="2800" dirty="0"/>
          </a:p>
        </p:txBody>
      </p:sp>
      <p:sp>
        <p:nvSpPr>
          <p:cNvPr id="4102" name="Text Box 6"/>
          <p:cNvSpPr txBox="1">
            <a:spLocks noChangeArrowheads="1"/>
          </p:cNvSpPr>
          <p:nvPr/>
        </p:nvSpPr>
        <p:spPr bwMode="auto">
          <a:xfrm>
            <a:off x="611188" y="1287463"/>
            <a:ext cx="7993062" cy="4585871"/>
          </a:xfrm>
          <a:prstGeom prst="rect">
            <a:avLst/>
          </a:prstGeom>
          <a:noFill/>
          <a:ln w="9525">
            <a:noFill/>
            <a:miter lim="800000"/>
            <a:headEnd/>
            <a:tailEnd/>
          </a:ln>
          <a:effectLst/>
        </p:spPr>
        <p:txBody>
          <a:bodyPr>
            <a:spAutoFit/>
          </a:bodyPr>
          <a:lstStyle/>
          <a:p>
            <a:r>
              <a:rPr lang="en-US" sz="2400" dirty="0"/>
              <a:t>The junction of two dissimilar metals forms a </a:t>
            </a:r>
            <a:r>
              <a:rPr lang="en-US" sz="2800" b="1" dirty="0"/>
              <a:t>thermocouple</a:t>
            </a:r>
            <a:r>
              <a:rPr lang="en-US" sz="2400" dirty="0"/>
              <a:t>. </a:t>
            </a:r>
          </a:p>
          <a:p>
            <a:endParaRPr lang="en-US" sz="2400" dirty="0"/>
          </a:p>
          <a:p>
            <a:r>
              <a:rPr lang="en-US" sz="2400" dirty="0"/>
              <a:t>When the two junctions are at different temperatures, a voltage is developed across the junction.</a:t>
            </a:r>
          </a:p>
          <a:p>
            <a:endParaRPr lang="en-US" sz="2400" dirty="0"/>
          </a:p>
          <a:p>
            <a:r>
              <a:rPr lang="en-US" sz="2400" dirty="0"/>
              <a:t>By measuring the </a:t>
            </a:r>
            <a:r>
              <a:rPr lang="en-US" sz="2400" dirty="0" smtClean="0"/>
              <a:t>voltage difference, </a:t>
            </a:r>
            <a:r>
              <a:rPr lang="en-US" sz="2400" dirty="0"/>
              <a:t>the difference in temperature between the </a:t>
            </a:r>
            <a:r>
              <a:rPr lang="en-US" sz="2400" dirty="0" smtClean="0"/>
              <a:t>two junctions </a:t>
            </a:r>
            <a:r>
              <a:rPr lang="en-US" sz="2400" dirty="0"/>
              <a:t>can be calculated.</a:t>
            </a:r>
          </a:p>
          <a:p>
            <a:endParaRPr lang="en-US" sz="2400" dirty="0"/>
          </a:p>
          <a:p>
            <a:r>
              <a:rPr lang="en-US" sz="2400" dirty="0"/>
              <a:t>If the temperature of one junction is known and the voltage difference is measured, then the temperature of the second junction can be calculated.</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304800" y="381000"/>
            <a:ext cx="5638800" cy="519113"/>
          </a:xfrm>
          <a:prstGeom prst="rect">
            <a:avLst/>
          </a:prstGeom>
          <a:noFill/>
          <a:ln w="9525">
            <a:noFill/>
            <a:miter lim="800000"/>
            <a:headEnd/>
            <a:tailEnd/>
          </a:ln>
          <a:effectLst/>
        </p:spPr>
        <p:txBody>
          <a:bodyPr>
            <a:spAutoFit/>
          </a:bodyPr>
          <a:lstStyle/>
          <a:p>
            <a:r>
              <a:rPr lang="en-US" sz="2800"/>
              <a:t>Thermocouples</a:t>
            </a:r>
          </a:p>
        </p:txBody>
      </p:sp>
      <p:sp>
        <p:nvSpPr>
          <p:cNvPr id="95235" name="Text Box 3"/>
          <p:cNvSpPr txBox="1">
            <a:spLocks noChangeArrowheads="1"/>
          </p:cNvSpPr>
          <p:nvPr/>
        </p:nvSpPr>
        <p:spPr bwMode="auto">
          <a:xfrm>
            <a:off x="611188" y="1287463"/>
            <a:ext cx="7993062" cy="4838700"/>
          </a:xfrm>
          <a:prstGeom prst="rect">
            <a:avLst/>
          </a:prstGeom>
          <a:noFill/>
          <a:ln w="9525">
            <a:noFill/>
            <a:miter lim="800000"/>
            <a:headEnd/>
            <a:tailEnd/>
          </a:ln>
          <a:effectLst/>
        </p:spPr>
        <p:txBody>
          <a:bodyPr>
            <a:spAutoFit/>
          </a:bodyPr>
          <a:lstStyle/>
          <a:p>
            <a:r>
              <a:rPr lang="en-US" sz="2400"/>
              <a:t>Thermocouples provide:</a:t>
            </a:r>
          </a:p>
          <a:p>
            <a:endParaRPr lang="en-US" sz="2400"/>
          </a:p>
          <a:p>
            <a:r>
              <a:rPr lang="en-US" sz="2400"/>
              <a:t> A wide useful temperature range,</a:t>
            </a:r>
          </a:p>
          <a:p>
            <a:r>
              <a:rPr lang="en-US" sz="2400"/>
              <a:t>Are inherently differential, </a:t>
            </a:r>
          </a:p>
          <a:p>
            <a:r>
              <a:rPr lang="en-US" sz="2400"/>
              <a:t>Are rugged</a:t>
            </a:r>
          </a:p>
          <a:p>
            <a:r>
              <a:rPr lang="en-US" sz="2400"/>
              <a:t>Reliable and inexpensive</a:t>
            </a:r>
          </a:p>
          <a:p>
            <a:r>
              <a:rPr lang="en-US" sz="2400"/>
              <a:t>And usually have a fast response.</a:t>
            </a:r>
          </a:p>
          <a:p>
            <a:endParaRPr lang="en-US" sz="2400"/>
          </a:p>
          <a:p>
            <a:r>
              <a:rPr lang="en-US" sz="2400"/>
              <a:t>The main disadvantage of thermocouples:</a:t>
            </a:r>
          </a:p>
          <a:p>
            <a:endParaRPr lang="en-US" sz="2400"/>
          </a:p>
          <a:p>
            <a:r>
              <a:rPr lang="en-US" sz="2400"/>
              <a:t> is the very low output, on the order of 40 </a:t>
            </a:r>
            <a:r>
              <a:rPr lang="el-GR" sz="2400"/>
              <a:t>μ</a:t>
            </a:r>
            <a:r>
              <a:rPr lang="en-US" sz="2400"/>
              <a:t>V/ °C.</a:t>
            </a:r>
          </a:p>
          <a:p>
            <a:r>
              <a:rPr lang="en-US" sz="2400"/>
              <a:t>Slight nonlinearity</a:t>
            </a:r>
          </a:p>
          <a:p>
            <a:r>
              <a:rPr lang="en-US" sz="2400"/>
              <a:t>And need for calibration.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2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2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523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523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523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523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523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523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04800" y="381000"/>
            <a:ext cx="5638800" cy="519113"/>
          </a:xfrm>
          <a:prstGeom prst="rect">
            <a:avLst/>
          </a:prstGeom>
          <a:noFill/>
          <a:ln w="9525">
            <a:noFill/>
            <a:miter lim="800000"/>
            <a:headEnd/>
            <a:tailEnd/>
          </a:ln>
          <a:effectLst/>
        </p:spPr>
        <p:txBody>
          <a:bodyPr>
            <a:spAutoFit/>
          </a:bodyPr>
          <a:lstStyle/>
          <a:p>
            <a:r>
              <a:rPr lang="en-US" sz="2800"/>
              <a:t>Thermocouples</a:t>
            </a:r>
          </a:p>
        </p:txBody>
      </p:sp>
      <p:sp>
        <p:nvSpPr>
          <p:cNvPr id="96259" name="Text Box 3"/>
          <p:cNvSpPr txBox="1">
            <a:spLocks noChangeArrowheads="1"/>
          </p:cNvSpPr>
          <p:nvPr/>
        </p:nvSpPr>
        <p:spPr bwMode="auto">
          <a:xfrm>
            <a:off x="611188" y="1287463"/>
            <a:ext cx="7993062" cy="1917700"/>
          </a:xfrm>
          <a:prstGeom prst="rect">
            <a:avLst/>
          </a:prstGeom>
          <a:noFill/>
          <a:ln w="9525">
            <a:noFill/>
            <a:miter lim="800000"/>
            <a:headEnd/>
            <a:tailEnd/>
          </a:ln>
          <a:effectLst/>
        </p:spPr>
        <p:txBody>
          <a:bodyPr>
            <a:spAutoFit/>
          </a:bodyPr>
          <a:lstStyle/>
          <a:p>
            <a:r>
              <a:rPr lang="en-US" sz="2400"/>
              <a:t>There are some observed laws of thermocouple behavior used as a rule-of-thumb guide to thermocouple circuit design and construction. </a:t>
            </a:r>
          </a:p>
          <a:p>
            <a:endParaRPr lang="en-US" sz="2400"/>
          </a:p>
          <a:p>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304800" y="381000"/>
            <a:ext cx="5638800" cy="519113"/>
          </a:xfrm>
          <a:prstGeom prst="rect">
            <a:avLst/>
          </a:prstGeom>
          <a:noFill/>
          <a:ln w="9525">
            <a:noFill/>
            <a:miter lim="800000"/>
            <a:headEnd/>
            <a:tailEnd/>
          </a:ln>
          <a:effectLst/>
        </p:spPr>
        <p:txBody>
          <a:bodyPr>
            <a:spAutoFit/>
          </a:bodyPr>
          <a:lstStyle/>
          <a:p>
            <a:r>
              <a:rPr lang="en-US" sz="2800"/>
              <a:t>Thermocouples</a:t>
            </a:r>
          </a:p>
        </p:txBody>
      </p:sp>
      <p:sp>
        <p:nvSpPr>
          <p:cNvPr id="98307" name="Text Box 3"/>
          <p:cNvSpPr txBox="1">
            <a:spLocks noChangeArrowheads="1"/>
          </p:cNvSpPr>
          <p:nvPr/>
        </p:nvSpPr>
        <p:spPr bwMode="auto">
          <a:xfrm>
            <a:off x="611188" y="1287463"/>
            <a:ext cx="7993062" cy="4838700"/>
          </a:xfrm>
          <a:prstGeom prst="rect">
            <a:avLst/>
          </a:prstGeom>
          <a:noFill/>
          <a:ln w="9525">
            <a:noFill/>
            <a:miter lim="800000"/>
            <a:headEnd/>
            <a:tailEnd/>
          </a:ln>
          <a:effectLst/>
        </p:spPr>
        <p:txBody>
          <a:bodyPr>
            <a:spAutoFit/>
          </a:bodyPr>
          <a:lstStyle/>
          <a:p>
            <a:r>
              <a:rPr lang="en-US" sz="2400"/>
              <a:t>The </a:t>
            </a:r>
            <a:r>
              <a:rPr lang="en-US" sz="2400" i="1"/>
              <a:t>thermoelectric effect</a:t>
            </a:r>
            <a:r>
              <a:rPr lang="en-US" sz="2400"/>
              <a:t>: when one junction has a different temperature than the other, an electromotive force is produced in the circuit and current flows. </a:t>
            </a:r>
          </a:p>
          <a:p>
            <a:endParaRPr lang="en-US" sz="2400"/>
          </a:p>
          <a:p>
            <a:r>
              <a:rPr lang="en-US" sz="2400"/>
              <a:t>The magnitude of the force or potential depends on the temperature difference between the two junctions.</a:t>
            </a:r>
          </a:p>
          <a:p>
            <a:endParaRPr lang="en-US" sz="2400"/>
          </a:p>
          <a:p>
            <a:r>
              <a:rPr lang="en-US" sz="2400"/>
              <a:t>There are three components of the thermoelectric: The Seebeck effect, Peltier effect, and Thompson effect.</a:t>
            </a:r>
          </a:p>
          <a:p>
            <a:endParaRPr lang="en-US" sz="2400"/>
          </a:p>
          <a:p>
            <a:endParaRPr lang="en-US" sz="2400"/>
          </a:p>
          <a:p>
            <a:endParaRPr lang="en-US" sz="2400"/>
          </a:p>
          <a:p>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304800" y="381000"/>
            <a:ext cx="5638800" cy="519113"/>
          </a:xfrm>
          <a:prstGeom prst="rect">
            <a:avLst/>
          </a:prstGeom>
          <a:noFill/>
          <a:ln w="9525">
            <a:noFill/>
            <a:miter lim="800000"/>
            <a:headEnd/>
            <a:tailEnd/>
          </a:ln>
          <a:effectLst/>
        </p:spPr>
        <p:txBody>
          <a:bodyPr>
            <a:spAutoFit/>
          </a:bodyPr>
          <a:lstStyle/>
          <a:p>
            <a:r>
              <a:rPr lang="en-US" sz="2800"/>
              <a:t>Thermocouples: Seebeck effect</a:t>
            </a:r>
            <a:r>
              <a:rPr lang="en-US"/>
              <a:t> </a:t>
            </a:r>
          </a:p>
        </p:txBody>
      </p:sp>
      <p:sp>
        <p:nvSpPr>
          <p:cNvPr id="99331" name="Text Box 3"/>
          <p:cNvSpPr txBox="1">
            <a:spLocks noChangeArrowheads="1"/>
          </p:cNvSpPr>
          <p:nvPr/>
        </p:nvSpPr>
        <p:spPr bwMode="auto">
          <a:xfrm>
            <a:off x="611188" y="1287463"/>
            <a:ext cx="7993062" cy="4473575"/>
          </a:xfrm>
          <a:prstGeom prst="rect">
            <a:avLst/>
          </a:prstGeom>
          <a:noFill/>
          <a:ln w="9525">
            <a:noFill/>
            <a:miter lim="800000"/>
            <a:headEnd/>
            <a:tailEnd/>
          </a:ln>
          <a:effectLst/>
        </p:spPr>
        <p:txBody>
          <a:bodyPr>
            <a:spAutoFit/>
          </a:bodyPr>
          <a:lstStyle/>
          <a:p>
            <a:r>
              <a:rPr lang="en-US" sz="2400"/>
              <a:t>The Seebeck effect is the conversion of thermal energy to electrical energy. </a:t>
            </a:r>
          </a:p>
          <a:p>
            <a:endParaRPr lang="en-US" sz="2400"/>
          </a:p>
          <a:p>
            <a:r>
              <a:rPr lang="en-US" sz="2400"/>
              <a:t>This effect measures the ease at which excess electrons will circulate in an electrical circuit under the influence of thermal difference. </a:t>
            </a:r>
          </a:p>
          <a:p>
            <a:endParaRPr lang="en-US" sz="2400"/>
          </a:p>
          <a:p>
            <a:r>
              <a:rPr lang="en-US" sz="2400"/>
              <a:t>The change in the voltage is proportional to the temperature difference between the junctions when the ends are connected to form a loop.</a:t>
            </a:r>
          </a:p>
          <a:p>
            <a:endParaRPr lang="en-US" sz="2400"/>
          </a:p>
          <a:p>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381000" y="17144"/>
            <a:ext cx="8229600" cy="68408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304800" y="381000"/>
            <a:ext cx="5638800" cy="519113"/>
          </a:xfrm>
          <a:prstGeom prst="rect">
            <a:avLst/>
          </a:prstGeom>
          <a:noFill/>
          <a:ln w="9525">
            <a:noFill/>
            <a:miter lim="800000"/>
            <a:headEnd/>
            <a:tailEnd/>
          </a:ln>
          <a:effectLst/>
        </p:spPr>
        <p:txBody>
          <a:bodyPr>
            <a:spAutoFit/>
          </a:bodyPr>
          <a:lstStyle/>
          <a:p>
            <a:r>
              <a:rPr lang="en-US" sz="2800"/>
              <a:t>Thermocouples: Peltier effect</a:t>
            </a:r>
            <a:r>
              <a:rPr lang="en-US"/>
              <a:t> </a:t>
            </a:r>
          </a:p>
        </p:txBody>
      </p:sp>
      <p:sp>
        <p:nvSpPr>
          <p:cNvPr id="100355" name="Text Box 3"/>
          <p:cNvSpPr txBox="1">
            <a:spLocks noChangeArrowheads="1"/>
          </p:cNvSpPr>
          <p:nvPr/>
        </p:nvSpPr>
        <p:spPr bwMode="auto">
          <a:xfrm>
            <a:off x="611188" y="1287463"/>
            <a:ext cx="7993062" cy="4838700"/>
          </a:xfrm>
          <a:prstGeom prst="rect">
            <a:avLst/>
          </a:prstGeom>
          <a:noFill/>
          <a:ln w="9525">
            <a:noFill/>
            <a:miter lim="800000"/>
            <a:headEnd/>
            <a:tailEnd/>
          </a:ln>
          <a:effectLst/>
        </p:spPr>
        <p:txBody>
          <a:bodyPr>
            <a:spAutoFit/>
          </a:bodyPr>
          <a:lstStyle/>
          <a:p>
            <a:r>
              <a:rPr lang="en-US" sz="2400"/>
              <a:t>The Peltier effect is closely related to the Seebeck effect. It represents the thermal effect due to a reversible current through dissimilar materials or through similar metals due to an external source of current.</a:t>
            </a:r>
          </a:p>
          <a:p>
            <a:endParaRPr lang="en-US" sz="2400"/>
          </a:p>
          <a:p>
            <a:r>
              <a:rPr lang="en-US" sz="2400"/>
              <a:t>A current flow in one direction might warm the junction of the two dissimilar materials (and release heat to the surroundings of that junction), whereas if the current was reversed, the junction would cool (and absorb heat from its surroundings).</a:t>
            </a:r>
          </a:p>
          <a:p>
            <a:endParaRPr lang="en-US" sz="2400"/>
          </a:p>
          <a:p>
            <a:endParaRPr lang="en-US" sz="2400"/>
          </a:p>
          <a:p>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4" descr="table3"/>
          <p:cNvPicPr>
            <a:picLocks noChangeAspect="1" noChangeArrowheads="1"/>
          </p:cNvPicPr>
          <p:nvPr/>
        </p:nvPicPr>
        <p:blipFill>
          <a:blip r:embed="rId2"/>
          <a:srcRect t="60321"/>
          <a:stretch>
            <a:fillRect/>
          </a:stretch>
        </p:blipFill>
        <p:spPr bwMode="auto">
          <a:xfrm>
            <a:off x="268288" y="1301750"/>
            <a:ext cx="8875712" cy="1754188"/>
          </a:xfrm>
          <a:prstGeom prst="rect">
            <a:avLst/>
          </a:prstGeom>
          <a:noFill/>
          <a:ln w="9525">
            <a:noFill/>
            <a:miter lim="800000"/>
            <a:headEnd/>
            <a:tailEnd/>
          </a:ln>
        </p:spPr>
      </p:pic>
      <p:sp>
        <p:nvSpPr>
          <p:cNvPr id="97285" name="Rectangle 5"/>
          <p:cNvSpPr>
            <a:spLocks noChangeArrowheads="1"/>
          </p:cNvSpPr>
          <p:nvPr/>
        </p:nvSpPr>
        <p:spPr bwMode="auto">
          <a:xfrm>
            <a:off x="304800" y="381000"/>
            <a:ext cx="5638800" cy="519113"/>
          </a:xfrm>
          <a:prstGeom prst="rect">
            <a:avLst/>
          </a:prstGeom>
          <a:noFill/>
          <a:ln w="9525">
            <a:noFill/>
            <a:miter lim="800000"/>
            <a:headEnd/>
            <a:tailEnd/>
          </a:ln>
          <a:effectLst/>
        </p:spPr>
        <p:txBody>
          <a:bodyPr>
            <a:spAutoFit/>
          </a:bodyPr>
          <a:lstStyle/>
          <a:p>
            <a:r>
              <a:rPr lang="en-US" sz="2800"/>
              <a:t>Thermocouples: Peltier effect</a:t>
            </a:r>
            <a:r>
              <a:rPr lang="en-US"/>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304800" y="381000"/>
            <a:ext cx="5638800" cy="519113"/>
          </a:xfrm>
          <a:prstGeom prst="rect">
            <a:avLst/>
          </a:prstGeom>
          <a:noFill/>
          <a:ln w="9525">
            <a:noFill/>
            <a:miter lim="800000"/>
            <a:headEnd/>
            <a:tailEnd/>
          </a:ln>
          <a:effectLst/>
        </p:spPr>
        <p:txBody>
          <a:bodyPr>
            <a:spAutoFit/>
          </a:bodyPr>
          <a:lstStyle/>
          <a:p>
            <a:r>
              <a:rPr lang="en-US" sz="2800"/>
              <a:t>Thermocouples: Thompson effect</a:t>
            </a:r>
            <a:r>
              <a:rPr lang="en-US"/>
              <a:t> </a:t>
            </a:r>
          </a:p>
        </p:txBody>
      </p:sp>
      <p:sp>
        <p:nvSpPr>
          <p:cNvPr id="101379" name="Text Box 3"/>
          <p:cNvSpPr txBox="1">
            <a:spLocks noChangeArrowheads="1"/>
          </p:cNvSpPr>
          <p:nvPr/>
        </p:nvSpPr>
        <p:spPr bwMode="auto">
          <a:xfrm>
            <a:off x="611188" y="1276350"/>
            <a:ext cx="7993062" cy="6664325"/>
          </a:xfrm>
          <a:prstGeom prst="rect">
            <a:avLst/>
          </a:prstGeom>
          <a:noFill/>
          <a:ln w="9525">
            <a:noFill/>
            <a:miter lim="800000"/>
            <a:headEnd/>
            <a:tailEnd/>
          </a:ln>
          <a:effectLst/>
        </p:spPr>
        <p:txBody>
          <a:bodyPr>
            <a:spAutoFit/>
          </a:bodyPr>
          <a:lstStyle/>
          <a:p>
            <a:r>
              <a:rPr lang="en-US" sz="2400"/>
              <a:t>The Thompson effect is the absorption or liberation of heat by a homogeneous conductor due to a current flowing through it. </a:t>
            </a:r>
          </a:p>
          <a:p>
            <a:endParaRPr lang="en-US" sz="2400"/>
          </a:p>
          <a:p>
            <a:r>
              <a:rPr lang="en-US" sz="2400"/>
              <a:t>It is primarily evident in currents introduced form external sources and those generated by the thermocouple itself. The ability of a given material to generate heat with respect to both a unit temperature gradient and a unit current, is gauged by the Thompson coefficient. </a:t>
            </a:r>
          </a:p>
          <a:p>
            <a:endParaRPr lang="en-US" sz="2400"/>
          </a:p>
          <a:p>
            <a:r>
              <a:rPr lang="en-US" sz="2400"/>
              <a:t>The importance of the Peltier and Thompson effects is essentially infinitesimal because the heat evolved is negligible compared to the amount of thermal energy available from the environment to the junctions of T1 and T2.</a:t>
            </a:r>
          </a:p>
          <a:p>
            <a:endParaRPr lang="en-US" sz="2400"/>
          </a:p>
          <a:p>
            <a:endParaRPr lang="en-US" sz="2400"/>
          </a:p>
          <a:p>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smtClean="0"/>
              <a:t>Introduction</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lvl="1"/>
            <a:r>
              <a:rPr lang="en-US" dirty="0" smtClean="0"/>
              <a:t>Physiological variables occur in many form:</a:t>
            </a:r>
          </a:p>
          <a:p>
            <a:pPr lvl="2"/>
            <a:r>
              <a:rPr lang="en-US" dirty="0" smtClean="0"/>
              <a:t>Ionic potentials and currents</a:t>
            </a:r>
          </a:p>
          <a:p>
            <a:pPr lvl="2"/>
            <a:r>
              <a:rPr lang="en-US" dirty="0" smtClean="0"/>
              <a:t>Mechanical movements</a:t>
            </a:r>
          </a:p>
          <a:p>
            <a:pPr lvl="2"/>
            <a:r>
              <a:rPr lang="en-US" dirty="0" smtClean="0"/>
              <a:t>Hydraulic pressures and flows</a:t>
            </a:r>
          </a:p>
          <a:p>
            <a:pPr lvl="2"/>
            <a:r>
              <a:rPr lang="en-US" dirty="0" smtClean="0"/>
              <a:t>Temperature variation</a:t>
            </a:r>
          </a:p>
          <a:p>
            <a:pPr lvl="2"/>
            <a:r>
              <a:rPr lang="en-US" dirty="0" smtClean="0"/>
              <a:t>Chemical reactions and many more……..</a:t>
            </a:r>
            <a:endParaRPr lang="en-US" dirty="0"/>
          </a:p>
          <a:p>
            <a:pPr lvl="2">
              <a:buNone/>
            </a:pPr>
            <a:r>
              <a:rPr lang="en-US" dirty="0" smtClean="0"/>
              <a:t>A transducer is required to convert each variable into an electrical signal which can be amplified or otherwise process and converted into some form of display.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228600" y="695325"/>
            <a:ext cx="8534400" cy="2428875"/>
          </a:xfrm>
          <a:prstGeom prst="rect">
            <a:avLst/>
          </a:prstGeom>
          <a:noFill/>
          <a:ln w="9525">
            <a:noFill/>
            <a:miter lim="800000"/>
            <a:headEnd/>
            <a:tailEnd/>
          </a:ln>
          <a:effectLst/>
        </p:spPr>
      </p:pic>
      <p:pic>
        <p:nvPicPr>
          <p:cNvPr id="38915" name="Picture 3"/>
          <p:cNvPicPr>
            <a:picLocks noChangeAspect="1" noChangeArrowheads="1"/>
          </p:cNvPicPr>
          <p:nvPr/>
        </p:nvPicPr>
        <p:blipFill>
          <a:blip r:embed="rId3"/>
          <a:srcRect/>
          <a:stretch>
            <a:fillRect/>
          </a:stretch>
        </p:blipFill>
        <p:spPr bwMode="auto">
          <a:xfrm>
            <a:off x="228600" y="3352800"/>
            <a:ext cx="8686800" cy="27098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04800" y="381000"/>
            <a:ext cx="8370888" cy="519113"/>
          </a:xfrm>
          <a:prstGeom prst="rect">
            <a:avLst/>
          </a:prstGeom>
          <a:noFill/>
          <a:ln w="9525">
            <a:noFill/>
            <a:miter lim="800000"/>
            <a:headEnd/>
            <a:tailEnd/>
          </a:ln>
          <a:effectLst/>
        </p:spPr>
        <p:txBody>
          <a:bodyPr>
            <a:spAutoFit/>
          </a:bodyPr>
          <a:lstStyle/>
          <a:p>
            <a:r>
              <a:rPr lang="en-US" sz="2800"/>
              <a:t>The (Thermocouple) Thermoelectric Laws</a:t>
            </a:r>
            <a:r>
              <a:rPr lang="en-US"/>
              <a:t> </a:t>
            </a:r>
          </a:p>
        </p:txBody>
      </p:sp>
      <p:sp>
        <p:nvSpPr>
          <p:cNvPr id="102403" name="Text Box 3"/>
          <p:cNvSpPr txBox="1">
            <a:spLocks noChangeArrowheads="1"/>
          </p:cNvSpPr>
          <p:nvPr/>
        </p:nvSpPr>
        <p:spPr bwMode="auto">
          <a:xfrm>
            <a:off x="611188" y="1276350"/>
            <a:ext cx="7993062" cy="5203825"/>
          </a:xfrm>
          <a:prstGeom prst="rect">
            <a:avLst/>
          </a:prstGeom>
          <a:noFill/>
          <a:ln w="9525">
            <a:noFill/>
            <a:miter lim="800000"/>
            <a:headEnd/>
            <a:tailEnd/>
          </a:ln>
          <a:effectLst/>
        </p:spPr>
        <p:txBody>
          <a:bodyPr>
            <a:spAutoFit/>
          </a:bodyPr>
          <a:lstStyle/>
          <a:p>
            <a:pPr marL="342900" indent="-342900"/>
            <a:r>
              <a:rPr lang="en-US" sz="2400"/>
              <a:t>The three fundamental empirical laws behind the accurate measurement of temperature by thermoelectric means are the:</a:t>
            </a:r>
          </a:p>
          <a:p>
            <a:pPr marL="342900" indent="-342900"/>
            <a:endParaRPr lang="en-US" sz="2400"/>
          </a:p>
          <a:p>
            <a:pPr marL="342900" indent="-342900">
              <a:buFontTx/>
              <a:buAutoNum type="arabicPeriod"/>
            </a:pPr>
            <a:r>
              <a:rPr lang="en-US" sz="2400"/>
              <a:t>Law of homogeneous materials</a:t>
            </a:r>
          </a:p>
          <a:p>
            <a:pPr marL="342900" indent="-342900">
              <a:buFontTx/>
              <a:buAutoNum type="arabicPeriod"/>
            </a:pPr>
            <a:r>
              <a:rPr lang="en-US" sz="2400"/>
              <a:t>Law of intermediate materials </a:t>
            </a:r>
          </a:p>
          <a:p>
            <a:pPr marL="342900" indent="-342900">
              <a:buFontTx/>
              <a:buAutoNum type="arabicPeriod"/>
            </a:pPr>
            <a:r>
              <a:rPr lang="en-US" sz="2400"/>
              <a:t>Law of intermediate temperatures.</a:t>
            </a:r>
          </a:p>
          <a:p>
            <a:pPr marL="342900" indent="-342900">
              <a:buFontTx/>
              <a:buAutoNum type="arabicPeriod"/>
            </a:pPr>
            <a:endParaRPr lang="en-US" sz="2400"/>
          </a:p>
          <a:p>
            <a:pPr marL="342900" indent="-342900"/>
            <a:r>
              <a:rPr lang="en-US" sz="2400"/>
              <a:t>Law #1: the voltage across a thermocouple is unaffected by temperatures elsewhere in the circuit, provided the two metals used are each homogeneous. </a:t>
            </a:r>
          </a:p>
          <a:p>
            <a:pPr marL="342900" indent="-342900"/>
            <a:endParaRPr lang="en-US" sz="2400"/>
          </a:p>
          <a:p>
            <a:pPr marL="342900" indent="-342900"/>
            <a:r>
              <a:rPr lang="en-US" sz="2400"/>
              <a:t>	Thus one can use lead wires made of thermocouple metals.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304800" y="381000"/>
            <a:ext cx="8370888" cy="519113"/>
          </a:xfrm>
          <a:prstGeom prst="rect">
            <a:avLst/>
          </a:prstGeom>
          <a:noFill/>
          <a:ln w="9525">
            <a:noFill/>
            <a:miter lim="800000"/>
            <a:headEnd/>
            <a:tailEnd/>
          </a:ln>
          <a:effectLst/>
        </p:spPr>
        <p:txBody>
          <a:bodyPr>
            <a:spAutoFit/>
          </a:bodyPr>
          <a:lstStyle/>
          <a:p>
            <a:r>
              <a:rPr lang="en-US" sz="2800"/>
              <a:t>The (Thermocouple) Thermoelectric Laws</a:t>
            </a:r>
            <a:r>
              <a:rPr lang="en-US"/>
              <a:t> </a:t>
            </a:r>
          </a:p>
        </p:txBody>
      </p:sp>
      <p:sp>
        <p:nvSpPr>
          <p:cNvPr id="103427" name="Text Box 3"/>
          <p:cNvSpPr txBox="1">
            <a:spLocks noChangeArrowheads="1"/>
          </p:cNvSpPr>
          <p:nvPr/>
        </p:nvSpPr>
        <p:spPr bwMode="auto">
          <a:xfrm>
            <a:off x="611188" y="1276350"/>
            <a:ext cx="7993062" cy="4108450"/>
          </a:xfrm>
          <a:prstGeom prst="rect">
            <a:avLst/>
          </a:prstGeom>
          <a:noFill/>
          <a:ln w="9525">
            <a:noFill/>
            <a:miter lim="800000"/>
            <a:headEnd/>
            <a:tailEnd/>
          </a:ln>
          <a:effectLst/>
        </p:spPr>
        <p:txBody>
          <a:bodyPr>
            <a:spAutoFit/>
          </a:bodyPr>
          <a:lstStyle/>
          <a:p>
            <a:pPr marL="342900" indent="-342900"/>
            <a:r>
              <a:rPr lang="en-US" sz="2400" u="sng" dirty="0"/>
              <a:t>2. Law of intermediate materials </a:t>
            </a:r>
          </a:p>
          <a:p>
            <a:pPr marL="342900" indent="-342900"/>
            <a:endParaRPr lang="en-US" sz="2400" u="sng" dirty="0"/>
          </a:p>
          <a:p>
            <a:pPr marL="342900" indent="-342900"/>
            <a:r>
              <a:rPr lang="en-US" sz="2400" dirty="0"/>
              <a:t>Law #2: If a third metal is inserted in either A or B and if the two new junctions are at the same temperature, no effective voltage is generated by the third metal. This means that a real voltmeter (or amplifier) can be used.</a:t>
            </a:r>
          </a:p>
          <a:p>
            <a:pPr marL="342900" indent="-342900"/>
            <a:endParaRPr lang="en-US" sz="2400" dirty="0"/>
          </a:p>
          <a:p>
            <a:pPr marL="342900" indent="-342900"/>
            <a:r>
              <a:rPr lang="en-US" sz="2400" dirty="0"/>
              <a:t>	The terminals of a voltmeter are usually made of a third metal and can be close together. It is important to make sure the terminals of the voltmeter are at the same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304800" y="381000"/>
            <a:ext cx="8370888" cy="519113"/>
          </a:xfrm>
          <a:prstGeom prst="rect">
            <a:avLst/>
          </a:prstGeom>
          <a:noFill/>
          <a:ln w="9525">
            <a:noFill/>
            <a:miter lim="800000"/>
            <a:headEnd/>
            <a:tailEnd/>
          </a:ln>
          <a:effectLst/>
        </p:spPr>
        <p:txBody>
          <a:bodyPr>
            <a:spAutoFit/>
          </a:bodyPr>
          <a:lstStyle/>
          <a:p>
            <a:r>
              <a:rPr lang="en-US" sz="2800"/>
              <a:t>The (Thermocouple) Thermoelectric Laws</a:t>
            </a:r>
            <a:r>
              <a:rPr lang="en-US"/>
              <a:t> </a:t>
            </a:r>
          </a:p>
        </p:txBody>
      </p:sp>
      <p:sp>
        <p:nvSpPr>
          <p:cNvPr id="104451" name="Text Box 3"/>
          <p:cNvSpPr txBox="1">
            <a:spLocks noChangeArrowheads="1"/>
          </p:cNvSpPr>
          <p:nvPr/>
        </p:nvSpPr>
        <p:spPr bwMode="auto">
          <a:xfrm>
            <a:off x="611188" y="1276350"/>
            <a:ext cx="7993062" cy="3785652"/>
          </a:xfrm>
          <a:prstGeom prst="rect">
            <a:avLst/>
          </a:prstGeom>
          <a:noFill/>
          <a:ln w="9525">
            <a:noFill/>
            <a:miter lim="800000"/>
            <a:headEnd/>
            <a:tailEnd/>
          </a:ln>
          <a:effectLst/>
        </p:spPr>
        <p:txBody>
          <a:bodyPr>
            <a:spAutoFit/>
          </a:bodyPr>
          <a:lstStyle/>
          <a:p>
            <a:pPr marL="342900" indent="-342900"/>
            <a:r>
              <a:rPr lang="en-US" sz="2400" u="sng" dirty="0"/>
              <a:t>3. Law of intermediate materials </a:t>
            </a:r>
          </a:p>
          <a:p>
            <a:pPr marL="342900" indent="-342900"/>
            <a:endParaRPr lang="en-US" sz="2400" u="sng" dirty="0"/>
          </a:p>
          <a:p>
            <a:pPr marL="342900" indent="-342900"/>
            <a:r>
              <a:rPr lang="en-US" sz="2400" dirty="0"/>
              <a:t>Law #3: If a metal </a:t>
            </a:r>
            <a:r>
              <a:rPr lang="en-US" sz="2400" dirty="0" smtClean="0"/>
              <a:t>C with </a:t>
            </a:r>
            <a:r>
              <a:rPr lang="en-US" sz="2400" smtClean="0"/>
              <a:t>different temperature </a:t>
            </a:r>
            <a:r>
              <a:rPr lang="en-US" sz="2400"/>
              <a:t>is inserted in one of the AB junctions, then no net voltage is generated so long as junction AC and BC are at the same temperature. </a:t>
            </a:r>
          </a:p>
          <a:p>
            <a:pPr marL="342900" indent="-342900"/>
            <a:endParaRPr lang="en-US" sz="2400" dirty="0"/>
          </a:p>
          <a:p>
            <a:pPr marL="342900" indent="-342900"/>
            <a:r>
              <a:rPr lang="en-US" sz="2400" dirty="0"/>
              <a:t>	This means that the two wires or a junction can be soldered together and the presence of the third metal, solder, will not affect the voltage if there is no temperature gradient across the solder junction.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304800" y="381000"/>
            <a:ext cx="8370888" cy="519113"/>
          </a:xfrm>
          <a:prstGeom prst="rect">
            <a:avLst/>
          </a:prstGeom>
          <a:noFill/>
          <a:ln w="9525">
            <a:noFill/>
            <a:miter lim="800000"/>
            <a:headEnd/>
            <a:tailEnd/>
          </a:ln>
          <a:effectLst/>
        </p:spPr>
        <p:txBody>
          <a:bodyPr>
            <a:spAutoFit/>
          </a:bodyPr>
          <a:lstStyle/>
          <a:p>
            <a:r>
              <a:rPr lang="en-US" sz="2800"/>
              <a:t>The (Thermocouple) Thermoelectric Laws</a:t>
            </a:r>
            <a:r>
              <a:rPr lang="en-US"/>
              <a:t> </a:t>
            </a:r>
          </a:p>
        </p:txBody>
      </p:sp>
      <p:sp>
        <p:nvSpPr>
          <p:cNvPr id="106499" name="Text Box 3"/>
          <p:cNvSpPr txBox="1">
            <a:spLocks noChangeArrowheads="1"/>
          </p:cNvSpPr>
          <p:nvPr/>
        </p:nvSpPr>
        <p:spPr bwMode="auto">
          <a:xfrm>
            <a:off x="611188" y="1276350"/>
            <a:ext cx="7993062" cy="822325"/>
          </a:xfrm>
          <a:prstGeom prst="rect">
            <a:avLst/>
          </a:prstGeom>
          <a:noFill/>
          <a:ln w="9525">
            <a:noFill/>
            <a:miter lim="800000"/>
            <a:headEnd/>
            <a:tailEnd/>
          </a:ln>
          <a:effectLst/>
        </p:spPr>
        <p:txBody>
          <a:bodyPr>
            <a:spAutoFit/>
          </a:bodyPr>
          <a:lstStyle/>
          <a:p>
            <a:pPr marL="342900" indent="-342900"/>
            <a:endParaRPr lang="en-US" sz="2400" u="sng"/>
          </a:p>
          <a:p>
            <a:pPr marL="342900" indent="-342900"/>
            <a:endParaRPr lang="en-US" sz="2400"/>
          </a:p>
        </p:txBody>
      </p:sp>
      <p:grpSp>
        <p:nvGrpSpPr>
          <p:cNvPr id="2" name="Group 34"/>
          <p:cNvGrpSpPr>
            <a:grpSpLocks/>
          </p:cNvGrpSpPr>
          <p:nvPr/>
        </p:nvGrpSpPr>
        <p:grpSpPr bwMode="auto">
          <a:xfrm>
            <a:off x="885825" y="1827213"/>
            <a:ext cx="6877050" cy="2509837"/>
            <a:chOff x="558" y="1151"/>
            <a:chExt cx="4332" cy="1581"/>
          </a:xfrm>
        </p:grpSpPr>
        <p:grpSp>
          <p:nvGrpSpPr>
            <p:cNvPr id="3" name="Group 18"/>
            <p:cNvGrpSpPr>
              <a:grpSpLocks/>
            </p:cNvGrpSpPr>
            <p:nvPr/>
          </p:nvGrpSpPr>
          <p:grpSpPr bwMode="auto">
            <a:xfrm>
              <a:off x="1816" y="2178"/>
              <a:ext cx="502" cy="554"/>
              <a:chOff x="1750" y="2887"/>
              <a:chExt cx="502" cy="554"/>
            </a:xfrm>
          </p:grpSpPr>
          <p:sp>
            <p:nvSpPr>
              <p:cNvPr id="106512" name="Rectangle 16"/>
              <p:cNvSpPr>
                <a:spLocks noChangeArrowheads="1"/>
              </p:cNvSpPr>
              <p:nvPr/>
            </p:nvSpPr>
            <p:spPr bwMode="auto">
              <a:xfrm>
                <a:off x="1750" y="2932"/>
                <a:ext cx="502" cy="509"/>
              </a:xfrm>
              <a:prstGeom prst="rect">
                <a:avLst/>
              </a:prstGeom>
              <a:noFill/>
              <a:ln w="9525">
                <a:solidFill>
                  <a:schemeClr val="tx1"/>
                </a:solidFill>
                <a:miter lim="800000"/>
                <a:headEnd/>
                <a:tailEnd/>
              </a:ln>
              <a:effectLst/>
            </p:spPr>
            <p:txBody>
              <a:bodyPr wrap="none" anchor="ctr"/>
              <a:lstStyle/>
              <a:p>
                <a:endParaRPr lang="en-US"/>
              </a:p>
            </p:txBody>
          </p:sp>
          <p:sp>
            <p:nvSpPr>
              <p:cNvPr id="106513" name="Rectangle 17"/>
              <p:cNvSpPr>
                <a:spLocks noChangeArrowheads="1"/>
              </p:cNvSpPr>
              <p:nvPr/>
            </p:nvSpPr>
            <p:spPr bwMode="auto">
              <a:xfrm>
                <a:off x="1854" y="2887"/>
                <a:ext cx="295" cy="74"/>
              </a:xfrm>
              <a:prstGeom prst="rect">
                <a:avLst/>
              </a:prstGeom>
              <a:solidFill>
                <a:schemeClr val="bg1"/>
              </a:solidFill>
              <a:ln w="9525">
                <a:noFill/>
                <a:miter lim="800000"/>
                <a:headEnd/>
                <a:tailEnd/>
              </a:ln>
              <a:effectLst/>
            </p:spPr>
            <p:txBody>
              <a:bodyPr wrap="none" anchor="ctr"/>
              <a:lstStyle/>
              <a:p>
                <a:endParaRPr lang="en-US"/>
              </a:p>
            </p:txBody>
          </p:sp>
        </p:grpSp>
        <p:sp>
          <p:nvSpPr>
            <p:cNvPr id="106500" name="Line 4"/>
            <p:cNvSpPr>
              <a:spLocks noChangeShapeType="1"/>
            </p:cNvSpPr>
            <p:nvPr/>
          </p:nvSpPr>
          <p:spPr bwMode="auto">
            <a:xfrm>
              <a:off x="583" y="1462"/>
              <a:ext cx="3183" cy="0"/>
            </a:xfrm>
            <a:prstGeom prst="line">
              <a:avLst/>
            </a:prstGeom>
            <a:noFill/>
            <a:ln w="9525">
              <a:solidFill>
                <a:schemeClr val="tx1"/>
              </a:solidFill>
              <a:round/>
              <a:headEnd/>
              <a:tailEnd/>
            </a:ln>
            <a:effectLst/>
          </p:spPr>
          <p:txBody>
            <a:bodyPr/>
            <a:lstStyle/>
            <a:p>
              <a:endParaRPr lang="en-US"/>
            </a:p>
          </p:txBody>
        </p:sp>
        <p:sp>
          <p:nvSpPr>
            <p:cNvPr id="106501" name="Line 5"/>
            <p:cNvSpPr>
              <a:spLocks noChangeShapeType="1"/>
            </p:cNvSpPr>
            <p:nvPr/>
          </p:nvSpPr>
          <p:spPr bwMode="auto">
            <a:xfrm>
              <a:off x="583" y="1463"/>
              <a:ext cx="525" cy="331"/>
            </a:xfrm>
            <a:prstGeom prst="line">
              <a:avLst/>
            </a:prstGeom>
            <a:noFill/>
            <a:ln w="9525">
              <a:solidFill>
                <a:schemeClr val="tx1"/>
              </a:solidFill>
              <a:round/>
              <a:headEnd/>
              <a:tailEnd/>
            </a:ln>
            <a:effectLst/>
          </p:spPr>
          <p:txBody>
            <a:bodyPr/>
            <a:lstStyle/>
            <a:p>
              <a:endParaRPr lang="en-US"/>
            </a:p>
          </p:txBody>
        </p:sp>
        <p:sp>
          <p:nvSpPr>
            <p:cNvPr id="106502" name="Line 6"/>
            <p:cNvSpPr>
              <a:spLocks noChangeShapeType="1"/>
            </p:cNvSpPr>
            <p:nvPr/>
          </p:nvSpPr>
          <p:spPr bwMode="auto">
            <a:xfrm>
              <a:off x="1115" y="1794"/>
              <a:ext cx="739" cy="0"/>
            </a:xfrm>
            <a:prstGeom prst="line">
              <a:avLst/>
            </a:prstGeom>
            <a:noFill/>
            <a:ln w="9525">
              <a:solidFill>
                <a:schemeClr val="tx1"/>
              </a:solidFill>
              <a:round/>
              <a:headEnd/>
              <a:tailEnd/>
            </a:ln>
            <a:effectLst/>
          </p:spPr>
          <p:txBody>
            <a:bodyPr/>
            <a:lstStyle/>
            <a:p>
              <a:endParaRPr lang="en-US"/>
            </a:p>
          </p:txBody>
        </p:sp>
        <p:sp>
          <p:nvSpPr>
            <p:cNvPr id="106503" name="Line 7"/>
            <p:cNvSpPr>
              <a:spLocks noChangeShapeType="1"/>
            </p:cNvSpPr>
            <p:nvPr/>
          </p:nvSpPr>
          <p:spPr bwMode="auto">
            <a:xfrm>
              <a:off x="1854" y="1799"/>
              <a:ext cx="140" cy="273"/>
            </a:xfrm>
            <a:prstGeom prst="line">
              <a:avLst/>
            </a:prstGeom>
            <a:noFill/>
            <a:ln w="9525">
              <a:solidFill>
                <a:schemeClr val="tx1"/>
              </a:solidFill>
              <a:round/>
              <a:headEnd/>
              <a:tailEnd/>
            </a:ln>
            <a:effectLst/>
          </p:spPr>
          <p:txBody>
            <a:bodyPr/>
            <a:lstStyle/>
            <a:p>
              <a:endParaRPr lang="en-US"/>
            </a:p>
          </p:txBody>
        </p:sp>
        <p:sp>
          <p:nvSpPr>
            <p:cNvPr id="106504" name="Line 8"/>
            <p:cNvSpPr>
              <a:spLocks noChangeShapeType="1"/>
            </p:cNvSpPr>
            <p:nvPr/>
          </p:nvSpPr>
          <p:spPr bwMode="auto">
            <a:xfrm>
              <a:off x="1990" y="2059"/>
              <a:ext cx="26" cy="436"/>
            </a:xfrm>
            <a:prstGeom prst="line">
              <a:avLst/>
            </a:prstGeom>
            <a:noFill/>
            <a:ln w="9525">
              <a:solidFill>
                <a:schemeClr val="tx1"/>
              </a:solidFill>
              <a:round/>
              <a:headEnd/>
              <a:tailEnd/>
            </a:ln>
            <a:effectLst/>
          </p:spPr>
          <p:txBody>
            <a:bodyPr/>
            <a:lstStyle/>
            <a:p>
              <a:endParaRPr lang="en-US"/>
            </a:p>
          </p:txBody>
        </p:sp>
        <p:sp>
          <p:nvSpPr>
            <p:cNvPr id="106505" name="Line 9"/>
            <p:cNvSpPr>
              <a:spLocks noChangeShapeType="1"/>
            </p:cNvSpPr>
            <p:nvPr/>
          </p:nvSpPr>
          <p:spPr bwMode="auto">
            <a:xfrm>
              <a:off x="2014" y="2496"/>
              <a:ext cx="45" cy="74"/>
            </a:xfrm>
            <a:prstGeom prst="line">
              <a:avLst/>
            </a:prstGeom>
            <a:noFill/>
            <a:ln w="9525">
              <a:solidFill>
                <a:schemeClr val="tx1"/>
              </a:solidFill>
              <a:round/>
              <a:headEnd/>
              <a:tailEnd/>
            </a:ln>
            <a:effectLst/>
          </p:spPr>
          <p:txBody>
            <a:bodyPr/>
            <a:lstStyle/>
            <a:p>
              <a:endParaRPr lang="en-US"/>
            </a:p>
          </p:txBody>
        </p:sp>
        <p:sp>
          <p:nvSpPr>
            <p:cNvPr id="106506" name="Line 10"/>
            <p:cNvSpPr>
              <a:spLocks noChangeShapeType="1"/>
            </p:cNvSpPr>
            <p:nvPr/>
          </p:nvSpPr>
          <p:spPr bwMode="auto">
            <a:xfrm flipV="1">
              <a:off x="2074" y="2502"/>
              <a:ext cx="37" cy="67"/>
            </a:xfrm>
            <a:prstGeom prst="line">
              <a:avLst/>
            </a:prstGeom>
            <a:noFill/>
            <a:ln w="9525">
              <a:solidFill>
                <a:schemeClr val="tx1"/>
              </a:solidFill>
              <a:round/>
              <a:headEnd/>
              <a:tailEnd/>
            </a:ln>
            <a:effectLst/>
          </p:spPr>
          <p:txBody>
            <a:bodyPr/>
            <a:lstStyle/>
            <a:p>
              <a:endParaRPr lang="en-US"/>
            </a:p>
          </p:txBody>
        </p:sp>
        <p:sp>
          <p:nvSpPr>
            <p:cNvPr id="106507" name="Line 11"/>
            <p:cNvSpPr>
              <a:spLocks noChangeShapeType="1"/>
            </p:cNvSpPr>
            <p:nvPr/>
          </p:nvSpPr>
          <p:spPr bwMode="auto">
            <a:xfrm flipV="1">
              <a:off x="2111" y="2052"/>
              <a:ext cx="0" cy="458"/>
            </a:xfrm>
            <a:prstGeom prst="line">
              <a:avLst/>
            </a:prstGeom>
            <a:noFill/>
            <a:ln w="9525">
              <a:solidFill>
                <a:schemeClr val="tx1"/>
              </a:solidFill>
              <a:round/>
              <a:headEnd/>
              <a:tailEnd/>
            </a:ln>
            <a:effectLst/>
          </p:spPr>
          <p:txBody>
            <a:bodyPr/>
            <a:lstStyle/>
            <a:p>
              <a:endParaRPr lang="en-US"/>
            </a:p>
          </p:txBody>
        </p:sp>
        <p:sp>
          <p:nvSpPr>
            <p:cNvPr id="106508" name="Line 12"/>
            <p:cNvSpPr>
              <a:spLocks noChangeShapeType="1"/>
            </p:cNvSpPr>
            <p:nvPr/>
          </p:nvSpPr>
          <p:spPr bwMode="auto">
            <a:xfrm flipV="1">
              <a:off x="2110" y="1796"/>
              <a:ext cx="103" cy="258"/>
            </a:xfrm>
            <a:prstGeom prst="line">
              <a:avLst/>
            </a:prstGeom>
            <a:noFill/>
            <a:ln w="9525">
              <a:solidFill>
                <a:schemeClr val="tx1"/>
              </a:solidFill>
              <a:round/>
              <a:headEnd/>
              <a:tailEnd/>
            </a:ln>
            <a:effectLst/>
          </p:spPr>
          <p:txBody>
            <a:bodyPr/>
            <a:lstStyle/>
            <a:p>
              <a:endParaRPr lang="en-US"/>
            </a:p>
          </p:txBody>
        </p:sp>
        <p:sp>
          <p:nvSpPr>
            <p:cNvPr id="106509" name="Line 13"/>
            <p:cNvSpPr>
              <a:spLocks noChangeShapeType="1"/>
            </p:cNvSpPr>
            <p:nvPr/>
          </p:nvSpPr>
          <p:spPr bwMode="auto">
            <a:xfrm>
              <a:off x="2223" y="1790"/>
              <a:ext cx="1551" cy="0"/>
            </a:xfrm>
            <a:prstGeom prst="line">
              <a:avLst/>
            </a:prstGeom>
            <a:noFill/>
            <a:ln w="9525">
              <a:solidFill>
                <a:schemeClr val="tx1"/>
              </a:solidFill>
              <a:round/>
              <a:headEnd/>
              <a:tailEnd/>
            </a:ln>
            <a:effectLst/>
          </p:spPr>
          <p:txBody>
            <a:bodyPr/>
            <a:lstStyle/>
            <a:p>
              <a:endParaRPr lang="en-US"/>
            </a:p>
          </p:txBody>
        </p:sp>
        <p:sp>
          <p:nvSpPr>
            <p:cNvPr id="106510" name="AutoShape 14"/>
            <p:cNvSpPr>
              <a:spLocks noChangeArrowheads="1"/>
            </p:cNvSpPr>
            <p:nvPr/>
          </p:nvSpPr>
          <p:spPr bwMode="auto">
            <a:xfrm rot="5400000">
              <a:off x="3751" y="1329"/>
              <a:ext cx="635" cy="583"/>
            </a:xfrm>
            <a:prstGeom prst="triangle">
              <a:avLst>
                <a:gd name="adj" fmla="val 50000"/>
              </a:avLst>
            </a:prstGeom>
            <a:noFill/>
            <a:ln w="9525">
              <a:solidFill>
                <a:schemeClr val="tx1"/>
              </a:solidFill>
              <a:miter lim="800000"/>
              <a:headEnd/>
              <a:tailEnd/>
            </a:ln>
            <a:effectLst/>
          </p:spPr>
          <p:txBody>
            <a:bodyPr wrap="none" anchor="ctr"/>
            <a:lstStyle/>
            <a:p>
              <a:endParaRPr lang="en-US"/>
            </a:p>
          </p:txBody>
        </p:sp>
        <p:sp>
          <p:nvSpPr>
            <p:cNvPr id="106511" name="Line 15"/>
            <p:cNvSpPr>
              <a:spLocks noChangeShapeType="1"/>
            </p:cNvSpPr>
            <p:nvPr/>
          </p:nvSpPr>
          <p:spPr bwMode="auto">
            <a:xfrm>
              <a:off x="4357" y="1624"/>
              <a:ext cx="480" cy="0"/>
            </a:xfrm>
            <a:prstGeom prst="line">
              <a:avLst/>
            </a:prstGeom>
            <a:noFill/>
            <a:ln w="9525">
              <a:solidFill>
                <a:schemeClr val="tx1"/>
              </a:solidFill>
              <a:round/>
              <a:headEnd/>
              <a:tailEnd/>
            </a:ln>
            <a:effectLst/>
          </p:spPr>
          <p:txBody>
            <a:bodyPr/>
            <a:lstStyle/>
            <a:p>
              <a:endParaRPr lang="en-US"/>
            </a:p>
          </p:txBody>
        </p:sp>
        <p:sp>
          <p:nvSpPr>
            <p:cNvPr id="106515" name="Oval 19"/>
            <p:cNvSpPr>
              <a:spLocks noChangeArrowheads="1"/>
            </p:cNvSpPr>
            <p:nvPr/>
          </p:nvSpPr>
          <p:spPr bwMode="auto">
            <a:xfrm>
              <a:off x="558" y="1434"/>
              <a:ext cx="56" cy="56"/>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106516" name="Oval 20"/>
            <p:cNvSpPr>
              <a:spLocks noChangeArrowheads="1"/>
            </p:cNvSpPr>
            <p:nvPr/>
          </p:nvSpPr>
          <p:spPr bwMode="auto">
            <a:xfrm>
              <a:off x="2046" y="2532"/>
              <a:ext cx="56" cy="56"/>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106517" name="Text Box 21"/>
            <p:cNvSpPr txBox="1">
              <a:spLocks noChangeArrowheads="1"/>
            </p:cNvSpPr>
            <p:nvPr/>
          </p:nvSpPr>
          <p:spPr bwMode="auto">
            <a:xfrm>
              <a:off x="638" y="1151"/>
              <a:ext cx="284" cy="231"/>
            </a:xfrm>
            <a:prstGeom prst="rect">
              <a:avLst/>
            </a:prstGeom>
            <a:noFill/>
            <a:ln w="9525">
              <a:noFill/>
              <a:miter lim="800000"/>
              <a:headEnd/>
              <a:tailEnd/>
            </a:ln>
            <a:effectLst/>
          </p:spPr>
          <p:txBody>
            <a:bodyPr wrap="none">
              <a:spAutoFit/>
            </a:bodyPr>
            <a:lstStyle/>
            <a:p>
              <a:r>
                <a:rPr lang="en-US"/>
                <a:t>T1</a:t>
              </a:r>
            </a:p>
          </p:txBody>
        </p:sp>
        <p:sp>
          <p:nvSpPr>
            <p:cNvPr id="106518" name="Text Box 22"/>
            <p:cNvSpPr txBox="1">
              <a:spLocks noChangeArrowheads="1"/>
            </p:cNvSpPr>
            <p:nvPr/>
          </p:nvSpPr>
          <p:spPr bwMode="auto">
            <a:xfrm>
              <a:off x="2066" y="2477"/>
              <a:ext cx="284" cy="231"/>
            </a:xfrm>
            <a:prstGeom prst="rect">
              <a:avLst/>
            </a:prstGeom>
            <a:noFill/>
            <a:ln w="9525">
              <a:noFill/>
              <a:miter lim="800000"/>
              <a:headEnd/>
              <a:tailEnd/>
            </a:ln>
            <a:effectLst/>
          </p:spPr>
          <p:txBody>
            <a:bodyPr wrap="none">
              <a:spAutoFit/>
            </a:bodyPr>
            <a:lstStyle/>
            <a:p>
              <a:r>
                <a:rPr lang="en-US"/>
                <a:t>T2</a:t>
              </a:r>
            </a:p>
          </p:txBody>
        </p:sp>
        <p:sp>
          <p:nvSpPr>
            <p:cNvPr id="106519" name="Text Box 23"/>
            <p:cNvSpPr txBox="1">
              <a:spLocks noChangeArrowheads="1"/>
            </p:cNvSpPr>
            <p:nvPr/>
          </p:nvSpPr>
          <p:spPr bwMode="auto">
            <a:xfrm>
              <a:off x="2336" y="2285"/>
              <a:ext cx="380" cy="231"/>
            </a:xfrm>
            <a:prstGeom prst="rect">
              <a:avLst/>
            </a:prstGeom>
            <a:noFill/>
            <a:ln w="9525">
              <a:noFill/>
              <a:miter lim="800000"/>
              <a:headEnd/>
              <a:tailEnd/>
            </a:ln>
            <a:effectLst/>
          </p:spPr>
          <p:txBody>
            <a:bodyPr wrap="none">
              <a:spAutoFit/>
            </a:bodyPr>
            <a:lstStyle/>
            <a:p>
              <a:r>
                <a:rPr lang="en-US"/>
                <a:t>Ref.</a:t>
              </a:r>
            </a:p>
          </p:txBody>
        </p:sp>
        <p:sp>
          <p:nvSpPr>
            <p:cNvPr id="106520" name="Text Box 24"/>
            <p:cNvSpPr txBox="1">
              <a:spLocks noChangeArrowheads="1"/>
            </p:cNvSpPr>
            <p:nvPr/>
          </p:nvSpPr>
          <p:spPr bwMode="auto">
            <a:xfrm>
              <a:off x="1160" y="1835"/>
              <a:ext cx="212" cy="231"/>
            </a:xfrm>
            <a:prstGeom prst="rect">
              <a:avLst/>
            </a:prstGeom>
            <a:noFill/>
            <a:ln w="9525">
              <a:noFill/>
              <a:miter lim="800000"/>
              <a:headEnd/>
              <a:tailEnd/>
            </a:ln>
            <a:effectLst/>
          </p:spPr>
          <p:txBody>
            <a:bodyPr wrap="none">
              <a:spAutoFit/>
            </a:bodyPr>
            <a:lstStyle/>
            <a:p>
              <a:r>
                <a:rPr lang="en-US"/>
                <a:t>B</a:t>
              </a:r>
            </a:p>
          </p:txBody>
        </p:sp>
        <p:sp>
          <p:nvSpPr>
            <p:cNvPr id="106521" name="Text Box 25"/>
            <p:cNvSpPr txBox="1">
              <a:spLocks noChangeArrowheads="1"/>
            </p:cNvSpPr>
            <p:nvPr/>
          </p:nvSpPr>
          <p:spPr bwMode="auto">
            <a:xfrm>
              <a:off x="2462" y="1805"/>
              <a:ext cx="212" cy="231"/>
            </a:xfrm>
            <a:prstGeom prst="rect">
              <a:avLst/>
            </a:prstGeom>
            <a:noFill/>
            <a:ln w="9525">
              <a:noFill/>
              <a:miter lim="800000"/>
              <a:headEnd/>
              <a:tailEnd/>
            </a:ln>
            <a:effectLst/>
          </p:spPr>
          <p:txBody>
            <a:bodyPr wrap="none">
              <a:spAutoFit/>
            </a:bodyPr>
            <a:lstStyle/>
            <a:p>
              <a:r>
                <a:rPr lang="en-US"/>
                <a:t>A</a:t>
              </a:r>
            </a:p>
          </p:txBody>
        </p:sp>
        <p:sp>
          <p:nvSpPr>
            <p:cNvPr id="106522" name="Text Box 26"/>
            <p:cNvSpPr txBox="1">
              <a:spLocks noChangeArrowheads="1"/>
            </p:cNvSpPr>
            <p:nvPr/>
          </p:nvSpPr>
          <p:spPr bwMode="auto">
            <a:xfrm>
              <a:off x="1916" y="1211"/>
              <a:ext cx="212" cy="231"/>
            </a:xfrm>
            <a:prstGeom prst="rect">
              <a:avLst/>
            </a:prstGeom>
            <a:noFill/>
            <a:ln w="9525">
              <a:noFill/>
              <a:miter lim="800000"/>
              <a:headEnd/>
              <a:tailEnd/>
            </a:ln>
            <a:effectLst/>
          </p:spPr>
          <p:txBody>
            <a:bodyPr wrap="none">
              <a:spAutoFit/>
            </a:bodyPr>
            <a:lstStyle/>
            <a:p>
              <a:r>
                <a:rPr lang="en-US"/>
                <a:t>A</a:t>
              </a:r>
            </a:p>
          </p:txBody>
        </p:sp>
        <p:sp>
          <p:nvSpPr>
            <p:cNvPr id="106523" name="Text Box 27"/>
            <p:cNvSpPr txBox="1">
              <a:spLocks noChangeArrowheads="1"/>
            </p:cNvSpPr>
            <p:nvPr/>
          </p:nvSpPr>
          <p:spPr bwMode="auto">
            <a:xfrm>
              <a:off x="3746" y="1349"/>
              <a:ext cx="200" cy="231"/>
            </a:xfrm>
            <a:prstGeom prst="rect">
              <a:avLst/>
            </a:prstGeom>
            <a:noFill/>
            <a:ln w="9525">
              <a:noFill/>
              <a:miter lim="800000"/>
              <a:headEnd/>
              <a:tailEnd/>
            </a:ln>
            <a:effectLst/>
          </p:spPr>
          <p:txBody>
            <a:bodyPr wrap="none">
              <a:spAutoFit/>
            </a:bodyPr>
            <a:lstStyle/>
            <a:p>
              <a:r>
                <a:rPr lang="en-US"/>
                <a:t>+</a:t>
              </a:r>
            </a:p>
          </p:txBody>
        </p:sp>
        <p:sp>
          <p:nvSpPr>
            <p:cNvPr id="106524" name="Text Box 28"/>
            <p:cNvSpPr txBox="1">
              <a:spLocks noChangeArrowheads="1"/>
            </p:cNvSpPr>
            <p:nvPr/>
          </p:nvSpPr>
          <p:spPr bwMode="auto">
            <a:xfrm>
              <a:off x="3782" y="1655"/>
              <a:ext cx="164" cy="231"/>
            </a:xfrm>
            <a:prstGeom prst="rect">
              <a:avLst/>
            </a:prstGeom>
            <a:noFill/>
            <a:ln w="9525">
              <a:noFill/>
              <a:miter lim="800000"/>
              <a:headEnd/>
              <a:tailEnd/>
            </a:ln>
            <a:effectLst/>
          </p:spPr>
          <p:txBody>
            <a:bodyPr wrap="none">
              <a:spAutoFit/>
            </a:bodyPr>
            <a:lstStyle/>
            <a:p>
              <a:r>
                <a:rPr lang="en-US"/>
                <a:t>-</a:t>
              </a:r>
            </a:p>
          </p:txBody>
        </p:sp>
        <p:sp>
          <p:nvSpPr>
            <p:cNvPr id="106525" name="Text Box 29"/>
            <p:cNvSpPr txBox="1">
              <a:spLocks noChangeArrowheads="1"/>
            </p:cNvSpPr>
            <p:nvPr/>
          </p:nvSpPr>
          <p:spPr bwMode="auto">
            <a:xfrm>
              <a:off x="3446" y="1175"/>
              <a:ext cx="292" cy="231"/>
            </a:xfrm>
            <a:prstGeom prst="rect">
              <a:avLst/>
            </a:prstGeom>
            <a:noFill/>
            <a:ln w="9525">
              <a:noFill/>
              <a:miter lim="800000"/>
              <a:headEnd/>
              <a:tailEnd/>
            </a:ln>
            <a:effectLst/>
          </p:spPr>
          <p:txBody>
            <a:bodyPr wrap="none">
              <a:spAutoFit/>
            </a:bodyPr>
            <a:lstStyle/>
            <a:p>
              <a:r>
                <a:rPr lang="en-US"/>
                <a:t>V1</a:t>
              </a:r>
            </a:p>
          </p:txBody>
        </p:sp>
        <p:sp>
          <p:nvSpPr>
            <p:cNvPr id="106526" name="Text Box 30"/>
            <p:cNvSpPr txBox="1">
              <a:spLocks noChangeArrowheads="1"/>
            </p:cNvSpPr>
            <p:nvPr/>
          </p:nvSpPr>
          <p:spPr bwMode="auto">
            <a:xfrm>
              <a:off x="3446" y="1865"/>
              <a:ext cx="292" cy="231"/>
            </a:xfrm>
            <a:prstGeom prst="rect">
              <a:avLst/>
            </a:prstGeom>
            <a:noFill/>
            <a:ln w="9525">
              <a:noFill/>
              <a:miter lim="800000"/>
              <a:headEnd/>
              <a:tailEnd/>
            </a:ln>
            <a:effectLst/>
          </p:spPr>
          <p:txBody>
            <a:bodyPr wrap="none">
              <a:spAutoFit/>
            </a:bodyPr>
            <a:lstStyle/>
            <a:p>
              <a:r>
                <a:rPr lang="en-US"/>
                <a:t>V2</a:t>
              </a:r>
            </a:p>
          </p:txBody>
        </p:sp>
        <p:sp>
          <p:nvSpPr>
            <p:cNvPr id="106527" name="Text Box 31"/>
            <p:cNvSpPr txBox="1">
              <a:spLocks noChangeArrowheads="1"/>
            </p:cNvSpPr>
            <p:nvPr/>
          </p:nvSpPr>
          <p:spPr bwMode="auto">
            <a:xfrm>
              <a:off x="4598" y="1313"/>
              <a:ext cx="292" cy="231"/>
            </a:xfrm>
            <a:prstGeom prst="rect">
              <a:avLst/>
            </a:prstGeom>
            <a:noFill/>
            <a:ln w="9525">
              <a:noFill/>
              <a:miter lim="800000"/>
              <a:headEnd/>
              <a:tailEnd/>
            </a:ln>
            <a:effectLst/>
          </p:spPr>
          <p:txBody>
            <a:bodyPr wrap="none">
              <a:spAutoFit/>
            </a:bodyPr>
            <a:lstStyle/>
            <a:p>
              <a:r>
                <a:rPr lang="en-US"/>
                <a:t>V3</a:t>
              </a:r>
            </a:p>
          </p:txBody>
        </p:sp>
        <p:sp>
          <p:nvSpPr>
            <p:cNvPr id="106528" name="Text Box 32"/>
            <p:cNvSpPr txBox="1">
              <a:spLocks noChangeArrowheads="1"/>
            </p:cNvSpPr>
            <p:nvPr/>
          </p:nvSpPr>
          <p:spPr bwMode="auto">
            <a:xfrm>
              <a:off x="3878" y="1499"/>
              <a:ext cx="228" cy="231"/>
            </a:xfrm>
            <a:prstGeom prst="rect">
              <a:avLst/>
            </a:prstGeom>
            <a:noFill/>
            <a:ln w="9525">
              <a:noFill/>
              <a:miter lim="800000"/>
              <a:headEnd/>
              <a:tailEnd/>
            </a:ln>
            <a:effectLst/>
          </p:spPr>
          <p:txBody>
            <a:bodyPr wrap="none">
              <a:spAutoFit/>
            </a:bodyPr>
            <a:lstStyle/>
            <a:p>
              <a:r>
                <a:rPr lang="en-US"/>
                <a:t>G</a:t>
              </a:r>
            </a:p>
          </p:txBody>
        </p:sp>
      </p:grpSp>
      <p:sp>
        <p:nvSpPr>
          <p:cNvPr id="106529" name="Text Box 33"/>
          <p:cNvSpPr txBox="1">
            <a:spLocks noChangeArrowheads="1"/>
          </p:cNvSpPr>
          <p:nvPr/>
        </p:nvSpPr>
        <p:spPr bwMode="auto">
          <a:xfrm>
            <a:off x="527050" y="4913313"/>
            <a:ext cx="1301750" cy="366712"/>
          </a:xfrm>
          <a:prstGeom prst="rect">
            <a:avLst/>
          </a:prstGeom>
          <a:noFill/>
          <a:ln w="9525">
            <a:noFill/>
            <a:miter lim="800000"/>
            <a:headEnd/>
            <a:tailEnd/>
          </a:ln>
          <a:effectLst/>
        </p:spPr>
        <p:txBody>
          <a:bodyPr wrap="none">
            <a:spAutoFit/>
          </a:bodyPr>
          <a:lstStyle/>
          <a:p>
            <a:r>
              <a:rPr lang="en-US"/>
              <a:t>Fig. 4-5 (a)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Piezoelectric Transducer</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When pressure is applied to certain non-conductive materials so that deformation takes place as shown in Fig, a charge separation occurs in the material and an electrical voltage , </a:t>
            </a:r>
            <a:r>
              <a:rPr lang="en-US" dirty="0" err="1" smtClean="0"/>
              <a:t>Vp</a:t>
            </a:r>
            <a:r>
              <a:rPr lang="en-US" dirty="0" smtClean="0"/>
              <a:t> , can be measured across the material.</a:t>
            </a:r>
          </a:p>
          <a:p>
            <a:pPr algn="just"/>
            <a:r>
              <a:rPr lang="en-US" dirty="0" smtClean="0"/>
              <a:t>The natural piezoelectric materials are </a:t>
            </a:r>
          </a:p>
          <a:p>
            <a:pPr lvl="1" algn="just"/>
            <a:r>
              <a:rPr lang="en-US" dirty="0" smtClean="0"/>
              <a:t>Quartz</a:t>
            </a:r>
          </a:p>
          <a:p>
            <a:pPr lvl="1" algn="just"/>
            <a:r>
              <a:rPr lang="en-US" dirty="0" smtClean="0"/>
              <a:t>Rochelle salt (sodium potassium </a:t>
            </a:r>
            <a:r>
              <a:rPr lang="en-US" dirty="0" err="1" smtClean="0"/>
              <a:t>tartarate</a:t>
            </a:r>
            <a:r>
              <a:rPr lang="en-US" dirty="0" smtClean="0"/>
              <a:t>)</a:t>
            </a:r>
          </a:p>
          <a:p>
            <a:pPr algn="just"/>
            <a:r>
              <a:rPr lang="en-US" dirty="0" smtClean="0"/>
              <a:t>The piezoelectric process is reversible. If an electric field is applied to a slab of material that has piezoelectric properties, it changes its dimensions.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Piezoelectric Transducer</a:t>
            </a:r>
            <a:endParaRPr lang="en-US" dirty="0"/>
          </a:p>
        </p:txBody>
      </p:sp>
      <p:pic>
        <p:nvPicPr>
          <p:cNvPr id="4" name="Picture 2"/>
          <p:cNvPicPr>
            <a:picLocks noGrp="1" noChangeAspect="1" noChangeArrowheads="1"/>
          </p:cNvPicPr>
          <p:nvPr>
            <p:ph idx="1"/>
          </p:nvPr>
        </p:nvPicPr>
        <p:blipFill>
          <a:blip r:embed="rId2"/>
          <a:srcRect/>
          <a:stretch>
            <a:fillRect/>
          </a:stretch>
        </p:blipFill>
        <p:spPr bwMode="auto">
          <a:xfrm>
            <a:off x="762000" y="1905000"/>
            <a:ext cx="7772399"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Piezoelectric Transducer</a:t>
            </a:r>
            <a:endParaRPr lang="en-US" dirty="0"/>
          </a:p>
        </p:txBody>
      </p:sp>
      <p:sp>
        <p:nvSpPr>
          <p:cNvPr id="3" name="Content Placeholder 2"/>
          <p:cNvSpPr>
            <a:spLocks noGrp="1"/>
          </p:cNvSpPr>
          <p:nvPr>
            <p:ph idx="1"/>
          </p:nvPr>
        </p:nvSpPr>
        <p:spPr/>
        <p:txBody>
          <a:bodyPr>
            <a:normAutofit/>
          </a:bodyPr>
          <a:lstStyle/>
          <a:p>
            <a:pPr algn="just"/>
            <a:r>
              <a:rPr lang="en-US" dirty="0" smtClean="0"/>
              <a:t>Frequently, two slices, with proper orientation of the polarity of the piezoelectric voltages, are sandwiched between layer of conductive metal foil, thus forming the bimorph configuration shown in Fig. below.</a:t>
            </a:r>
          </a:p>
          <a:p>
            <a:pPr algn="just"/>
            <a:endParaRPr lang="en-US" dirty="0" smtClean="0"/>
          </a:p>
          <a:p>
            <a:pPr algn="just"/>
            <a:endParaRPr lang="en-US" dirty="0" smtClean="0"/>
          </a:p>
          <a:p>
            <a:pPr algn="just"/>
            <a:endParaRPr lang="en-US" dirty="0" smtClean="0"/>
          </a:p>
        </p:txBody>
      </p:sp>
      <p:pic>
        <p:nvPicPr>
          <p:cNvPr id="4" name="Picture 2"/>
          <p:cNvPicPr>
            <a:picLocks noChangeAspect="1" noChangeArrowheads="1"/>
          </p:cNvPicPr>
          <p:nvPr/>
        </p:nvPicPr>
        <p:blipFill>
          <a:blip r:embed="rId2"/>
          <a:srcRect/>
          <a:stretch>
            <a:fillRect/>
          </a:stretch>
        </p:blipFill>
        <p:spPr bwMode="auto">
          <a:xfrm>
            <a:off x="1295400" y="4419600"/>
            <a:ext cx="6318250" cy="16942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Piezoelectric Transducer</a:t>
            </a:r>
            <a:endParaRPr lang="en-US" dirty="0"/>
          </a:p>
        </p:txBody>
      </p:sp>
      <p:sp>
        <p:nvSpPr>
          <p:cNvPr id="3" name="Content Placeholder 2"/>
          <p:cNvSpPr>
            <a:spLocks noGrp="1"/>
          </p:cNvSpPr>
          <p:nvPr>
            <p:ph idx="1"/>
          </p:nvPr>
        </p:nvSpPr>
        <p:spPr/>
        <p:txBody>
          <a:bodyPr/>
          <a:lstStyle/>
          <a:p>
            <a:pPr algn="just"/>
            <a:r>
              <a:rPr lang="en-US" sz="2800" dirty="0" smtClean="0"/>
              <a:t>The electric equivalent of a piezoelectric transducer shown in figure below is that of voltage source , </a:t>
            </a:r>
            <a:r>
              <a:rPr lang="en-US" sz="2800" dirty="0" err="1" smtClean="0"/>
              <a:t>Vp</a:t>
            </a:r>
            <a:r>
              <a:rPr lang="en-US" sz="2800" dirty="0" smtClean="0"/>
              <a:t>, proportional to the applied mechanical force connected in series with a capacitor, which represents the conductive plates separating by the insulating piezoelectric material.</a:t>
            </a:r>
          </a:p>
          <a:p>
            <a:endParaRPr lang="en-US" dirty="0"/>
          </a:p>
        </p:txBody>
      </p:sp>
      <p:pic>
        <p:nvPicPr>
          <p:cNvPr id="4" name="Picture 2"/>
          <p:cNvPicPr>
            <a:picLocks noChangeAspect="1" noChangeArrowheads="1"/>
          </p:cNvPicPr>
          <p:nvPr/>
        </p:nvPicPr>
        <p:blipFill>
          <a:blip r:embed="rId2"/>
          <a:srcRect/>
          <a:stretch>
            <a:fillRect/>
          </a:stretch>
        </p:blipFill>
        <p:spPr bwMode="auto">
          <a:xfrm>
            <a:off x="1600200" y="4191000"/>
            <a:ext cx="5810250" cy="220027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The dc resistance of a conductor of length lx, having a uniform area of cross section a and with specific resistivity p of its material is given by</a:t>
            </a:r>
          </a:p>
          <a:p>
            <a:endParaRPr lang="en-US" dirty="0"/>
          </a:p>
        </p:txBody>
      </p:sp>
      <p:pic>
        <p:nvPicPr>
          <p:cNvPr id="6" name="Picture 2"/>
          <p:cNvPicPr>
            <a:picLocks noChangeAspect="1" noChangeArrowheads="1"/>
          </p:cNvPicPr>
          <p:nvPr/>
        </p:nvPicPr>
        <p:blipFill>
          <a:blip r:embed="rId2"/>
          <a:srcRect/>
          <a:stretch>
            <a:fillRect/>
          </a:stretch>
        </p:blipFill>
        <p:spPr bwMode="auto">
          <a:xfrm>
            <a:off x="2895601" y="3567906"/>
            <a:ext cx="2214562" cy="1613694"/>
          </a:xfrm>
          <a:prstGeom prst="rect">
            <a:avLst/>
          </a:prstGeom>
          <a:noFill/>
          <a:ln w="9525">
            <a:noFill/>
            <a:miter lim="800000"/>
            <a:headEnd/>
            <a:tailEnd/>
          </a:ln>
          <a:effectLst/>
        </p:spPr>
      </p:pic>
      <p:sp>
        <p:nvSpPr>
          <p:cNvPr id="7"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Resistive Transducers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a:xfrm>
            <a:off x="762000" y="304800"/>
            <a:ext cx="7924800" cy="1143000"/>
          </a:xfrm>
        </p:spPr>
        <p:txBody>
          <a:bodyPr/>
          <a:lstStyle/>
          <a:p>
            <a:r>
              <a:rPr lang="en-US" sz="3200" smtClean="0">
                <a:latin typeface="Times New Roman" pitchFamily="18" charset="0"/>
                <a:cs typeface="Times New Roman" pitchFamily="18" charset="0"/>
              </a:rPr>
              <a:t>INTRODUCTION OF TRANSDUCERS</a:t>
            </a:r>
          </a:p>
        </p:txBody>
      </p:sp>
      <p:sp>
        <p:nvSpPr>
          <p:cNvPr id="4099" name="Rectangle 3"/>
          <p:cNvSpPr>
            <a:spLocks noGrp="1" noChangeArrowheads="1"/>
          </p:cNvSpPr>
          <p:nvPr>
            <p:ph type="body" sz="half" idx="1"/>
          </p:nvPr>
        </p:nvSpPr>
        <p:spPr>
          <a:xfrm>
            <a:off x="762000" y="1600200"/>
            <a:ext cx="7543800" cy="2514600"/>
          </a:xfrm>
        </p:spPr>
        <p:txBody>
          <a:bodyPr/>
          <a:lstStyle/>
          <a:p>
            <a:pPr>
              <a:lnSpc>
                <a:spcPct val="90000"/>
              </a:lnSpc>
            </a:pPr>
            <a:r>
              <a:rPr lang="en-US" sz="2400" smtClean="0">
                <a:latin typeface="Times New Roman" pitchFamily="18" charset="0"/>
                <a:cs typeface="Times New Roman" pitchFamily="18" charset="0"/>
              </a:rPr>
              <a:t>A transducer is a device that convert one form of energy to other form. </a:t>
            </a:r>
            <a:r>
              <a:rPr lang="en-US" sz="2400" dirty="0" smtClean="0">
                <a:latin typeface="Times New Roman" pitchFamily="18" charset="0"/>
                <a:cs typeface="Times New Roman" pitchFamily="18" charset="0"/>
              </a:rPr>
              <a:t>It converts the </a:t>
            </a:r>
            <a:r>
              <a:rPr lang="en-US" sz="2400" dirty="0" err="1" smtClean="0">
                <a:latin typeface="Times New Roman" pitchFamily="18" charset="0"/>
                <a:cs typeface="Times New Roman" pitchFamily="18" charset="0"/>
              </a:rPr>
              <a:t>measurand</a:t>
            </a:r>
            <a:r>
              <a:rPr lang="en-US" sz="2400" dirty="0" smtClean="0">
                <a:latin typeface="Times New Roman" pitchFamily="18" charset="0"/>
                <a:cs typeface="Times New Roman" pitchFamily="18" charset="0"/>
              </a:rPr>
              <a:t> to a usable electrical signal.</a:t>
            </a:r>
          </a:p>
          <a:p>
            <a:pPr>
              <a:lnSpc>
                <a:spcPct val="90000"/>
              </a:lnSpc>
            </a:pPr>
            <a:r>
              <a:rPr lang="en-US" sz="2400" dirty="0" smtClean="0">
                <a:latin typeface="Times New Roman" pitchFamily="18" charset="0"/>
                <a:cs typeface="Times New Roman" pitchFamily="18" charset="0"/>
              </a:rPr>
              <a:t>In other word it is a device that is capable of converting the physical quantity into a proportional electrical quantity such as voltage or current.</a:t>
            </a:r>
          </a:p>
        </p:txBody>
      </p:sp>
      <p:grpSp>
        <p:nvGrpSpPr>
          <p:cNvPr id="2" name="Group 4"/>
          <p:cNvGrpSpPr>
            <a:grpSpLocks/>
          </p:cNvGrpSpPr>
          <p:nvPr/>
        </p:nvGrpSpPr>
        <p:grpSpPr bwMode="auto">
          <a:xfrm>
            <a:off x="1600200" y="4876800"/>
            <a:ext cx="5432425" cy="1447800"/>
            <a:chOff x="580" y="2387"/>
            <a:chExt cx="3422" cy="912"/>
          </a:xfrm>
        </p:grpSpPr>
        <p:sp>
          <p:nvSpPr>
            <p:cNvPr id="4101" name="Rectangle 5"/>
            <p:cNvSpPr>
              <a:spLocks noChangeArrowheads="1"/>
            </p:cNvSpPr>
            <p:nvPr/>
          </p:nvSpPr>
          <p:spPr bwMode="auto">
            <a:xfrm>
              <a:off x="1882" y="2387"/>
              <a:ext cx="720" cy="912"/>
            </a:xfrm>
            <a:prstGeom prst="rect">
              <a:avLst/>
            </a:prstGeom>
            <a:solidFill>
              <a:srgbClr val="FFFFFF"/>
            </a:solidFill>
            <a:ln w="38100">
              <a:solidFill>
                <a:schemeClr val="tx1"/>
              </a:solidFill>
              <a:miter lim="800000"/>
              <a:headEnd/>
              <a:tailEnd/>
            </a:ln>
          </p:spPr>
          <p:txBody>
            <a:bodyPr wrap="none" anchor="ctr"/>
            <a:lstStyle/>
            <a:p>
              <a:endParaRPr lang="en-US">
                <a:latin typeface="Calibri" pitchFamily="34" charset="0"/>
              </a:endParaRPr>
            </a:p>
          </p:txBody>
        </p:sp>
        <p:sp>
          <p:nvSpPr>
            <p:cNvPr id="4102" name="Text Box 6"/>
            <p:cNvSpPr txBox="1">
              <a:spLocks noChangeArrowheads="1"/>
            </p:cNvSpPr>
            <p:nvPr/>
          </p:nvSpPr>
          <p:spPr bwMode="auto">
            <a:xfrm>
              <a:off x="580" y="2771"/>
              <a:ext cx="864" cy="233"/>
            </a:xfrm>
            <a:prstGeom prst="rect">
              <a:avLst/>
            </a:prstGeom>
            <a:noFill/>
            <a:ln w="9525">
              <a:noFill/>
              <a:miter lim="800000"/>
              <a:headEnd/>
              <a:tailEnd/>
            </a:ln>
          </p:spPr>
          <p:txBody>
            <a:bodyPr>
              <a:spAutoFit/>
            </a:bodyPr>
            <a:lstStyle/>
            <a:p>
              <a:r>
                <a:rPr lang="en-US">
                  <a:latin typeface="Arial Black" pitchFamily="34" charset="0"/>
                </a:rPr>
                <a:t>Pressure</a:t>
              </a:r>
            </a:p>
          </p:txBody>
        </p:sp>
        <p:sp>
          <p:nvSpPr>
            <p:cNvPr id="4103" name="Text Box 7"/>
            <p:cNvSpPr txBox="1">
              <a:spLocks noChangeArrowheads="1"/>
            </p:cNvSpPr>
            <p:nvPr/>
          </p:nvSpPr>
          <p:spPr bwMode="auto">
            <a:xfrm>
              <a:off x="3076" y="2771"/>
              <a:ext cx="926" cy="288"/>
            </a:xfrm>
            <a:prstGeom prst="rect">
              <a:avLst/>
            </a:prstGeom>
            <a:noFill/>
            <a:ln w="9525">
              <a:noFill/>
              <a:miter lim="800000"/>
              <a:headEnd/>
              <a:tailEnd/>
            </a:ln>
          </p:spPr>
          <p:txBody>
            <a:bodyPr wrap="none">
              <a:spAutoFit/>
            </a:bodyPr>
            <a:lstStyle/>
            <a:p>
              <a:r>
                <a:rPr lang="en-US">
                  <a:latin typeface="Arial Black" pitchFamily="34" charset="0"/>
                </a:rPr>
                <a:t>Voltage</a:t>
              </a:r>
            </a:p>
          </p:txBody>
        </p:sp>
        <p:sp>
          <p:nvSpPr>
            <p:cNvPr id="4104" name="Line 8"/>
            <p:cNvSpPr>
              <a:spLocks noChangeShapeType="1"/>
            </p:cNvSpPr>
            <p:nvPr/>
          </p:nvSpPr>
          <p:spPr bwMode="auto">
            <a:xfrm>
              <a:off x="1492" y="2915"/>
              <a:ext cx="384" cy="0"/>
            </a:xfrm>
            <a:prstGeom prst="line">
              <a:avLst/>
            </a:prstGeom>
            <a:noFill/>
            <a:ln w="38100">
              <a:solidFill>
                <a:schemeClr val="tx1"/>
              </a:solidFill>
              <a:round/>
              <a:headEnd/>
              <a:tailEnd type="triangle" w="med" len="med"/>
            </a:ln>
          </p:spPr>
          <p:txBody>
            <a:bodyPr/>
            <a:lstStyle/>
            <a:p>
              <a:endParaRPr lang="en-US"/>
            </a:p>
          </p:txBody>
        </p:sp>
        <p:sp>
          <p:nvSpPr>
            <p:cNvPr id="4105" name="Line 9"/>
            <p:cNvSpPr>
              <a:spLocks noChangeShapeType="1"/>
            </p:cNvSpPr>
            <p:nvPr/>
          </p:nvSpPr>
          <p:spPr bwMode="auto">
            <a:xfrm>
              <a:off x="2596" y="2915"/>
              <a:ext cx="480" cy="0"/>
            </a:xfrm>
            <a:prstGeom prst="line">
              <a:avLst/>
            </a:prstGeom>
            <a:noFill/>
            <a:ln w="38100">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Resistance Thermometer</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just"/>
            <a:r>
              <a:rPr lang="en-US" b="1" u="sng" dirty="0" smtClean="0"/>
              <a:t>Resistance thermometers </a:t>
            </a:r>
            <a:r>
              <a:rPr lang="en-US" dirty="0" smtClean="0"/>
              <a:t>are primary electrical transducer enabling measurement of temperature changes in terms of resistance change. </a:t>
            </a:r>
          </a:p>
          <a:p>
            <a:pPr algn="just"/>
            <a:r>
              <a:rPr lang="en-US" dirty="0" smtClean="0"/>
              <a:t>The resistive element usually made of a solid material</a:t>
            </a:r>
          </a:p>
          <a:p>
            <a:pPr lvl="1" algn="just"/>
            <a:r>
              <a:rPr lang="en-US" dirty="0" smtClean="0"/>
              <a:t>A metal</a:t>
            </a:r>
          </a:p>
          <a:p>
            <a:pPr lvl="1" algn="just"/>
            <a:r>
              <a:rPr lang="en-US" dirty="0" smtClean="0"/>
              <a:t>A metal alloy</a:t>
            </a:r>
          </a:p>
          <a:p>
            <a:pPr lvl="1" algn="just"/>
            <a:r>
              <a:rPr lang="en-US" dirty="0" smtClean="0"/>
              <a:t>A semiconductor material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b="1" u="sng" dirty="0" smtClean="0"/>
              <a:t>Resistivity</a:t>
            </a:r>
          </a:p>
          <a:p>
            <a:pPr lvl="1"/>
            <a:r>
              <a:rPr lang="en-US" dirty="0" smtClean="0"/>
              <a:t>Metal : increases with temperature.</a:t>
            </a:r>
          </a:p>
          <a:p>
            <a:pPr lvl="1"/>
            <a:r>
              <a:rPr lang="en-US" dirty="0" smtClean="0"/>
              <a:t>Semiconductor and Insulator: decreases with temperature</a:t>
            </a:r>
          </a:p>
          <a:p>
            <a:pPr lvl="1">
              <a:buNone/>
            </a:pPr>
            <a:r>
              <a:rPr lang="en-US" dirty="0" smtClean="0"/>
              <a:t>Wire wound elements employs considerable length of wire and if free to expand , the length also increase with increase in temperature.</a:t>
            </a:r>
          </a:p>
          <a:p>
            <a:pPr lvl="1">
              <a:buNone/>
            </a:pPr>
            <a:r>
              <a:rPr lang="en-US" dirty="0" smtClean="0"/>
              <a:t>Hence as  temperature changes , the change in resistance will be due to change in both length and resistivity </a:t>
            </a:r>
            <a:endParaRPr lang="en-US" dirty="0"/>
          </a:p>
        </p:txBody>
      </p:sp>
      <p:sp>
        <p:nvSpPr>
          <p:cNvPr id="4"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Resistance Thermometer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The </a:t>
            </a:r>
            <a:r>
              <a:rPr lang="en-US" b="1" u="sng" dirty="0" smtClean="0"/>
              <a:t>temperature coefficient of resistance </a:t>
            </a:r>
            <a:r>
              <a:rPr lang="en-US" dirty="0" smtClean="0"/>
              <a:t>is given by</a:t>
            </a:r>
          </a:p>
          <a:p>
            <a:endParaRPr lang="en-US" dirty="0"/>
          </a:p>
        </p:txBody>
      </p:sp>
      <p:sp>
        <p:nvSpPr>
          <p:cNvPr id="4"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Resistance Thermometer</a:t>
            </a:r>
            <a:endParaRPr lang="en-US" dirty="0"/>
          </a:p>
        </p:txBody>
      </p:sp>
      <p:pic>
        <p:nvPicPr>
          <p:cNvPr id="6" name="Picture 2"/>
          <p:cNvPicPr>
            <a:picLocks noChangeAspect="1" noChangeArrowheads="1"/>
          </p:cNvPicPr>
          <p:nvPr/>
        </p:nvPicPr>
        <p:blipFill>
          <a:blip r:embed="rId2"/>
          <a:srcRect/>
          <a:stretch>
            <a:fillRect/>
          </a:stretch>
        </p:blipFill>
        <p:spPr bwMode="auto">
          <a:xfrm>
            <a:off x="990600" y="3134519"/>
            <a:ext cx="7239000" cy="280908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lgn="just"/>
            <a:r>
              <a:rPr lang="en-US" dirty="0" smtClean="0"/>
              <a:t>The resistance at any temperature T degree C is given by </a:t>
            </a:r>
          </a:p>
          <a:p>
            <a:pPr algn="just"/>
            <a:endParaRPr lang="en-US" dirty="0" smtClean="0"/>
          </a:p>
          <a:p>
            <a:pPr algn="just"/>
            <a:endParaRPr lang="en-US" dirty="0" smtClean="0"/>
          </a:p>
          <a:p>
            <a:pPr algn="just"/>
            <a:r>
              <a:rPr lang="en-US" dirty="0" smtClean="0"/>
              <a:t>Each metal or metallic alloy obey the relationship over a range of temperature and each resistance transducer is generally limited to measure temperature within this range.  </a:t>
            </a:r>
          </a:p>
          <a:p>
            <a:endParaRPr lang="en-US" dirty="0"/>
          </a:p>
        </p:txBody>
      </p:sp>
      <p:sp>
        <p:nvSpPr>
          <p:cNvPr id="6"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Resistance Thermometer</a:t>
            </a:r>
            <a:endParaRPr lang="en-US" dirty="0"/>
          </a:p>
        </p:txBody>
      </p:sp>
      <p:pic>
        <p:nvPicPr>
          <p:cNvPr id="8" name="Picture 2"/>
          <p:cNvPicPr>
            <a:picLocks noChangeAspect="1" noChangeArrowheads="1"/>
          </p:cNvPicPr>
          <p:nvPr/>
        </p:nvPicPr>
        <p:blipFill>
          <a:blip r:embed="rId2"/>
          <a:srcRect/>
          <a:stretch>
            <a:fillRect/>
          </a:stretch>
        </p:blipFill>
        <p:spPr bwMode="auto">
          <a:xfrm>
            <a:off x="1295400" y="3048000"/>
            <a:ext cx="5562600" cy="457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a:bodyPr>
          <a:lstStyle/>
          <a:p>
            <a:pPr algn="just"/>
            <a:r>
              <a:rPr lang="en-US" dirty="0" smtClean="0"/>
              <a:t>The </a:t>
            </a:r>
            <a:r>
              <a:rPr lang="en-US" b="1" u="sng" dirty="0" smtClean="0"/>
              <a:t>wire wound resistance </a:t>
            </a:r>
            <a:r>
              <a:rPr lang="en-US" dirty="0" smtClean="0"/>
              <a:t>thermometer as shown in fig usually consist of a coil wound on a mica or ceramic former , which also serve as supporting mount for the coil. The coil is wound in bifilar form so as to make it non-inductive .</a:t>
            </a:r>
          </a:p>
          <a:p>
            <a:pPr algn="just"/>
            <a:r>
              <a:rPr lang="en-US" dirty="0" smtClean="0"/>
              <a:t>The element are normally enclosed in a protective tube </a:t>
            </a:r>
            <a:r>
              <a:rPr lang="en-US" dirty="0" err="1" smtClean="0"/>
              <a:t>pyrex</a:t>
            </a:r>
            <a:r>
              <a:rPr lang="en-US" dirty="0" smtClean="0"/>
              <a:t> glass ,porcelain , quartz or </a:t>
            </a:r>
            <a:r>
              <a:rPr lang="en-US" dirty="0" err="1" smtClean="0"/>
              <a:t>nickle</a:t>
            </a:r>
            <a:r>
              <a:rPr lang="en-US" dirty="0" smtClean="0"/>
              <a:t> , depending on the range of temperature and the nature of the fluid.</a:t>
            </a:r>
            <a:endParaRPr lang="en-US" dirty="0"/>
          </a:p>
        </p:txBody>
      </p:sp>
      <p:sp>
        <p:nvSpPr>
          <p:cNvPr id="4"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Resistance Thermometer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533400" y="1828800"/>
            <a:ext cx="8153400" cy="4419600"/>
          </a:xfrm>
          <a:prstGeom prst="rect">
            <a:avLst/>
          </a:prstGeom>
          <a:ln>
            <a:headEnd/>
            <a:tailEnd/>
          </a:ln>
        </p:spPr>
        <p:style>
          <a:lnRef idx="1">
            <a:schemeClr val="accent1"/>
          </a:lnRef>
          <a:fillRef idx="2">
            <a:schemeClr val="accent1"/>
          </a:fillRef>
          <a:effectRef idx="1">
            <a:schemeClr val="accent1"/>
          </a:effectRef>
          <a:fontRef idx="minor">
            <a:schemeClr val="dk1"/>
          </a:fontRef>
        </p:style>
      </p:pic>
      <p:sp>
        <p:nvSpPr>
          <p:cNvPr id="6"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Resistance Thermometer</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err="1" smtClean="0"/>
              <a:t>Thermistors</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algn="just"/>
            <a:r>
              <a:rPr lang="en-US" dirty="0" err="1" smtClean="0">
                <a:latin typeface="Times New Roman" pitchFamily="18" charset="0"/>
                <a:cs typeface="Times New Roman" pitchFamily="18" charset="0"/>
              </a:rPr>
              <a:t>Thermistor</a:t>
            </a:r>
            <a:r>
              <a:rPr lang="en-US" dirty="0" smtClean="0">
                <a:latin typeface="Times New Roman" pitchFamily="18" charset="0"/>
                <a:cs typeface="Times New Roman" pitchFamily="18" charset="0"/>
              </a:rPr>
              <a:t> is a contraction of a term “thermal resistor”.</a:t>
            </a:r>
          </a:p>
          <a:p>
            <a:pPr algn="just"/>
            <a:r>
              <a:rPr lang="en-US" dirty="0" err="1" smtClean="0">
                <a:latin typeface="Times New Roman" pitchFamily="18" charset="0"/>
                <a:cs typeface="Times New Roman" pitchFamily="18" charset="0"/>
              </a:rPr>
              <a:t>Thermistor</a:t>
            </a:r>
            <a:r>
              <a:rPr lang="en-US" dirty="0" smtClean="0">
                <a:latin typeface="Times New Roman" pitchFamily="18" charset="0"/>
                <a:cs typeface="Times New Roman" pitchFamily="18" charset="0"/>
              </a:rPr>
              <a:t> are temperature dependent resistors. They are made of semiconductor material which have negative temperature coefficient of resistivity i.e. their resistance decreases with increase of temperature.</a:t>
            </a:r>
          </a:p>
          <a:p>
            <a:pPr algn="just"/>
            <a:r>
              <a:rPr lang="en-US" dirty="0" err="1" smtClean="0">
                <a:latin typeface="Times New Roman" pitchFamily="18" charset="0"/>
                <a:cs typeface="Times New Roman" pitchFamily="18" charset="0"/>
              </a:rPr>
              <a:t>Thermistor</a:t>
            </a:r>
            <a:r>
              <a:rPr lang="en-US" dirty="0" smtClean="0">
                <a:latin typeface="Times New Roman" pitchFamily="18" charset="0"/>
                <a:cs typeface="Times New Roman" pitchFamily="18" charset="0"/>
              </a:rPr>
              <a:t> are widely used in application which involve measurement in the range of 0-60º </a:t>
            </a:r>
            <a:r>
              <a:rPr lang="en-US" dirty="0" err="1" smtClean="0">
                <a:latin typeface="Times New Roman" pitchFamily="18" charset="0"/>
                <a:cs typeface="Times New Roman" pitchFamily="18" charset="0"/>
              </a:rPr>
              <a:t>Thermistor</a:t>
            </a:r>
            <a:r>
              <a:rPr lang="en-US" dirty="0" smtClean="0">
                <a:latin typeface="Times New Roman" pitchFamily="18" charset="0"/>
                <a:cs typeface="Times New Roman" pitchFamily="18" charset="0"/>
              </a:rPr>
              <a:t> are composed of sintered mixture of </a:t>
            </a:r>
            <a:r>
              <a:rPr lang="en-US" dirty="0" err="1" smtClean="0">
                <a:latin typeface="Times New Roman" pitchFamily="18" charset="0"/>
                <a:cs typeface="Times New Roman" pitchFamily="18" charset="0"/>
              </a:rPr>
              <a:t>sulphides,silicates</a:t>
            </a:r>
            <a:r>
              <a:rPr lang="en-US" dirty="0" smtClean="0">
                <a:latin typeface="Times New Roman" pitchFamily="18" charset="0"/>
                <a:cs typeface="Times New Roman" pitchFamily="18" charset="0"/>
              </a:rPr>
              <a:t>, oxides and </a:t>
            </a:r>
            <a:r>
              <a:rPr lang="en-US" dirty="0" err="1" smtClean="0">
                <a:latin typeface="Times New Roman" pitchFamily="18" charset="0"/>
                <a:cs typeface="Times New Roman" pitchFamily="18" charset="0"/>
              </a:rPr>
              <a:t>selenides</a:t>
            </a:r>
            <a:r>
              <a:rPr lang="en-US" dirty="0" smtClean="0">
                <a:latin typeface="Times New Roman" pitchFamily="18" charset="0"/>
                <a:cs typeface="Times New Roman" pitchFamily="18" charset="0"/>
              </a:rPr>
              <a:t> of metals  such as </a:t>
            </a:r>
            <a:r>
              <a:rPr lang="en-US" dirty="0" err="1" smtClean="0">
                <a:latin typeface="Times New Roman" pitchFamily="18" charset="0"/>
                <a:cs typeface="Times New Roman" pitchFamily="18" charset="0"/>
              </a:rPr>
              <a:t>mangnese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nickle</a:t>
            </a:r>
            <a:r>
              <a:rPr lang="en-US" dirty="0" smtClean="0">
                <a:latin typeface="Times New Roman" pitchFamily="18" charset="0"/>
                <a:cs typeface="Times New Roman" pitchFamily="18" charset="0"/>
              </a:rPr>
              <a:t>, cobalt, </a:t>
            </a:r>
            <a:r>
              <a:rPr lang="en-US" dirty="0" err="1" smtClean="0">
                <a:latin typeface="Times New Roman" pitchFamily="18" charset="0"/>
                <a:cs typeface="Times New Roman" pitchFamily="18" charset="0"/>
              </a:rPr>
              <a:t>copper,zinc</a:t>
            </a:r>
            <a:r>
              <a:rPr lang="en-US" dirty="0" smtClean="0">
                <a:latin typeface="Times New Roman" pitchFamily="18" charset="0"/>
                <a:cs typeface="Times New Roman" pitchFamily="18" charset="0"/>
              </a:rPr>
              <a:t>, iron, </a:t>
            </a:r>
            <a:r>
              <a:rPr lang="en-US" dirty="0" err="1" smtClean="0">
                <a:latin typeface="Times New Roman" pitchFamily="18" charset="0"/>
                <a:cs typeface="Times New Roman" pitchFamily="18" charset="0"/>
              </a:rPr>
              <a:t>aluminium</a:t>
            </a:r>
            <a:r>
              <a:rPr lang="en-US" dirty="0" smtClean="0">
                <a:latin typeface="Times New Roman" pitchFamily="18" charset="0"/>
                <a:cs typeface="Times New Roman" pitchFamily="18" charset="0"/>
              </a:rPr>
              <a:t> and uranium.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81000"/>
            <a:ext cx="8229600" cy="1143000"/>
          </a:xfrm>
        </p:spPr>
        <p:style>
          <a:lnRef idx="1">
            <a:schemeClr val="accent6"/>
          </a:lnRef>
          <a:fillRef idx="2">
            <a:schemeClr val="accent6"/>
          </a:fillRef>
          <a:effectRef idx="1">
            <a:schemeClr val="accent6"/>
          </a:effectRef>
          <a:fontRef idx="minor">
            <a:schemeClr val="dk1"/>
          </a:fontRef>
        </p:style>
        <p:txBody>
          <a:bodyPr/>
          <a:lstStyle/>
          <a:p>
            <a:r>
              <a:rPr lang="en-US" dirty="0" err="1" smtClean="0"/>
              <a:t>Thermistors</a:t>
            </a:r>
            <a:endParaRPr lang="en-US" dirty="0"/>
          </a:p>
        </p:txBody>
      </p:sp>
      <p:pic>
        <p:nvPicPr>
          <p:cNvPr id="5" name="Picture 2" descr="C:\Users\GPC\Pictures\temperature_measurement_using_thermistor.JPG"/>
          <p:cNvPicPr>
            <a:picLocks noGrp="1" noChangeAspect="1" noChangeArrowheads="1"/>
          </p:cNvPicPr>
          <p:nvPr>
            <p:ph idx="1"/>
          </p:nvPr>
        </p:nvPicPr>
        <p:blipFill>
          <a:blip r:embed="rId2"/>
          <a:srcRect/>
          <a:stretch>
            <a:fillRect/>
          </a:stretch>
        </p:blipFill>
        <p:spPr>
          <a:xfrm>
            <a:off x="457200" y="1743174"/>
            <a:ext cx="8229600" cy="4240014"/>
          </a:xfrm>
          <a:ln/>
        </p:spPr>
        <p:style>
          <a:lnRef idx="1">
            <a:schemeClr val="accent1"/>
          </a:lnRef>
          <a:fillRef idx="2">
            <a:schemeClr val="accent1"/>
          </a:fillRef>
          <a:effectRef idx="1">
            <a:schemeClr val="accent1"/>
          </a:effectRef>
          <a:fontRef idx="minor">
            <a:schemeClr val="dk1"/>
          </a:fontRef>
        </p:style>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thermistor</a:t>
            </a:r>
            <a:r>
              <a:rPr lang="en-US" sz="2400" dirty="0" smtClean="0">
                <a:latin typeface="Times New Roman" pitchFamily="18" charset="0"/>
                <a:cs typeface="Times New Roman" pitchFamily="18" charset="0"/>
              </a:rPr>
              <a:t> may be in the form of beads, rods and discs.</a:t>
            </a:r>
          </a:p>
          <a:p>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thermistor</a:t>
            </a:r>
            <a:r>
              <a:rPr lang="en-US" sz="2400" dirty="0" smtClean="0">
                <a:latin typeface="Times New Roman" pitchFamily="18" charset="0"/>
                <a:cs typeface="Times New Roman" pitchFamily="18" charset="0"/>
              </a:rPr>
              <a:t> provide a large change in resistance for small change in temperature. In some cases the resistance of </a:t>
            </a:r>
            <a:r>
              <a:rPr lang="en-US" sz="2400" dirty="0" err="1" smtClean="0">
                <a:latin typeface="Times New Roman" pitchFamily="18" charset="0"/>
                <a:cs typeface="Times New Roman" pitchFamily="18" charset="0"/>
              </a:rPr>
              <a:t>themistor</a:t>
            </a:r>
            <a:r>
              <a:rPr lang="en-US" sz="2400" dirty="0" smtClean="0">
                <a:latin typeface="Times New Roman" pitchFamily="18" charset="0"/>
                <a:cs typeface="Times New Roman" pitchFamily="18" charset="0"/>
              </a:rPr>
              <a:t> at room temperature may decreases as much as 6% for each 1ºC rise in temperature.</a:t>
            </a:r>
          </a:p>
          <a:p>
            <a:endParaRPr lang="en-US" dirty="0"/>
          </a:p>
        </p:txBody>
      </p:sp>
      <p:pic>
        <p:nvPicPr>
          <p:cNvPr id="6" name="Picture 2"/>
          <p:cNvPicPr>
            <a:picLocks noChangeAspect="1" noChangeArrowheads="1"/>
          </p:cNvPicPr>
          <p:nvPr/>
        </p:nvPicPr>
        <p:blipFill>
          <a:blip r:embed="rId2"/>
          <a:srcRect/>
          <a:stretch>
            <a:fillRect/>
          </a:stretch>
        </p:blipFill>
        <p:spPr bwMode="auto">
          <a:xfrm>
            <a:off x="2362200" y="3657600"/>
            <a:ext cx="4029075" cy="2438400"/>
          </a:xfrm>
          <a:prstGeom prst="rect">
            <a:avLst/>
          </a:prstGeom>
          <a:noFill/>
          <a:ln w="9525">
            <a:noFill/>
            <a:miter lim="800000"/>
            <a:headEnd/>
            <a:tailEnd/>
          </a:ln>
        </p:spPr>
      </p:pic>
      <p:sp>
        <p:nvSpPr>
          <p:cNvPr id="7"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err="1" smtClean="0"/>
              <a:t>Thermistors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n-US" dirty="0" smtClean="0">
                <a:latin typeface="Arial" pitchFamily="34" charset="0"/>
                <a:cs typeface="Arial" pitchFamily="34" charset="0"/>
              </a:rPr>
              <a:t>The resistance temperature relation is generally of the form:</a:t>
            </a:r>
          </a:p>
          <a:p>
            <a:pPr>
              <a:buFont typeface="Wingdings" pitchFamily="2" charset="2"/>
              <a:buNone/>
            </a:pPr>
            <a:r>
              <a:rPr lang="en-US" dirty="0" smtClean="0">
                <a:latin typeface="Arial" pitchFamily="34" charset="0"/>
                <a:cs typeface="Arial" pitchFamily="34" charset="0"/>
              </a:rPr>
              <a:t>	R = R</a:t>
            </a:r>
            <a:r>
              <a:rPr lang="en-US" baseline="-25000" dirty="0" smtClean="0">
                <a:latin typeface="Arial" pitchFamily="34" charset="0"/>
                <a:cs typeface="Arial" pitchFamily="34" charset="0"/>
              </a:rPr>
              <a:t>0</a:t>
            </a:r>
            <a:r>
              <a:rPr lang="en-US" dirty="0" smtClean="0">
                <a:latin typeface="Arial" pitchFamily="34" charset="0"/>
                <a:cs typeface="Arial" pitchFamily="34" charset="0"/>
              </a:rPr>
              <a:t> exp[</a:t>
            </a:r>
            <a:r>
              <a:rPr lang="el-GR" dirty="0" smtClean="0">
                <a:latin typeface="Arial" pitchFamily="34" charset="0"/>
                <a:cs typeface="Arial" pitchFamily="34" charset="0"/>
              </a:rPr>
              <a:t>β</a:t>
            </a:r>
            <a:r>
              <a:rPr lang="en-US" dirty="0" smtClean="0">
                <a:latin typeface="Arial" pitchFamily="34" charset="0"/>
                <a:cs typeface="Arial" pitchFamily="34" charset="0"/>
              </a:rPr>
              <a:t>(1/T – 1/T</a:t>
            </a:r>
            <a:r>
              <a:rPr lang="en-US" baseline="-25000" dirty="0" smtClean="0">
                <a:latin typeface="Arial" pitchFamily="34" charset="0"/>
                <a:cs typeface="Arial" pitchFamily="34" charset="0"/>
              </a:rPr>
              <a:t>0</a:t>
            </a:r>
            <a:r>
              <a:rPr lang="en-US" dirty="0" smtClean="0">
                <a:latin typeface="Arial" pitchFamily="34" charset="0"/>
                <a:cs typeface="Arial" pitchFamily="34" charset="0"/>
              </a:rPr>
              <a:t>)]</a:t>
            </a:r>
            <a:endParaRPr lang="el-GR" dirty="0" smtClean="0">
              <a:latin typeface="Arial" pitchFamily="34" charset="0"/>
              <a:cs typeface="Arial" pitchFamily="34" charset="0"/>
            </a:endParaRPr>
          </a:p>
          <a:p>
            <a:r>
              <a:rPr lang="en-US" dirty="0" smtClean="0">
                <a:latin typeface="Arial" pitchFamily="34" charset="0"/>
                <a:cs typeface="Arial" pitchFamily="34" charset="0"/>
              </a:rPr>
              <a:t>	R = Resistance at temp. T, Ω</a:t>
            </a:r>
          </a:p>
          <a:p>
            <a:r>
              <a:rPr lang="en-US" dirty="0" smtClean="0">
                <a:latin typeface="Arial" pitchFamily="34" charset="0"/>
                <a:cs typeface="Arial" pitchFamily="34" charset="0"/>
              </a:rPr>
              <a:t>	R</a:t>
            </a:r>
            <a:r>
              <a:rPr lang="en-US" baseline="-25000" dirty="0" smtClean="0">
                <a:latin typeface="Arial" pitchFamily="34" charset="0"/>
                <a:cs typeface="Arial" pitchFamily="34" charset="0"/>
              </a:rPr>
              <a:t>0</a:t>
            </a:r>
            <a:r>
              <a:rPr lang="en-US" dirty="0" smtClean="0">
                <a:latin typeface="Arial" pitchFamily="34" charset="0"/>
                <a:cs typeface="Arial" pitchFamily="34" charset="0"/>
              </a:rPr>
              <a:t>= Resistance at temp. T</a:t>
            </a:r>
            <a:r>
              <a:rPr lang="en-US" baseline="-25000" dirty="0" smtClean="0">
                <a:latin typeface="Arial" pitchFamily="34" charset="0"/>
                <a:cs typeface="Arial" pitchFamily="34" charset="0"/>
              </a:rPr>
              <a:t>0</a:t>
            </a:r>
            <a:r>
              <a:rPr lang="en-US" dirty="0" smtClean="0">
                <a:latin typeface="Arial" pitchFamily="34" charset="0"/>
                <a:cs typeface="Arial" pitchFamily="34" charset="0"/>
              </a:rPr>
              <a:t>, Ω</a:t>
            </a:r>
          </a:p>
          <a:p>
            <a:r>
              <a:rPr lang="en-US" dirty="0" smtClean="0">
                <a:latin typeface="Arial" pitchFamily="34" charset="0"/>
                <a:cs typeface="Arial" pitchFamily="34" charset="0"/>
              </a:rPr>
              <a:t>	</a:t>
            </a:r>
            <a:r>
              <a:rPr lang="el-GR" dirty="0" smtClean="0">
                <a:latin typeface="Arial" pitchFamily="34" charset="0"/>
                <a:cs typeface="Arial" pitchFamily="34" charset="0"/>
              </a:rPr>
              <a:t>β</a:t>
            </a:r>
            <a:r>
              <a:rPr lang="en-US" dirty="0" smtClean="0">
                <a:latin typeface="Arial" pitchFamily="34" charset="0"/>
                <a:cs typeface="Arial" pitchFamily="34" charset="0"/>
              </a:rPr>
              <a:t> = Constant, </a:t>
            </a:r>
            <a:r>
              <a:rPr lang="en-US" dirty="0" err="1" smtClean="0">
                <a:latin typeface="Arial" pitchFamily="34" charset="0"/>
                <a:cs typeface="Arial" pitchFamily="34" charset="0"/>
              </a:rPr>
              <a:t>Characterstics</a:t>
            </a:r>
            <a:r>
              <a:rPr lang="en-US" dirty="0" smtClean="0">
                <a:latin typeface="Arial" pitchFamily="34" charset="0"/>
                <a:cs typeface="Arial" pitchFamily="34" charset="0"/>
              </a:rPr>
              <a:t> of         	material</a:t>
            </a:r>
          </a:p>
          <a:p>
            <a:r>
              <a:rPr lang="en-US" dirty="0" smtClean="0">
                <a:latin typeface="Arial" pitchFamily="34" charset="0"/>
                <a:cs typeface="Arial" pitchFamily="34" charset="0"/>
              </a:rPr>
              <a:t>T, T</a:t>
            </a:r>
            <a:r>
              <a:rPr lang="en-US" baseline="-25000" dirty="0" smtClean="0">
                <a:latin typeface="Arial" pitchFamily="34" charset="0"/>
                <a:cs typeface="Arial" pitchFamily="34" charset="0"/>
              </a:rPr>
              <a:t>0 </a:t>
            </a:r>
            <a:r>
              <a:rPr lang="en-US" dirty="0" smtClean="0">
                <a:latin typeface="Arial" pitchFamily="34" charset="0"/>
                <a:cs typeface="Arial" pitchFamily="34" charset="0"/>
              </a:rPr>
              <a:t>Absolute </a:t>
            </a:r>
            <a:r>
              <a:rPr lang="en-US" dirty="0" err="1" smtClean="0">
                <a:latin typeface="Arial" pitchFamily="34" charset="0"/>
                <a:cs typeface="Arial" pitchFamily="34" charset="0"/>
              </a:rPr>
              <a:t>tempratures</a:t>
            </a:r>
            <a:r>
              <a:rPr lang="en-US" dirty="0" smtClean="0">
                <a:latin typeface="Arial" pitchFamily="34" charset="0"/>
                <a:cs typeface="Arial" pitchFamily="34" charset="0"/>
              </a:rPr>
              <a:t>, K</a:t>
            </a:r>
          </a:p>
          <a:p>
            <a:endParaRPr lang="en-US" dirty="0"/>
          </a:p>
        </p:txBody>
      </p:sp>
      <p:sp>
        <p:nvSpPr>
          <p:cNvPr id="4"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err="1" smtClean="0"/>
              <a:t>Thermistors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txBox="1">
            <a:spLocks noChangeArrowheads="1"/>
          </p:cNvSpPr>
          <p:nvPr/>
        </p:nvSpPr>
        <p:spPr>
          <a:xfrm>
            <a:off x="685800" y="685800"/>
            <a:ext cx="7924800" cy="1143000"/>
          </a:xfrm>
          <a:prstGeom prst="rect">
            <a:avLst/>
          </a:prstGeom>
        </p:spPr>
        <p:txBody>
          <a:bodyPr>
            <a:normAutofit fontScale="97500"/>
          </a:bodyPr>
          <a:lstStyle/>
          <a:p>
            <a:pPr algn="ctr" fontAlgn="auto">
              <a:spcAft>
                <a:spcPts val="0"/>
              </a:spcAft>
              <a:defRPr/>
            </a:pPr>
            <a:r>
              <a:rPr lang="en-US" sz="3200" dirty="0">
                <a:latin typeface="Times New Roman" pitchFamily="18" charset="0"/>
                <a:ea typeface="+mj-ea"/>
                <a:cs typeface="Times New Roman" pitchFamily="18" charset="0"/>
              </a:rPr>
              <a:t>BLOCK DIAGRAM OF TRANSDUCERS</a:t>
            </a:r>
          </a:p>
        </p:txBody>
      </p:sp>
      <p:pic>
        <p:nvPicPr>
          <p:cNvPr id="5123" name="Picture 1"/>
          <p:cNvPicPr>
            <a:picLocks noChangeAspect="1" noChangeArrowheads="1"/>
          </p:cNvPicPr>
          <p:nvPr/>
        </p:nvPicPr>
        <p:blipFill>
          <a:blip r:embed="rId2"/>
          <a:srcRect/>
          <a:stretch>
            <a:fillRect/>
          </a:stretch>
        </p:blipFill>
        <p:spPr bwMode="auto">
          <a:xfrm>
            <a:off x="685800" y="4648200"/>
            <a:ext cx="7696200" cy="1828800"/>
          </a:xfrm>
          <a:prstGeom prst="rect">
            <a:avLst/>
          </a:prstGeom>
          <a:noFill/>
          <a:ln w="9525">
            <a:noFill/>
            <a:miter lim="800000"/>
            <a:headEnd/>
            <a:tailEnd/>
          </a:ln>
        </p:spPr>
      </p:pic>
      <p:sp>
        <p:nvSpPr>
          <p:cNvPr id="5124" name="Rectangle 3"/>
          <p:cNvSpPr txBox="1">
            <a:spLocks noChangeArrowheads="1"/>
          </p:cNvSpPr>
          <p:nvPr/>
        </p:nvSpPr>
        <p:spPr bwMode="auto">
          <a:xfrm>
            <a:off x="685800" y="1828800"/>
            <a:ext cx="7543800" cy="2514600"/>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pPr>
            <a:r>
              <a:rPr lang="en-US" sz="2400">
                <a:latin typeface="Times New Roman" pitchFamily="18" charset="0"/>
                <a:cs typeface="Times New Roman" pitchFamily="18" charset="0"/>
              </a:rPr>
              <a:t>Transducer contains two parts that are closely related to each other i.e. the sensing element and transduction element.</a:t>
            </a:r>
          </a:p>
          <a:p>
            <a:pPr marL="342900" indent="-342900">
              <a:lnSpc>
                <a:spcPct val="90000"/>
              </a:lnSpc>
              <a:spcBef>
                <a:spcPct val="20000"/>
              </a:spcBef>
              <a:buFont typeface="Arial" charset="0"/>
              <a:buChar char="•"/>
            </a:pPr>
            <a:r>
              <a:rPr lang="en-US" sz="2400">
                <a:latin typeface="Times New Roman" pitchFamily="18" charset="0"/>
                <a:cs typeface="Times New Roman" pitchFamily="18" charset="0"/>
              </a:rPr>
              <a:t>The sensing element is called as the sensor. It is device producing measurable response to change in physical conditions.</a:t>
            </a:r>
          </a:p>
          <a:p>
            <a:pPr marL="342900" indent="-342900">
              <a:lnSpc>
                <a:spcPct val="90000"/>
              </a:lnSpc>
              <a:spcBef>
                <a:spcPct val="20000"/>
              </a:spcBef>
              <a:buFont typeface="Arial" charset="0"/>
              <a:buChar char="•"/>
            </a:pPr>
            <a:r>
              <a:rPr lang="en-US" sz="2400">
                <a:latin typeface="Times New Roman" pitchFamily="18" charset="0"/>
                <a:cs typeface="Times New Roman" pitchFamily="18" charset="0"/>
              </a:rPr>
              <a:t>The transduction element convert the sensor output to suitable electrical form.</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smtClean="0"/>
              <a:t>Resistive Displacement Transducers</a:t>
            </a:r>
            <a:br>
              <a:rPr lang="en-US" dirty="0" smtClean="0"/>
            </a:br>
            <a:r>
              <a:rPr lang="en-US" dirty="0" smtClean="0"/>
              <a:t>(Potentiometer)</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just"/>
            <a:r>
              <a:rPr lang="en-US" dirty="0" smtClean="0"/>
              <a:t>Basically a resistance potentiometer , or simply POT consist of resistive elements provided  with a sliding contact  k/a</a:t>
            </a:r>
            <a:r>
              <a:rPr lang="en-US" b="1" dirty="0" smtClean="0"/>
              <a:t> wiper.</a:t>
            </a:r>
          </a:p>
          <a:p>
            <a:pPr algn="just"/>
            <a:r>
              <a:rPr lang="en-US" dirty="0" smtClean="0"/>
              <a:t>The motion of the sliding contact may be </a:t>
            </a:r>
            <a:r>
              <a:rPr lang="en-US" dirty="0" err="1" smtClean="0"/>
              <a:t>translatory</a:t>
            </a:r>
            <a:r>
              <a:rPr lang="en-US" dirty="0" smtClean="0"/>
              <a:t> or rotational as shown in fig .</a:t>
            </a:r>
          </a:p>
          <a:p>
            <a:pPr algn="just"/>
            <a:r>
              <a:rPr lang="en-US" dirty="0" smtClean="0"/>
              <a:t>Some pots are combination of the two motion i.e. translational as well as rotational. These pots have their </a:t>
            </a:r>
            <a:r>
              <a:rPr lang="en-US" dirty="0" err="1" smtClean="0"/>
              <a:t>resitive</a:t>
            </a:r>
            <a:r>
              <a:rPr lang="en-US" dirty="0" smtClean="0"/>
              <a:t> </a:t>
            </a:r>
            <a:r>
              <a:rPr lang="en-US" dirty="0" err="1" smtClean="0"/>
              <a:t>elemets</a:t>
            </a:r>
            <a:r>
              <a:rPr lang="en-US" dirty="0" smtClean="0"/>
              <a:t> in the form of a helix and therefore, they are called </a:t>
            </a:r>
            <a:r>
              <a:rPr lang="en-US" b="1" dirty="0" err="1" smtClean="0"/>
              <a:t>helipots</a:t>
            </a:r>
            <a:endParaRPr lang="en-US"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smtClean="0"/>
              <a:t>Resistive Displacement Transducers</a:t>
            </a:r>
            <a:br>
              <a:rPr lang="en-US" dirty="0" smtClean="0"/>
            </a:br>
            <a:r>
              <a:rPr lang="en-US" dirty="0" smtClean="0"/>
              <a:t>(Potentiometer)</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143000" y="1953419"/>
            <a:ext cx="6858000" cy="3819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smtClean="0"/>
              <a:t>Resistive Displacement Transducers</a:t>
            </a:r>
            <a:br>
              <a:rPr lang="en-US" dirty="0" smtClean="0"/>
            </a:br>
            <a:r>
              <a:rPr lang="en-US" dirty="0" smtClean="0"/>
              <a:t>(Potentiometer)</a:t>
            </a:r>
            <a:endParaRPr lang="en-US" dirty="0"/>
          </a:p>
        </p:txBody>
      </p:sp>
      <p:pic>
        <p:nvPicPr>
          <p:cNvPr id="2051" name="Picture 3"/>
          <p:cNvPicPr>
            <a:picLocks noGrp="1" noChangeAspect="1" noChangeArrowheads="1"/>
          </p:cNvPicPr>
          <p:nvPr>
            <p:ph idx="1"/>
          </p:nvPr>
        </p:nvPicPr>
        <p:blipFill>
          <a:blip r:embed="rId2"/>
          <a:srcRect/>
          <a:stretch>
            <a:fillRect/>
          </a:stretch>
        </p:blipFill>
        <p:spPr bwMode="auto">
          <a:xfrm>
            <a:off x="1219200" y="1715294"/>
            <a:ext cx="6477000" cy="4295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The resistive body of pot may be wire wound. A very thin 0.01 mm diameter of Pt or </a:t>
            </a:r>
            <a:r>
              <a:rPr lang="en-US" dirty="0" err="1" smtClean="0"/>
              <a:t>nickle</a:t>
            </a:r>
            <a:r>
              <a:rPr lang="en-US" dirty="0" smtClean="0"/>
              <a:t> alloy is carefully wound on an insulated former. The </a:t>
            </a:r>
            <a:r>
              <a:rPr lang="en-US" smtClean="0"/>
              <a:t>resistance are </a:t>
            </a:r>
            <a:r>
              <a:rPr lang="en-US" dirty="0" smtClean="0"/>
              <a:t>made up of </a:t>
            </a:r>
            <a:r>
              <a:rPr lang="en-US" dirty="0" err="1" smtClean="0"/>
              <a:t>cerment</a:t>
            </a:r>
            <a:r>
              <a:rPr lang="en-US" dirty="0" smtClean="0"/>
              <a:t>, hot </a:t>
            </a:r>
            <a:r>
              <a:rPr lang="en-US" dirty="0" err="1" smtClean="0"/>
              <a:t>moulded</a:t>
            </a:r>
            <a:r>
              <a:rPr lang="en-US" dirty="0" smtClean="0"/>
              <a:t> carbon, carbon films and thin films.</a:t>
            </a:r>
          </a:p>
          <a:p>
            <a:r>
              <a:rPr lang="en-US" dirty="0" smtClean="0"/>
              <a:t>Consider a translational pot as shown in fig :</a:t>
            </a:r>
            <a:endParaRPr lang="en-US" dirty="0"/>
          </a:p>
        </p:txBody>
      </p:sp>
      <p:sp>
        <p:nvSpPr>
          <p:cNvPr id="5"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smtClean="0"/>
              <a:t>Resistive Displacement Transducers</a:t>
            </a:r>
            <a:br>
              <a:rPr lang="en-US" dirty="0" smtClean="0"/>
            </a:br>
            <a:r>
              <a:rPr lang="en-US" dirty="0" smtClean="0"/>
              <a:t>(Potentiometer)</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rot="10800000">
            <a:off x="457200" y="1828799"/>
            <a:ext cx="8229600" cy="4114800"/>
          </a:xfrm>
          <a:prstGeom prst="rect">
            <a:avLst/>
          </a:prstGeom>
          <a:noFill/>
          <a:ln w="9525">
            <a:noFill/>
            <a:miter lim="800000"/>
            <a:headEnd/>
            <a:tailEnd/>
          </a:ln>
          <a:effectLst/>
        </p:spPr>
      </p:pic>
      <p:sp>
        <p:nvSpPr>
          <p:cNvPr id="5"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smtClean="0"/>
              <a:t>Resistive Displacement Transducers</a:t>
            </a:r>
            <a:br>
              <a:rPr lang="en-US" dirty="0" smtClean="0"/>
            </a:br>
            <a:r>
              <a:rPr lang="en-US" dirty="0" smtClean="0"/>
              <a:t>(Potentiometer)</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lgn="just"/>
            <a:r>
              <a:rPr lang="en-US" dirty="0" smtClean="0"/>
              <a:t>If the distribution of </a:t>
            </a:r>
            <a:r>
              <a:rPr lang="en-US" dirty="0" err="1" smtClean="0"/>
              <a:t>reistance</a:t>
            </a:r>
            <a:r>
              <a:rPr lang="en-US" dirty="0" smtClean="0"/>
              <a:t> </a:t>
            </a:r>
            <a:r>
              <a:rPr lang="en-US" dirty="0" err="1" smtClean="0"/>
              <a:t>w.r.t</a:t>
            </a:r>
            <a:r>
              <a:rPr lang="en-US" dirty="0" smtClean="0"/>
              <a:t>. translational movement is linear, the </a:t>
            </a:r>
            <a:r>
              <a:rPr lang="en-US" dirty="0" err="1" smtClean="0"/>
              <a:t>reistance</a:t>
            </a:r>
            <a:r>
              <a:rPr lang="en-US" dirty="0" smtClean="0"/>
              <a:t> per unit length is </a:t>
            </a:r>
            <a:r>
              <a:rPr lang="en-US" dirty="0" err="1" smtClean="0"/>
              <a:t>Rp</a:t>
            </a:r>
            <a:r>
              <a:rPr lang="en-US" dirty="0" smtClean="0"/>
              <a:t>/</a:t>
            </a:r>
            <a:r>
              <a:rPr lang="en-US" dirty="0" err="1" smtClean="0"/>
              <a:t>xt</a:t>
            </a:r>
            <a:r>
              <a:rPr lang="en-US" dirty="0" smtClean="0"/>
              <a:t>.</a:t>
            </a:r>
          </a:p>
          <a:p>
            <a:pPr algn="just"/>
            <a:r>
              <a:rPr lang="en-US" dirty="0" smtClean="0"/>
              <a:t>The o/p voltage under ideal condition is </a:t>
            </a:r>
            <a:endParaRPr lang="en-US" dirty="0"/>
          </a:p>
        </p:txBody>
      </p:sp>
      <p:sp>
        <p:nvSpPr>
          <p:cNvPr id="4"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smtClean="0"/>
              <a:t>Resistive Displacement Transducers</a:t>
            </a:r>
            <a:br>
              <a:rPr lang="en-US" dirty="0" smtClean="0"/>
            </a:br>
            <a:r>
              <a:rPr lang="en-US" dirty="0" smtClean="0"/>
              <a:t>(Potentiometer)</a:t>
            </a:r>
            <a:endParaRPr lang="en-US" dirty="0"/>
          </a:p>
        </p:txBody>
      </p:sp>
      <p:pic>
        <p:nvPicPr>
          <p:cNvPr id="6" name="Picture 2"/>
          <p:cNvPicPr>
            <a:picLocks noChangeAspect="1" noChangeArrowheads="1"/>
          </p:cNvPicPr>
          <p:nvPr/>
        </p:nvPicPr>
        <p:blipFill>
          <a:blip r:embed="rId2"/>
          <a:srcRect/>
          <a:stretch>
            <a:fillRect/>
          </a:stretch>
        </p:blipFill>
        <p:spPr bwMode="auto">
          <a:xfrm>
            <a:off x="2362200" y="4267200"/>
            <a:ext cx="4181475" cy="1152525"/>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Under ideal circumstances , the o/p voltage varies linearly with displacement as shown in Fig.</a:t>
            </a:r>
            <a:endParaRPr lang="en-US" dirty="0"/>
          </a:p>
        </p:txBody>
      </p:sp>
      <p:sp>
        <p:nvSpPr>
          <p:cNvPr id="6"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smtClean="0"/>
              <a:t>Resistive Displacement Transducers</a:t>
            </a:r>
            <a:br>
              <a:rPr lang="en-US" dirty="0" smtClean="0"/>
            </a:br>
            <a:r>
              <a:rPr lang="en-US" dirty="0" smtClean="0"/>
              <a:t>(Potentiometer)</a:t>
            </a:r>
            <a:endParaRPr lang="en-US" dirty="0"/>
          </a:p>
        </p:txBody>
      </p:sp>
      <p:pic>
        <p:nvPicPr>
          <p:cNvPr id="8" name="Picture 2"/>
          <p:cNvPicPr>
            <a:picLocks noChangeAspect="1" noChangeArrowheads="1"/>
          </p:cNvPicPr>
          <p:nvPr/>
        </p:nvPicPr>
        <p:blipFill>
          <a:blip r:embed="rId2"/>
          <a:srcRect/>
          <a:stretch>
            <a:fillRect/>
          </a:stretch>
        </p:blipFill>
        <p:spPr bwMode="auto">
          <a:xfrm>
            <a:off x="838200" y="3581400"/>
            <a:ext cx="7086600" cy="289560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smtClean="0"/>
              <a:t>Resistive Displacement Transducers</a:t>
            </a:r>
            <a:br>
              <a:rPr lang="en-US" dirty="0" smtClean="0"/>
            </a:br>
            <a:r>
              <a:rPr lang="en-US" dirty="0" smtClean="0"/>
              <a:t>(Potentiometer)</a:t>
            </a:r>
            <a:endParaRPr lang="en-US" dirty="0"/>
          </a:p>
        </p:txBody>
      </p:sp>
      <p:sp>
        <p:nvSpPr>
          <p:cNvPr id="6" name="Content Placeholder 5"/>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en-US" dirty="0" smtClean="0"/>
              <a:t>Similarly for the rotational motion</a:t>
            </a:r>
          </a:p>
          <a:p>
            <a:endParaRPr lang="en-US" dirty="0" smtClean="0"/>
          </a:p>
          <a:p>
            <a:endParaRPr lang="en-US" dirty="0" smtClean="0"/>
          </a:p>
          <a:p>
            <a:endParaRPr lang="en-US" dirty="0" smtClean="0"/>
          </a:p>
          <a:p>
            <a:r>
              <a:rPr lang="en-US" dirty="0" smtClean="0"/>
              <a:t>When an electrical instrument , which from load for pot and is connected across the o/p terminals, the indicated voltage is less than the given above eqn. the error which is referred to as </a:t>
            </a:r>
            <a:r>
              <a:rPr lang="en-US" b="1" dirty="0" smtClean="0"/>
              <a:t>loading error</a:t>
            </a:r>
            <a:r>
              <a:rPr lang="en-US" dirty="0" smtClean="0"/>
              <a:t> is caused by the </a:t>
            </a:r>
            <a:r>
              <a:rPr lang="en-US" dirty="0" err="1" smtClean="0"/>
              <a:t>i</a:t>
            </a:r>
            <a:r>
              <a:rPr lang="en-US" dirty="0" smtClean="0"/>
              <a:t>/p  resistance of the o/p device</a:t>
            </a:r>
          </a:p>
          <a:p>
            <a:endParaRPr lang="en-US" dirty="0"/>
          </a:p>
        </p:txBody>
      </p:sp>
      <p:pic>
        <p:nvPicPr>
          <p:cNvPr id="7" name="Picture 2"/>
          <p:cNvPicPr>
            <a:picLocks noChangeAspect="1" noChangeArrowheads="1"/>
          </p:cNvPicPr>
          <p:nvPr/>
        </p:nvPicPr>
        <p:blipFill>
          <a:blip r:embed="rId2"/>
          <a:srcRect/>
          <a:stretch>
            <a:fillRect/>
          </a:stretch>
        </p:blipFill>
        <p:spPr bwMode="auto">
          <a:xfrm>
            <a:off x="685800" y="2057400"/>
            <a:ext cx="7877175" cy="114300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Theory of Strain Gauge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a wire of length l and cross sectional area a is subjected to longitudinal stress </a:t>
            </a:r>
            <a:r>
              <a:rPr lang="el-GR" dirty="0" smtClean="0"/>
              <a:t>σ</a:t>
            </a:r>
            <a:r>
              <a:rPr lang="en-US" dirty="0" smtClean="0"/>
              <a:t>, its length increases l to l+</a:t>
            </a:r>
            <a:r>
              <a:rPr lang="el-GR" dirty="0" smtClean="0"/>
              <a:t>Δ</a:t>
            </a:r>
            <a:r>
              <a:rPr lang="en-US" dirty="0" smtClean="0"/>
              <a:t>l due to tensile strain along its axis and its cross sectional area decreases from a to a-</a:t>
            </a:r>
            <a:r>
              <a:rPr lang="el-GR" dirty="0" smtClean="0"/>
              <a:t> Δ</a:t>
            </a:r>
            <a:r>
              <a:rPr lang="en-US" dirty="0" smtClean="0"/>
              <a:t>a due to </a:t>
            </a:r>
            <a:r>
              <a:rPr lang="en-US" dirty="0" err="1" smtClean="0"/>
              <a:t>compessive</a:t>
            </a:r>
            <a:r>
              <a:rPr lang="en-US" dirty="0" smtClean="0"/>
              <a:t> strain at right angle to its axis and along its circumference.</a:t>
            </a:r>
          </a:p>
          <a:p>
            <a:r>
              <a:rPr lang="en-US" dirty="0" smtClean="0"/>
              <a:t>The ratio </a:t>
            </a:r>
            <a:r>
              <a:rPr lang="el-GR" dirty="0" smtClean="0"/>
              <a:t>Δ</a:t>
            </a:r>
            <a:r>
              <a:rPr lang="en-US" dirty="0" smtClean="0"/>
              <a:t>l/l k/a axial unit strain </a:t>
            </a:r>
            <a:r>
              <a:rPr lang="en-US" dirty="0" err="1" smtClean="0"/>
              <a:t>occuring</a:t>
            </a:r>
            <a:r>
              <a:rPr lang="en-US" dirty="0" smtClean="0"/>
              <a:t> along the direction of the applied stress and the ratio </a:t>
            </a:r>
            <a:r>
              <a:rPr lang="el-GR" dirty="0" smtClean="0"/>
              <a:t>Δ</a:t>
            </a:r>
            <a:r>
              <a:rPr lang="en-US" dirty="0" smtClean="0"/>
              <a:t>d/d, in this case , is the lateral or transverse unit strain.</a:t>
            </a:r>
          </a:p>
          <a:p>
            <a:pPr>
              <a:buNone/>
            </a:pP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They are related to each other</a:t>
            </a:r>
          </a:p>
          <a:p>
            <a:endParaRPr lang="en-US" dirty="0" smtClean="0"/>
          </a:p>
          <a:p>
            <a:endParaRPr lang="en-US" dirty="0" smtClean="0"/>
          </a:p>
          <a:p>
            <a:endParaRPr lang="en-US" dirty="0" smtClean="0"/>
          </a:p>
          <a:p>
            <a:r>
              <a:rPr lang="en-US" dirty="0" smtClean="0"/>
              <a:t>Resistance of the wire of </a:t>
            </a:r>
            <a:r>
              <a:rPr lang="en-US" dirty="0" err="1" smtClean="0"/>
              <a:t>unifrom</a:t>
            </a:r>
            <a:r>
              <a:rPr lang="en-US" dirty="0" smtClean="0"/>
              <a:t> cross section a is given by</a:t>
            </a:r>
          </a:p>
          <a:p>
            <a:endParaRPr lang="en-US" dirty="0" smtClean="0"/>
          </a:p>
          <a:p>
            <a:endParaRPr lang="en-US" dirty="0"/>
          </a:p>
        </p:txBody>
      </p:sp>
      <p:sp>
        <p:nvSpPr>
          <p:cNvPr id="4"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Theory of Strain Gauge</a:t>
            </a:r>
            <a:endParaRPr lang="en-US" dirty="0"/>
          </a:p>
        </p:txBody>
      </p:sp>
      <p:pic>
        <p:nvPicPr>
          <p:cNvPr id="6" name="Picture 2"/>
          <p:cNvPicPr>
            <a:picLocks noChangeAspect="1" noChangeArrowheads="1"/>
          </p:cNvPicPr>
          <p:nvPr/>
        </p:nvPicPr>
        <p:blipFill>
          <a:blip r:embed="rId2"/>
          <a:srcRect/>
          <a:stretch>
            <a:fillRect/>
          </a:stretch>
        </p:blipFill>
        <p:spPr bwMode="auto">
          <a:xfrm>
            <a:off x="1066800" y="2286000"/>
            <a:ext cx="5019675" cy="1524000"/>
          </a:xfrm>
          <a:prstGeom prst="rect">
            <a:avLst/>
          </a:prstGeom>
          <a:noFill/>
          <a:ln w="9525">
            <a:noFill/>
            <a:miter lim="800000"/>
            <a:headEnd/>
            <a:tailEnd/>
          </a:ln>
          <a:effectLst/>
        </p:spPr>
      </p:pic>
      <p:pic>
        <p:nvPicPr>
          <p:cNvPr id="7" name="Picture 3"/>
          <p:cNvPicPr>
            <a:picLocks noChangeAspect="1" noChangeArrowheads="1"/>
          </p:cNvPicPr>
          <p:nvPr/>
        </p:nvPicPr>
        <p:blipFill>
          <a:blip r:embed="rId3"/>
          <a:srcRect/>
          <a:stretch>
            <a:fillRect/>
          </a:stretch>
        </p:blipFill>
        <p:spPr bwMode="auto">
          <a:xfrm>
            <a:off x="3581400" y="4953000"/>
            <a:ext cx="1485900" cy="9144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a:xfrm>
            <a:off x="304800" y="381000"/>
            <a:ext cx="8229600" cy="1143000"/>
          </a:xfrm>
        </p:spPr>
        <p:txBody>
          <a:bodyPr rtlCol="0">
            <a:normAutofit fontScale="90000"/>
          </a:bodyPr>
          <a:lstStyle/>
          <a:p>
            <a:pPr fontAlgn="auto">
              <a:spcAft>
                <a:spcPts val="0"/>
              </a:spcAft>
              <a:defRPr/>
            </a:pPr>
            <a:r>
              <a:rPr lang="en-US" sz="3600" dirty="0" smtClean="0">
                <a:latin typeface="Times New Roman" pitchFamily="18" charset="0"/>
                <a:cs typeface="Times New Roman" pitchFamily="18" charset="0"/>
              </a:rPr>
              <a:t>CHARACTERISTICS OF TRANSDUCERS</a:t>
            </a:r>
          </a:p>
        </p:txBody>
      </p:sp>
      <p:sp>
        <p:nvSpPr>
          <p:cNvPr id="6147" name="TextBox 3"/>
          <p:cNvSpPr txBox="1">
            <a:spLocks noChangeArrowheads="1"/>
          </p:cNvSpPr>
          <p:nvPr/>
        </p:nvSpPr>
        <p:spPr bwMode="auto">
          <a:xfrm>
            <a:off x="609600" y="1447800"/>
            <a:ext cx="7010400" cy="3046413"/>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US" sz="2400" dirty="0">
                <a:latin typeface="Times New Roman" pitchFamily="18" charset="0"/>
                <a:cs typeface="Times New Roman" pitchFamily="18" charset="0"/>
              </a:rPr>
              <a:t>Ruggedness</a:t>
            </a:r>
          </a:p>
          <a:p>
            <a:pPr marL="342900" indent="-342900">
              <a:buFont typeface="Calibri" pitchFamily="34" charset="0"/>
              <a:buAutoNum type="arabicPeriod"/>
            </a:pPr>
            <a:r>
              <a:rPr lang="en-US" sz="2400" dirty="0">
                <a:latin typeface="Times New Roman" pitchFamily="18" charset="0"/>
                <a:cs typeface="Times New Roman" pitchFamily="18" charset="0"/>
              </a:rPr>
              <a:t>Linearity</a:t>
            </a:r>
          </a:p>
          <a:p>
            <a:pPr marL="342900" indent="-342900">
              <a:buFont typeface="Calibri" pitchFamily="34" charset="0"/>
              <a:buAutoNum type="arabicPeriod"/>
            </a:pPr>
            <a:r>
              <a:rPr lang="en-US" sz="2400" dirty="0">
                <a:latin typeface="Times New Roman" pitchFamily="18" charset="0"/>
                <a:cs typeface="Times New Roman" pitchFamily="18" charset="0"/>
              </a:rPr>
              <a:t>Repeatability</a:t>
            </a:r>
          </a:p>
          <a:p>
            <a:pPr marL="342900" indent="-342900">
              <a:buFont typeface="Calibri" pitchFamily="34" charset="0"/>
              <a:buAutoNum type="arabicPeriod"/>
            </a:pPr>
            <a:r>
              <a:rPr lang="en-US" sz="2400" dirty="0">
                <a:latin typeface="Times New Roman" pitchFamily="18" charset="0"/>
                <a:cs typeface="Times New Roman" pitchFamily="18" charset="0"/>
              </a:rPr>
              <a:t>Accuracy </a:t>
            </a:r>
          </a:p>
          <a:p>
            <a:pPr marL="342900" indent="-342900">
              <a:buFont typeface="Calibri" pitchFamily="34" charset="0"/>
              <a:buAutoNum type="arabicPeriod"/>
            </a:pPr>
            <a:r>
              <a:rPr lang="en-US" sz="2400" dirty="0">
                <a:latin typeface="Times New Roman" pitchFamily="18" charset="0"/>
                <a:cs typeface="Times New Roman" pitchFamily="18" charset="0"/>
              </a:rPr>
              <a:t>High stability and reliability</a:t>
            </a:r>
          </a:p>
          <a:p>
            <a:pPr marL="342900" indent="-342900">
              <a:buFont typeface="Calibri" pitchFamily="34" charset="0"/>
              <a:buAutoNum type="arabicPeriod"/>
            </a:pPr>
            <a:r>
              <a:rPr lang="en-US" sz="2400" dirty="0">
                <a:latin typeface="Times New Roman" pitchFamily="18" charset="0"/>
                <a:cs typeface="Times New Roman" pitchFamily="18" charset="0"/>
              </a:rPr>
              <a:t>Speed of response</a:t>
            </a:r>
          </a:p>
          <a:p>
            <a:pPr marL="342900" indent="-342900">
              <a:buFont typeface="Calibri" pitchFamily="34" charset="0"/>
              <a:buAutoNum type="arabicPeriod"/>
            </a:pPr>
            <a:r>
              <a:rPr lang="en-US" sz="2400" dirty="0">
                <a:latin typeface="Times New Roman" pitchFamily="18" charset="0"/>
                <a:cs typeface="Times New Roman" pitchFamily="18" charset="0"/>
              </a:rPr>
              <a:t>Sensitivity</a:t>
            </a:r>
          </a:p>
          <a:p>
            <a:pPr marL="342900" indent="-342900">
              <a:buFont typeface="Calibri" pitchFamily="34" charset="0"/>
              <a:buAutoNum type="arabicPeriod"/>
            </a:pPr>
            <a:r>
              <a:rPr lang="en-US" sz="2400" dirty="0">
                <a:latin typeface="Times New Roman" pitchFamily="18" charset="0"/>
                <a:cs typeface="Times New Roman" pitchFamily="18" charset="0"/>
              </a:rPr>
              <a:t>Small size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srcRect/>
          <a:stretch>
            <a:fillRect/>
          </a:stretch>
        </p:blipFill>
        <p:spPr bwMode="auto">
          <a:xfrm>
            <a:off x="3981450" y="3114675"/>
            <a:ext cx="1181100" cy="628650"/>
          </a:xfrm>
          <a:prstGeom prst="rect">
            <a:avLst/>
          </a:prstGeom>
          <a:noFill/>
          <a:ln w="9525">
            <a:noFill/>
            <a:miter lim="800000"/>
            <a:headEnd/>
            <a:tailEnd/>
          </a:ln>
          <a:effectLst/>
        </p:spPr>
      </p:pic>
      <p:pic>
        <p:nvPicPr>
          <p:cNvPr id="14340" name="Picture 4"/>
          <p:cNvPicPr>
            <a:picLocks noGrp="1" noChangeAspect="1" noChangeArrowheads="1"/>
          </p:cNvPicPr>
          <p:nvPr>
            <p:ph idx="1"/>
          </p:nvPr>
        </p:nvPicPr>
        <p:blipFill>
          <a:blip r:embed="rId3"/>
          <a:srcRect/>
          <a:stretch>
            <a:fillRect/>
          </a:stretch>
        </p:blipFill>
        <p:spPr bwMode="auto">
          <a:xfrm>
            <a:off x="990600" y="1676400"/>
            <a:ext cx="7315200" cy="4034631"/>
          </a:xfrm>
          <a:prstGeom prst="rect">
            <a:avLst/>
          </a:prstGeom>
          <a:noFill/>
          <a:ln w="9525">
            <a:noFill/>
            <a:miter lim="800000"/>
            <a:headEnd/>
            <a:tailEnd/>
          </a:ln>
          <a:effectLst/>
        </p:spPr>
      </p:pic>
      <p:sp>
        <p:nvSpPr>
          <p:cNvPr id="8"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Theory of Strain Gauge</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dirty="0" smtClean="0"/>
              <a:t>G is called gauge factor, G for some of the materials are given below</a:t>
            </a:r>
          </a:p>
          <a:p>
            <a:pPr lvl="1"/>
            <a:r>
              <a:rPr lang="en-US" dirty="0" err="1" smtClean="0"/>
              <a:t>Nickle</a:t>
            </a:r>
            <a:r>
              <a:rPr lang="en-US" dirty="0" smtClean="0"/>
              <a:t>- -12.1</a:t>
            </a:r>
          </a:p>
          <a:p>
            <a:pPr lvl="1"/>
            <a:r>
              <a:rPr lang="en-US" dirty="0" err="1" smtClean="0"/>
              <a:t>Manganin</a:t>
            </a:r>
            <a:r>
              <a:rPr lang="en-US" dirty="0" smtClean="0"/>
              <a:t>- 0.47</a:t>
            </a:r>
          </a:p>
          <a:p>
            <a:pPr lvl="1"/>
            <a:r>
              <a:rPr lang="en-US" dirty="0" err="1" smtClean="0"/>
              <a:t>Nichrome</a:t>
            </a:r>
            <a:r>
              <a:rPr lang="en-US" dirty="0" smtClean="0"/>
              <a:t>- 2.0</a:t>
            </a:r>
          </a:p>
          <a:p>
            <a:pPr lvl="1"/>
            <a:r>
              <a:rPr lang="en-US" dirty="0" smtClean="0"/>
              <a:t>Constantan- 2.1</a:t>
            </a:r>
          </a:p>
          <a:p>
            <a:pPr lvl="1"/>
            <a:r>
              <a:rPr lang="en-US" dirty="0" smtClean="0"/>
              <a:t>Soft iron- 4.2</a:t>
            </a:r>
          </a:p>
          <a:p>
            <a:pPr lvl="1"/>
            <a:r>
              <a:rPr lang="en-US" dirty="0" smtClean="0"/>
              <a:t>Pt – 4.8</a:t>
            </a:r>
          </a:p>
          <a:p>
            <a:pPr lvl="1"/>
            <a:r>
              <a:rPr lang="en-US" dirty="0" smtClean="0"/>
              <a:t>Carbon- 20</a:t>
            </a:r>
          </a:p>
          <a:p>
            <a:pPr lvl="1"/>
            <a:r>
              <a:rPr lang="en-US" dirty="0" smtClean="0"/>
              <a:t>Doped crystals – 100- 5000</a:t>
            </a:r>
          </a:p>
          <a:p>
            <a:endParaRPr lang="en-US" dirty="0"/>
          </a:p>
        </p:txBody>
      </p:sp>
      <p:sp>
        <p:nvSpPr>
          <p:cNvPr id="4"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Theory of Strain Gauge</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Types of strain gauge</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en-US" dirty="0" smtClean="0"/>
              <a:t>The following are the major type of strain gauges:</a:t>
            </a:r>
          </a:p>
          <a:p>
            <a:pPr lvl="1"/>
            <a:r>
              <a:rPr lang="en-US" dirty="0" err="1" smtClean="0"/>
              <a:t>Unbonded</a:t>
            </a:r>
            <a:r>
              <a:rPr lang="en-US" dirty="0" smtClean="0"/>
              <a:t> metal strain gauge</a:t>
            </a:r>
          </a:p>
          <a:p>
            <a:pPr lvl="1"/>
            <a:r>
              <a:rPr lang="en-US" dirty="0" smtClean="0"/>
              <a:t>Bonded metal strain gauge</a:t>
            </a:r>
          </a:p>
          <a:p>
            <a:pPr lvl="1"/>
            <a:r>
              <a:rPr lang="en-US" dirty="0" smtClean="0"/>
              <a:t>Bonded metal foil strain gauge</a:t>
            </a:r>
          </a:p>
          <a:p>
            <a:pPr lvl="1"/>
            <a:r>
              <a:rPr lang="en-US" dirty="0" err="1" smtClean="0"/>
              <a:t>Vaccum</a:t>
            </a:r>
            <a:r>
              <a:rPr lang="en-US" dirty="0" smtClean="0"/>
              <a:t> deposited thin metal film strain gauge</a:t>
            </a:r>
          </a:p>
          <a:p>
            <a:pPr lvl="1"/>
            <a:r>
              <a:rPr lang="en-US" dirty="0" smtClean="0"/>
              <a:t>Sputter deposited thin metal strain gauge</a:t>
            </a:r>
          </a:p>
          <a:p>
            <a:pPr lvl="1"/>
            <a:r>
              <a:rPr lang="en-US" dirty="0" smtClean="0"/>
              <a:t>Bonded semiconductor strain gauge </a:t>
            </a:r>
          </a:p>
          <a:p>
            <a:pPr lvl="1"/>
            <a:r>
              <a:rPr lang="en-US" dirty="0" smtClean="0"/>
              <a:t>Diffused metal strain gauge</a:t>
            </a:r>
          </a:p>
          <a:p>
            <a:pPr lvl="1">
              <a:buNone/>
            </a:pPr>
            <a:r>
              <a:rPr lang="en-US" dirty="0" smtClean="0"/>
              <a:t>Strain gauge are broadly used for two major type of application and they are </a:t>
            </a:r>
          </a:p>
          <a:p>
            <a:pPr lvl="1"/>
            <a:r>
              <a:rPr lang="en-US" dirty="0" smtClean="0"/>
              <a:t>	experimental stress analysis of machine and structures</a:t>
            </a:r>
          </a:p>
          <a:p>
            <a:pPr lvl="1"/>
            <a:r>
              <a:rPr lang="en-US" dirty="0" smtClean="0"/>
              <a:t>Construction of force , torque , pressure, flow and acceleration transducers.</a:t>
            </a:r>
          </a:p>
          <a:p>
            <a:pPr lvl="1">
              <a:buNone/>
            </a:pPr>
            <a:r>
              <a:rPr lang="en-US" dirty="0" smtClean="0"/>
              <a:t>	 </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err="1" smtClean="0"/>
              <a:t>Unbonded</a:t>
            </a:r>
            <a:r>
              <a:rPr lang="en-US" dirty="0" smtClean="0"/>
              <a:t> metal strain gauge</a:t>
            </a:r>
            <a:endParaRPr lang="en-US" dirty="0"/>
          </a:p>
        </p:txBody>
      </p:sp>
      <p:pic>
        <p:nvPicPr>
          <p:cNvPr id="15362" name="Picture 2"/>
          <p:cNvPicPr>
            <a:picLocks noGrp="1" noChangeAspect="1" noChangeArrowheads="1"/>
          </p:cNvPicPr>
          <p:nvPr>
            <p:ph idx="1"/>
          </p:nvPr>
        </p:nvPicPr>
        <p:blipFill>
          <a:blip r:embed="rId2"/>
          <a:srcRect/>
          <a:stretch>
            <a:fillRect/>
          </a:stretch>
        </p:blipFill>
        <p:spPr bwMode="auto">
          <a:xfrm>
            <a:off x="609600" y="1924844"/>
            <a:ext cx="7848600" cy="4399756"/>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Unbonded</a:t>
            </a:r>
            <a:r>
              <a:rPr lang="en-US" dirty="0" smtClean="0"/>
              <a:t> strain gauge</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In actual transducer system employing four </a:t>
            </a:r>
            <a:r>
              <a:rPr lang="en-US" dirty="0" err="1" smtClean="0"/>
              <a:t>saphire</a:t>
            </a:r>
            <a:r>
              <a:rPr lang="en-US" dirty="0" smtClean="0"/>
              <a:t> posts and holding four equal lengths of tungsten-platinum wire of 5 micron diameter, are common as the four wire can form a </a:t>
            </a:r>
            <a:r>
              <a:rPr lang="en-US" dirty="0" err="1" smtClean="0"/>
              <a:t>wheatstone</a:t>
            </a:r>
            <a:r>
              <a:rPr lang="en-US" dirty="0" smtClean="0"/>
              <a:t> bridge circuit providing temperature compensation.</a:t>
            </a:r>
          </a:p>
          <a:p>
            <a:pPr algn="just"/>
            <a:r>
              <a:rPr lang="en-US" dirty="0" smtClean="0"/>
              <a:t>The four post, as shown in Fig are mounted on a star spring structure.</a:t>
            </a:r>
          </a:p>
          <a:p>
            <a:pPr algn="just"/>
            <a:r>
              <a:rPr lang="en-US" dirty="0" smtClean="0"/>
              <a:t>When the centre of the star spring is subjected to the force under measurement, the star spring flexes with each pair of the strain gauge  element on opposite sides going into strain of opposite polarity.</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Unbonded</a:t>
            </a:r>
            <a:r>
              <a:rPr lang="en-US" dirty="0" smtClean="0"/>
              <a:t> strain gauge</a:t>
            </a:r>
            <a:endParaRPr lang="en-US" dirty="0"/>
          </a:p>
        </p:txBody>
      </p:sp>
      <p:sp>
        <p:nvSpPr>
          <p:cNvPr id="3" name="Content Placeholder 2"/>
          <p:cNvSpPr>
            <a:spLocks noGrp="1"/>
          </p:cNvSpPr>
          <p:nvPr>
            <p:ph idx="1"/>
          </p:nvPr>
        </p:nvSpPr>
        <p:spPr/>
        <p:txBody>
          <a:bodyPr/>
          <a:lstStyle/>
          <a:p>
            <a:r>
              <a:rPr lang="en-US" dirty="0" smtClean="0"/>
              <a:t>The resulting unbalanced voltage of the bridge circuit is proportional to the force and hence the pressure on the diaphragm.</a:t>
            </a:r>
          </a:p>
          <a:p>
            <a:r>
              <a:rPr lang="en-US" dirty="0" smtClean="0"/>
              <a:t>The whole assembly is encased in a housing with provisions for admissions of pressure and for electrical connections</a:t>
            </a:r>
          </a:p>
          <a:p>
            <a:r>
              <a:rPr lang="en-US" dirty="0" smtClean="0"/>
              <a:t>They are available for pressure ranges from as low as 0-0.15 to 0-660 bars.</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Bonded metal strain gauge</a:t>
            </a:r>
            <a:endParaRPr lang="en-US" dirty="0"/>
          </a:p>
        </p:txBody>
      </p:sp>
      <p:sp>
        <p:nvSpPr>
          <p:cNvPr id="3" name="Content Placeholder 2"/>
          <p:cNvSpPr>
            <a:spLocks noGrp="1"/>
          </p:cNvSpPr>
          <p:nvPr>
            <p:ph idx="1"/>
          </p:nvPr>
        </p:nvSpPr>
        <p:spPr/>
        <p:txBody>
          <a:bodyPr>
            <a:normAutofit fontScale="92500"/>
          </a:bodyPr>
          <a:lstStyle/>
          <a:p>
            <a:r>
              <a:rPr lang="en-US" dirty="0" smtClean="0"/>
              <a:t>In the case of bonded filament strain gauge, the resistance wire is made into a form of a grid and cemented between two pieces of thin paper. The factor to be considered are as follows:</a:t>
            </a:r>
          </a:p>
          <a:p>
            <a:pPr lvl="1"/>
            <a:r>
              <a:rPr lang="en-US" dirty="0" smtClean="0"/>
              <a:t>Filament construction</a:t>
            </a:r>
          </a:p>
          <a:p>
            <a:pPr lvl="1"/>
            <a:r>
              <a:rPr lang="en-US" dirty="0" smtClean="0"/>
              <a:t>Material of the filament wire</a:t>
            </a:r>
          </a:p>
          <a:p>
            <a:pPr lvl="1"/>
            <a:r>
              <a:rPr lang="en-US" dirty="0" smtClean="0"/>
              <a:t>Base carrier material</a:t>
            </a:r>
          </a:p>
          <a:p>
            <a:pPr lvl="1"/>
            <a:r>
              <a:rPr lang="en-US" dirty="0" smtClean="0"/>
              <a:t>Cement used to bond the filament to the carrier</a:t>
            </a:r>
          </a:p>
          <a:p>
            <a:pPr lvl="1"/>
            <a:r>
              <a:rPr lang="en-US" dirty="0" smtClean="0"/>
              <a:t>Lead wire connection.</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Filament construction</a:t>
            </a:r>
            <a:endParaRPr lang="en-US" dirty="0"/>
          </a:p>
        </p:txBody>
      </p:sp>
      <p:sp>
        <p:nvSpPr>
          <p:cNvPr id="3" name="Content Placeholder 2"/>
          <p:cNvSpPr>
            <a:spLocks noGrp="1"/>
          </p:cNvSpPr>
          <p:nvPr>
            <p:ph idx="1"/>
          </p:nvPr>
        </p:nvSpPr>
        <p:spPr/>
        <p:txBody>
          <a:bodyPr/>
          <a:lstStyle/>
          <a:p>
            <a:r>
              <a:rPr lang="en-US" dirty="0" smtClean="0"/>
              <a:t>The filament wire is of bonded type, which is made in the form of a flat grid or flattened helix or a thin foil to give a flat grid pattern as shown in fig.</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Filament Construction</a:t>
            </a:r>
            <a:endParaRPr lang="en-US" dirty="0"/>
          </a:p>
        </p:txBody>
      </p:sp>
      <p:pic>
        <p:nvPicPr>
          <p:cNvPr id="16386" name="Picture 2"/>
          <p:cNvPicPr>
            <a:picLocks noGrp="1" noChangeAspect="1" noChangeArrowheads="1"/>
          </p:cNvPicPr>
          <p:nvPr>
            <p:ph idx="1"/>
          </p:nvPr>
        </p:nvPicPr>
        <p:blipFill>
          <a:blip r:embed="rId2"/>
          <a:srcRect/>
          <a:stretch>
            <a:fillRect/>
          </a:stretch>
        </p:blipFill>
        <p:spPr bwMode="auto">
          <a:xfrm>
            <a:off x="709612" y="1724819"/>
            <a:ext cx="7724775" cy="4276725"/>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of the filament wire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Common material used are </a:t>
            </a:r>
            <a:r>
              <a:rPr lang="en-US" dirty="0" err="1" smtClean="0"/>
              <a:t>isoelastic</a:t>
            </a:r>
            <a:r>
              <a:rPr lang="en-US" dirty="0" smtClean="0"/>
              <a:t> and </a:t>
            </a:r>
            <a:r>
              <a:rPr lang="en-US" dirty="0" err="1" smtClean="0"/>
              <a:t>nichrome</a:t>
            </a:r>
            <a:r>
              <a:rPr lang="en-US" dirty="0" smtClean="0"/>
              <a:t> V.</a:t>
            </a:r>
          </a:p>
          <a:p>
            <a:r>
              <a:rPr lang="en-US" dirty="0" smtClean="0"/>
              <a:t>Following factors should be considered for selection of material of the filament wire:</a:t>
            </a:r>
          </a:p>
          <a:p>
            <a:pPr lvl="1"/>
            <a:r>
              <a:rPr lang="en-US" dirty="0" smtClean="0"/>
              <a:t>High gauge factor</a:t>
            </a:r>
          </a:p>
          <a:p>
            <a:pPr lvl="1"/>
            <a:r>
              <a:rPr lang="en-US" dirty="0" smtClean="0"/>
              <a:t>High resistivity</a:t>
            </a:r>
          </a:p>
          <a:p>
            <a:pPr lvl="1"/>
            <a:r>
              <a:rPr lang="en-US" dirty="0" smtClean="0"/>
              <a:t>Low temperature </a:t>
            </a:r>
            <a:r>
              <a:rPr lang="en-US" dirty="0" err="1" smtClean="0"/>
              <a:t>senstivity</a:t>
            </a:r>
            <a:endParaRPr lang="en-US" dirty="0" smtClean="0"/>
          </a:p>
          <a:p>
            <a:pPr lvl="1"/>
            <a:r>
              <a:rPr lang="en-US" dirty="0" smtClean="0"/>
              <a:t>High electrical stability</a:t>
            </a:r>
          </a:p>
          <a:p>
            <a:pPr lvl="1"/>
            <a:r>
              <a:rPr lang="en-US" dirty="0" smtClean="0"/>
              <a:t>Good </a:t>
            </a:r>
            <a:r>
              <a:rPr lang="en-US" dirty="0" err="1" smtClean="0"/>
              <a:t>solderibilty</a:t>
            </a:r>
            <a:endParaRPr lang="en-US" dirty="0" smtClean="0"/>
          </a:p>
          <a:p>
            <a:pPr lvl="1"/>
            <a:r>
              <a:rPr lang="en-US" dirty="0" smtClean="0"/>
              <a:t>Low hysteresis</a:t>
            </a:r>
          </a:p>
          <a:p>
            <a:pPr lvl="1"/>
            <a:r>
              <a:rPr lang="en-US" dirty="0" smtClean="0"/>
              <a:t>Low thermal </a:t>
            </a:r>
            <a:r>
              <a:rPr lang="en-US" dirty="0" err="1" smtClean="0"/>
              <a:t>emf</a:t>
            </a:r>
            <a:endParaRPr lang="en-US" dirty="0" smtClean="0"/>
          </a:p>
          <a:p>
            <a:pPr lvl="1"/>
            <a:r>
              <a:rPr lang="en-US" dirty="0" smtClean="0"/>
              <a:t> Good corrosion resistance.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838200" y="228600"/>
            <a:ext cx="7924800" cy="838200"/>
          </a:xfrm>
        </p:spPr>
        <p:txBody>
          <a:bodyPr rtlCol="0">
            <a:normAutofit fontScale="90000"/>
          </a:bodyPr>
          <a:lstStyle/>
          <a:p>
            <a:pPr fontAlgn="auto">
              <a:spcAft>
                <a:spcPts val="0"/>
              </a:spcAft>
              <a:defRPr/>
            </a:pPr>
            <a:r>
              <a:rPr lang="en-US" sz="3600" dirty="0" smtClean="0">
                <a:latin typeface="Times New Roman" pitchFamily="18" charset="0"/>
                <a:cs typeface="Times New Roman" pitchFamily="18" charset="0"/>
              </a:rPr>
              <a:t>CLASSIFICATION OF TRANSDUCERS</a:t>
            </a:r>
          </a:p>
        </p:txBody>
      </p:sp>
      <p:sp>
        <p:nvSpPr>
          <p:cNvPr id="9219" name="Rectangle 3"/>
          <p:cNvSpPr>
            <a:spLocks noGrp="1" noChangeArrowheads="1"/>
          </p:cNvSpPr>
          <p:nvPr>
            <p:ph type="body" sz="half" idx="1"/>
          </p:nvPr>
        </p:nvSpPr>
        <p:spPr>
          <a:xfrm>
            <a:off x="914400" y="1524000"/>
            <a:ext cx="5791200" cy="3048000"/>
          </a:xfrm>
        </p:spPr>
        <p:txBody>
          <a:bodyPr rtlCol="0">
            <a:normAutofit fontScale="92500" lnSpcReduction="10000"/>
          </a:bodyPr>
          <a:lstStyle/>
          <a:p>
            <a:pPr fontAlgn="auto">
              <a:lnSpc>
                <a:spcPct val="90000"/>
              </a:lnSpc>
              <a:spcAft>
                <a:spcPts val="0"/>
              </a:spcAft>
              <a:buFont typeface="Arial" pitchFamily="34" charset="0"/>
              <a:buNone/>
              <a:defRPr/>
            </a:pPr>
            <a:r>
              <a:rPr lang="en-US" sz="2600" b="1" dirty="0" smtClean="0">
                <a:latin typeface="Times New Roman" pitchFamily="18" charset="0"/>
                <a:cs typeface="Times New Roman" pitchFamily="18" charset="0"/>
              </a:rPr>
              <a:t>The transducers can be classified as:</a:t>
            </a:r>
          </a:p>
          <a:p>
            <a:pPr fontAlgn="auto">
              <a:lnSpc>
                <a:spcPct val="90000"/>
              </a:lnSpc>
              <a:spcAft>
                <a:spcPts val="0"/>
              </a:spcAft>
              <a:buFont typeface="Arial" pitchFamily="34" charset="0"/>
              <a:buNone/>
              <a:defRPr/>
            </a:pPr>
            <a:r>
              <a:rPr lang="en-US" sz="2400" b="1" dirty="0" smtClean="0">
                <a:latin typeface="Times New Roman" pitchFamily="18" charset="0"/>
                <a:cs typeface="Times New Roman" pitchFamily="18" charset="0"/>
              </a:rPr>
              <a:t> </a:t>
            </a:r>
          </a:p>
          <a:p>
            <a:pPr marL="514350" indent="-514350" fontAlgn="auto">
              <a:lnSpc>
                <a:spcPct val="90000"/>
              </a:lnSpc>
              <a:spcAft>
                <a:spcPts val="0"/>
              </a:spcAft>
              <a:buFont typeface="+mj-lt"/>
              <a:buAutoNum type="romanUcPeriod"/>
              <a:defRPr/>
            </a:pPr>
            <a:r>
              <a:rPr lang="en-US" sz="2400" dirty="0" smtClean="0">
                <a:latin typeface="Times New Roman" pitchFamily="18" charset="0"/>
                <a:cs typeface="Times New Roman" pitchFamily="18" charset="0"/>
              </a:rPr>
              <a:t>Active and passive transducers.</a:t>
            </a:r>
          </a:p>
          <a:p>
            <a:pPr marL="514350" indent="-514350" fontAlgn="auto">
              <a:lnSpc>
                <a:spcPct val="90000"/>
              </a:lnSpc>
              <a:spcAft>
                <a:spcPts val="0"/>
              </a:spcAft>
              <a:buFont typeface="+mj-lt"/>
              <a:buAutoNum type="romanUcPeriod"/>
              <a:defRPr/>
            </a:pPr>
            <a:r>
              <a:rPr lang="en-US" sz="2400" dirty="0" smtClean="0">
                <a:latin typeface="Times New Roman" pitchFamily="18" charset="0"/>
                <a:cs typeface="Times New Roman" pitchFamily="18" charset="0"/>
              </a:rPr>
              <a:t> Analog and digital transducers.</a:t>
            </a:r>
          </a:p>
          <a:p>
            <a:pPr marL="514350" indent="-514350" fontAlgn="auto">
              <a:lnSpc>
                <a:spcPct val="90000"/>
              </a:lnSpc>
              <a:spcAft>
                <a:spcPts val="0"/>
              </a:spcAft>
              <a:buFont typeface="+mj-lt"/>
              <a:buAutoNum type="romanUcPeriod"/>
              <a:defRPr/>
            </a:pPr>
            <a:r>
              <a:rPr lang="en-US" sz="2400" dirty="0" smtClean="0">
                <a:latin typeface="Times New Roman" pitchFamily="18" charset="0"/>
                <a:cs typeface="Times New Roman" pitchFamily="18" charset="0"/>
              </a:rPr>
              <a:t>On the basis of transduction principle used.</a:t>
            </a:r>
          </a:p>
          <a:p>
            <a:pPr marL="514350" indent="-514350" fontAlgn="auto">
              <a:lnSpc>
                <a:spcPct val="90000"/>
              </a:lnSpc>
              <a:spcAft>
                <a:spcPts val="0"/>
              </a:spcAft>
              <a:buFont typeface="+mj-lt"/>
              <a:buAutoNum type="romanUcPeriod"/>
              <a:defRPr/>
            </a:pPr>
            <a:r>
              <a:rPr lang="en-US" sz="2400" dirty="0" smtClean="0">
                <a:latin typeface="Times New Roman" pitchFamily="18" charset="0"/>
                <a:cs typeface="Times New Roman" pitchFamily="18" charset="0"/>
              </a:rPr>
              <a:t>Primary and secondary transducer</a:t>
            </a:r>
          </a:p>
          <a:p>
            <a:pPr marL="514350" indent="-514350" fontAlgn="auto">
              <a:lnSpc>
                <a:spcPct val="90000"/>
              </a:lnSpc>
              <a:spcAft>
                <a:spcPts val="0"/>
              </a:spcAft>
              <a:buFont typeface="+mj-lt"/>
              <a:buAutoNum type="romanUcPeriod"/>
              <a:defRPr/>
            </a:pPr>
            <a:r>
              <a:rPr lang="en-US" sz="2400" dirty="0" smtClean="0">
                <a:latin typeface="Times New Roman" pitchFamily="18" charset="0"/>
                <a:cs typeface="Times New Roman" pitchFamily="18" charset="0"/>
              </a:rPr>
              <a:t> Transducers and inverse transducers.</a:t>
            </a:r>
          </a:p>
          <a:p>
            <a:pPr fontAlgn="auto">
              <a:lnSpc>
                <a:spcPct val="90000"/>
              </a:lnSpc>
              <a:spcAft>
                <a:spcPts val="0"/>
              </a:spcAft>
              <a:buFont typeface="Wingdings" pitchFamily="2" charset="2"/>
              <a:buNone/>
              <a:defRPr/>
            </a:pPr>
            <a:endParaRPr lang="en-US" sz="2000" dirty="0" smtClean="0"/>
          </a:p>
          <a:p>
            <a:pPr fontAlgn="auto">
              <a:lnSpc>
                <a:spcPct val="90000"/>
              </a:lnSpc>
              <a:spcAft>
                <a:spcPts val="0"/>
              </a:spcAft>
              <a:buFont typeface="Arial" charset="0"/>
              <a:buNone/>
              <a:defRPr/>
            </a:pPr>
            <a:r>
              <a:rPr lang="en-US" sz="2000" dirty="0" smtClean="0"/>
              <a:t> </a:t>
            </a:r>
          </a:p>
          <a:p>
            <a:pPr fontAlgn="auto">
              <a:lnSpc>
                <a:spcPct val="90000"/>
              </a:lnSpc>
              <a:spcAft>
                <a:spcPts val="0"/>
              </a:spcAft>
              <a:buFont typeface="Wingdings" pitchFamily="2" charset="2"/>
              <a:buNone/>
              <a:defRPr/>
            </a:pPr>
            <a:endParaRPr lang="en-US" sz="2000" dirty="0" smtClean="0"/>
          </a:p>
          <a:p>
            <a:pPr fontAlgn="auto">
              <a:lnSpc>
                <a:spcPct val="90000"/>
              </a:lnSpc>
              <a:spcAft>
                <a:spcPts val="0"/>
              </a:spcAft>
              <a:buFont typeface="Arial" pitchFamily="34" charset="0"/>
              <a:buChar char="•"/>
              <a:defRPr/>
            </a:pPr>
            <a:endParaRPr lang="en-US" sz="20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carrier Material</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carrier material or the support material should have the following properties:</a:t>
            </a:r>
          </a:p>
          <a:p>
            <a:pPr lvl="1"/>
            <a:r>
              <a:rPr lang="en-US" dirty="0" smtClean="0"/>
              <a:t>Good adherence to cement</a:t>
            </a:r>
          </a:p>
          <a:p>
            <a:pPr lvl="1"/>
            <a:r>
              <a:rPr lang="en-US" dirty="0" smtClean="0"/>
              <a:t>High dielectric strength</a:t>
            </a:r>
          </a:p>
          <a:p>
            <a:pPr lvl="1"/>
            <a:r>
              <a:rPr lang="en-US" dirty="0" smtClean="0"/>
              <a:t>High mechanical strength</a:t>
            </a:r>
          </a:p>
          <a:p>
            <a:pPr lvl="1"/>
            <a:r>
              <a:rPr lang="en-US" dirty="0" smtClean="0"/>
              <a:t>Minimum thickness consistence with other factors</a:t>
            </a:r>
          </a:p>
          <a:p>
            <a:pPr lvl="1"/>
            <a:r>
              <a:rPr lang="en-US" dirty="0" smtClean="0"/>
              <a:t>Minimum temperature restriction </a:t>
            </a:r>
          </a:p>
          <a:p>
            <a:pPr algn="just"/>
            <a:r>
              <a:rPr lang="en-US" dirty="0" smtClean="0"/>
              <a:t>For room temperature application, the carrier material used for the filament wire is nitrocellulose impregnated paper and for higher temperature, </a:t>
            </a:r>
            <a:r>
              <a:rPr lang="en-US" dirty="0" err="1" smtClean="0"/>
              <a:t>phenolic</a:t>
            </a:r>
            <a:r>
              <a:rPr lang="en-US" dirty="0" smtClean="0"/>
              <a:t>-plastic –impregnated paper is used.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Strain gauge cement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cement to be used for joining the strain gauge to the straining </a:t>
            </a:r>
            <a:r>
              <a:rPr lang="en-US" dirty="0" err="1" smtClean="0"/>
              <a:t>membraneshould</a:t>
            </a:r>
            <a:r>
              <a:rPr lang="en-US" dirty="0" smtClean="0"/>
              <a:t> have the following properties:</a:t>
            </a:r>
          </a:p>
          <a:p>
            <a:pPr lvl="1"/>
            <a:r>
              <a:rPr lang="en-US" dirty="0" smtClean="0"/>
              <a:t>High mechanical strength</a:t>
            </a:r>
          </a:p>
          <a:p>
            <a:pPr lvl="1"/>
            <a:r>
              <a:rPr lang="en-US" dirty="0" smtClean="0"/>
              <a:t>High creep resistance</a:t>
            </a:r>
          </a:p>
          <a:p>
            <a:pPr lvl="1"/>
            <a:r>
              <a:rPr lang="en-US" dirty="0" smtClean="0"/>
              <a:t>High dielectric resistance</a:t>
            </a:r>
          </a:p>
          <a:p>
            <a:pPr lvl="1"/>
            <a:r>
              <a:rPr lang="en-US" dirty="0" smtClean="0"/>
              <a:t>Good adherence</a:t>
            </a:r>
          </a:p>
          <a:p>
            <a:pPr lvl="1"/>
            <a:r>
              <a:rPr lang="en-US" dirty="0" smtClean="0"/>
              <a:t>Minimum moisture attraction</a:t>
            </a:r>
          </a:p>
          <a:p>
            <a:pPr lvl="1"/>
            <a:r>
              <a:rPr lang="en-US" dirty="0" smtClean="0"/>
              <a:t>Minimum temperature restriction</a:t>
            </a:r>
          </a:p>
          <a:p>
            <a:pPr lvl="1"/>
            <a:r>
              <a:rPr lang="en-US" dirty="0" smtClean="0"/>
              <a:t>Ease of application</a:t>
            </a:r>
          </a:p>
          <a:p>
            <a:pPr lvl="1"/>
            <a:r>
              <a:rPr lang="en-US" dirty="0" smtClean="0"/>
              <a:t>The capacity to dry fast</a:t>
            </a:r>
          </a:p>
          <a:p>
            <a:pPr lvl="1"/>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wire connections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 soldered junction between the fine filament and heavier lead wire or ribbon may be alright for static or slowly varying loads.</a:t>
            </a:r>
          </a:p>
          <a:p>
            <a:r>
              <a:rPr lang="en-US" dirty="0" smtClean="0"/>
              <a:t>However, for dynamic strain measurement, the joint is welded.</a:t>
            </a:r>
          </a:p>
          <a:p>
            <a:r>
              <a:rPr lang="en-US" dirty="0" smtClean="0"/>
              <a:t>Lead wire should have a low stable resistivity and a minimum temperature coefficient of resistance.</a:t>
            </a:r>
          </a:p>
          <a:p>
            <a:r>
              <a:rPr lang="en-US" dirty="0" smtClean="0"/>
              <a:t>These lead wire are to be insulated properly with material of same thermal classification as the gauge carrier and bonding </a:t>
            </a:r>
            <a:r>
              <a:rPr lang="en-US" dirty="0" err="1" smtClean="0"/>
              <a:t>elements.The</a:t>
            </a:r>
            <a:r>
              <a:rPr lang="en-US" dirty="0" smtClean="0"/>
              <a:t> recommended lead wire insulating material for temperature range is given below:</a:t>
            </a:r>
          </a:p>
          <a:p>
            <a:pPr lvl="1"/>
            <a:r>
              <a:rPr lang="en-US" dirty="0" smtClean="0"/>
              <a:t>Below 75 </a:t>
            </a:r>
            <a:r>
              <a:rPr lang="en-US" baseline="30000" dirty="0" smtClean="0"/>
              <a:t>0</a:t>
            </a:r>
            <a:r>
              <a:rPr lang="en-US" dirty="0" smtClean="0"/>
              <a:t>C- Nylon</a:t>
            </a:r>
          </a:p>
          <a:p>
            <a:pPr lvl="1"/>
            <a:r>
              <a:rPr lang="en-US" dirty="0" smtClean="0"/>
              <a:t>Between 75</a:t>
            </a:r>
            <a:r>
              <a:rPr lang="en-US" baseline="30000" dirty="0" smtClean="0"/>
              <a:t>0</a:t>
            </a:r>
            <a:r>
              <a:rPr lang="en-US" dirty="0" smtClean="0"/>
              <a:t>C and 65</a:t>
            </a:r>
            <a:r>
              <a:rPr lang="en-US" baseline="30000" dirty="0" smtClean="0"/>
              <a:t>0</a:t>
            </a:r>
            <a:r>
              <a:rPr lang="en-US" dirty="0" smtClean="0"/>
              <a:t>C –Vinyl</a:t>
            </a:r>
          </a:p>
          <a:p>
            <a:pPr lvl="1"/>
            <a:r>
              <a:rPr lang="en-US" dirty="0" smtClean="0"/>
              <a:t>Between 75</a:t>
            </a:r>
            <a:r>
              <a:rPr lang="en-US" baseline="30000" dirty="0" smtClean="0"/>
              <a:t>0</a:t>
            </a:r>
            <a:r>
              <a:rPr lang="en-US" dirty="0" smtClean="0"/>
              <a:t>C and 95</a:t>
            </a:r>
            <a:r>
              <a:rPr lang="en-US" baseline="30000" dirty="0" smtClean="0"/>
              <a:t>0</a:t>
            </a:r>
            <a:r>
              <a:rPr lang="en-US" dirty="0" smtClean="0"/>
              <a:t>C – </a:t>
            </a:r>
            <a:r>
              <a:rPr lang="en-US" dirty="0" err="1" smtClean="0"/>
              <a:t>Polyethene</a:t>
            </a:r>
            <a:endParaRPr lang="en-US" dirty="0" smtClean="0"/>
          </a:p>
          <a:p>
            <a:pPr lvl="1"/>
            <a:r>
              <a:rPr lang="en-US" dirty="0" smtClean="0"/>
              <a:t>Between 75</a:t>
            </a:r>
            <a:r>
              <a:rPr lang="en-US" baseline="30000" dirty="0" smtClean="0"/>
              <a:t>0</a:t>
            </a:r>
            <a:r>
              <a:rPr lang="en-US" dirty="0" smtClean="0"/>
              <a:t>C and 260</a:t>
            </a:r>
            <a:r>
              <a:rPr lang="en-US" baseline="30000" dirty="0" smtClean="0"/>
              <a:t>0</a:t>
            </a:r>
            <a:r>
              <a:rPr lang="en-US" dirty="0" smtClean="0"/>
              <a:t>C – Teflon</a:t>
            </a:r>
          </a:p>
          <a:p>
            <a:pPr lvl="1"/>
            <a:r>
              <a:rPr lang="en-US" dirty="0" smtClean="0"/>
              <a:t>Above 260 </a:t>
            </a:r>
            <a:r>
              <a:rPr lang="en-US" baseline="30000" dirty="0" smtClean="0"/>
              <a:t>0</a:t>
            </a:r>
            <a:r>
              <a:rPr lang="en-US" dirty="0" smtClean="0"/>
              <a:t>C – glass </a:t>
            </a:r>
            <a:r>
              <a:rPr lang="en-US" dirty="0" err="1" smtClean="0"/>
              <a:t>sleeving</a:t>
            </a:r>
            <a:r>
              <a:rPr lang="en-US" dirty="0" smtClean="0"/>
              <a:t> or glass </a:t>
            </a:r>
            <a:r>
              <a:rPr lang="en-US" smtClean="0"/>
              <a:t>impregnated silicon.</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762000" y="228600"/>
            <a:ext cx="7772400" cy="1371600"/>
          </a:xfrm>
        </p:spPr>
        <p:txBody>
          <a:bodyPr/>
          <a:lstStyle/>
          <a:p>
            <a:r>
              <a:rPr lang="en-US" sz="3600" smtClean="0">
                <a:latin typeface="Times New Roman" pitchFamily="18" charset="0"/>
              </a:rPr>
              <a:t>VARIABLE-INDUCTANCE TRANSDUCERS</a:t>
            </a:r>
          </a:p>
        </p:txBody>
      </p:sp>
      <p:sp>
        <p:nvSpPr>
          <p:cNvPr id="4" name="Rectangle 3"/>
          <p:cNvSpPr txBox="1">
            <a:spLocks noChangeArrowheads="1"/>
          </p:cNvSpPr>
          <p:nvPr/>
        </p:nvSpPr>
        <p:spPr>
          <a:xfrm>
            <a:off x="1066800" y="1752600"/>
            <a:ext cx="7772400" cy="4495800"/>
          </a:xfrm>
          <a:prstGeom prst="rect">
            <a:avLst/>
          </a:prstGeom>
        </p:spPr>
        <p:txBody>
          <a:bodyPr/>
          <a:lstStyle/>
          <a:p>
            <a:pPr>
              <a:lnSpc>
                <a:spcPct val="80000"/>
              </a:lnSpc>
              <a:spcBef>
                <a:spcPct val="20000"/>
              </a:spcBef>
              <a:buFontTx/>
              <a:buChar char="•"/>
            </a:pPr>
            <a:r>
              <a:rPr lang="en-US" sz="2400">
                <a:latin typeface="Calibri" pitchFamily="34" charset="0"/>
              </a:rPr>
              <a:t> </a:t>
            </a:r>
            <a:r>
              <a:rPr lang="en-US" sz="3600">
                <a:latin typeface="Calibri" pitchFamily="34" charset="0"/>
              </a:rPr>
              <a:t>An i</a:t>
            </a:r>
            <a:r>
              <a:rPr lang="en-US" sz="3600">
                <a:latin typeface="Times New Roman" pitchFamily="18" charset="0"/>
                <a:cs typeface="Times New Roman" pitchFamily="18" charset="0"/>
              </a:rPr>
              <a:t>nductive electromechanical transducer is a transducer which converts the physical motion into the change in inductance.</a:t>
            </a:r>
          </a:p>
          <a:p>
            <a:pPr>
              <a:lnSpc>
                <a:spcPct val="80000"/>
              </a:lnSpc>
              <a:spcBef>
                <a:spcPct val="20000"/>
              </a:spcBef>
            </a:pPr>
            <a:endParaRPr lang="en-US" sz="3600">
              <a:latin typeface="Times New Roman" pitchFamily="18" charset="0"/>
              <a:cs typeface="Times New Roman" pitchFamily="18" charset="0"/>
            </a:endParaRPr>
          </a:p>
          <a:p>
            <a:pPr>
              <a:lnSpc>
                <a:spcPct val="80000"/>
              </a:lnSpc>
              <a:spcBef>
                <a:spcPct val="20000"/>
              </a:spcBef>
              <a:buFontTx/>
              <a:buChar char="•"/>
            </a:pPr>
            <a:r>
              <a:rPr lang="en-US" sz="3600">
                <a:latin typeface="Times New Roman" pitchFamily="18" charset="0"/>
                <a:cs typeface="Times New Roman" pitchFamily="18" charset="0"/>
              </a:rPr>
              <a:t> Inductive transducers are mainly used for displacement measurement.</a:t>
            </a:r>
          </a:p>
          <a:p>
            <a:pPr>
              <a:lnSpc>
                <a:spcPct val="80000"/>
              </a:lnSpc>
              <a:spcBef>
                <a:spcPct val="20000"/>
              </a:spcBef>
            </a:pPr>
            <a:endParaRPr lang="en-US" sz="3600">
              <a:latin typeface="Times New Roman" pitchFamily="18" charset="0"/>
              <a:cs typeface="Times New Roman" pitchFamily="18" charset="0"/>
            </a:endParaRPr>
          </a:p>
        </p:txBody>
      </p:sp>
      <p:sp>
        <p:nvSpPr>
          <p:cNvPr id="5" name="Right Arrow 4">
            <a:hlinkClick r:id="" action="ppaction://noaction"/>
          </p:cNvPr>
          <p:cNvSpPr/>
          <p:nvPr/>
        </p:nvSpPr>
        <p:spPr>
          <a:xfrm>
            <a:off x="8305800" y="640080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p:txBody>
          <a:bodyPr/>
          <a:lstStyle/>
          <a:p>
            <a:endParaRPr lang="en-US" smtClean="0"/>
          </a:p>
        </p:txBody>
      </p:sp>
      <p:sp>
        <p:nvSpPr>
          <p:cNvPr id="74755" name="Rectangle 3"/>
          <p:cNvSpPr>
            <a:spLocks noGrp="1"/>
          </p:cNvSpPr>
          <p:nvPr>
            <p:ph type="body" idx="1"/>
          </p:nvPr>
        </p:nvSpPr>
        <p:spPr/>
        <p:txBody>
          <a:bodyPr/>
          <a:lstStyle/>
          <a:p>
            <a:pPr>
              <a:lnSpc>
                <a:spcPct val="90000"/>
              </a:lnSpc>
            </a:pPr>
            <a:r>
              <a:rPr lang="en-US" sz="2800" dirty="0" smtClean="0"/>
              <a:t>The inductive transducers are of the self generating or the passive type. The self generating inductive transducers use the basic generator principle i.e. the motion between a conductor and magnetic field induces a voltage in the conductor.</a:t>
            </a:r>
          </a:p>
          <a:p>
            <a:pPr>
              <a:lnSpc>
                <a:spcPct val="90000"/>
              </a:lnSpc>
            </a:pPr>
            <a:r>
              <a:rPr lang="en-US" sz="2800" dirty="0" smtClean="0"/>
              <a:t>The variable inductance transducers work on the following principles.</a:t>
            </a:r>
          </a:p>
          <a:p>
            <a:pPr lvl="1">
              <a:lnSpc>
                <a:spcPct val="90000"/>
              </a:lnSpc>
            </a:pPr>
            <a:r>
              <a:rPr lang="en-US" sz="2400" dirty="0" smtClean="0"/>
              <a:t>Variation in self inductance</a:t>
            </a:r>
          </a:p>
          <a:p>
            <a:pPr lvl="1">
              <a:lnSpc>
                <a:spcPct val="90000"/>
              </a:lnSpc>
            </a:pPr>
            <a:r>
              <a:rPr lang="en-US" sz="2400" dirty="0" smtClean="0"/>
              <a:t>Variation in mutual inductance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z="3200" smtClean="0">
                <a:latin typeface="Times New Roman" pitchFamily="18" charset="0"/>
                <a:cs typeface="Times New Roman" pitchFamily="18" charset="0"/>
              </a:rPr>
              <a:t>PRINCIPLE OF VARIATION OF SELF INDUCTANCE</a:t>
            </a:r>
          </a:p>
        </p:txBody>
      </p:sp>
      <p:sp>
        <p:nvSpPr>
          <p:cNvPr id="3" name="Content Placeholder 2"/>
          <p:cNvSpPr>
            <a:spLocks noGrp="1"/>
          </p:cNvSpPr>
          <p:nvPr>
            <p:ph idx="1"/>
          </p:nvPr>
        </p:nvSpPr>
        <p:spPr>
          <a:xfrm>
            <a:off x="457200" y="1524000"/>
            <a:ext cx="8229600" cy="4876800"/>
          </a:xfrm>
        </p:spPr>
        <p:txBody>
          <a:bodyPr>
            <a:normAutofit/>
          </a:bodyPr>
          <a:lstStyle/>
          <a:p>
            <a:pPr>
              <a:lnSpc>
                <a:spcPct val="80000"/>
              </a:lnSpc>
            </a:pPr>
            <a:r>
              <a:rPr lang="en-US" dirty="0" smtClean="0">
                <a:latin typeface="Times New Roman" pitchFamily="18" charset="0"/>
                <a:cs typeface="Times New Roman" pitchFamily="18" charset="0"/>
              </a:rPr>
              <a:t>Let us consider an inductive transducer having N turns and reluctance R. when current I is passed through the transducer, the flux produced is </a:t>
            </a:r>
          </a:p>
          <a:p>
            <a:pPr lvl="1">
              <a:lnSpc>
                <a:spcPct val="80000"/>
              </a:lnSpc>
            </a:pP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Φ</a:t>
            </a:r>
            <a:r>
              <a:rPr lang="en-US" dirty="0" smtClean="0">
                <a:latin typeface="Times New Roman" pitchFamily="18" charset="0"/>
                <a:cs typeface="Times New Roman" pitchFamily="18" charset="0"/>
              </a:rPr>
              <a:t> = Ni / R</a:t>
            </a:r>
          </a:p>
          <a:p>
            <a:pPr>
              <a:lnSpc>
                <a:spcPct val="80000"/>
              </a:lnSpc>
            </a:pPr>
            <a:r>
              <a:rPr lang="en-US" dirty="0" smtClean="0">
                <a:latin typeface="Times New Roman" pitchFamily="18" charset="0"/>
                <a:cs typeface="Times New Roman" pitchFamily="18" charset="0"/>
              </a:rPr>
              <a:t>Differentiating </a:t>
            </a:r>
            <a:r>
              <a:rPr lang="en-US" dirty="0" err="1" smtClean="0">
                <a:latin typeface="Times New Roman" pitchFamily="18" charset="0"/>
                <a:cs typeface="Times New Roman" pitchFamily="18" charset="0"/>
              </a:rPr>
              <a:t>w.r.t</a:t>
            </a:r>
            <a:r>
              <a:rPr lang="en-US" dirty="0" smtClean="0">
                <a:latin typeface="Times New Roman" pitchFamily="18" charset="0"/>
                <a:cs typeface="Times New Roman" pitchFamily="18" charset="0"/>
              </a:rPr>
              <a:t>. to t,</a:t>
            </a:r>
          </a:p>
          <a:p>
            <a:pPr lvl="1">
              <a:lnSpc>
                <a:spcPct val="80000"/>
              </a:lnSpc>
            </a:pPr>
            <a:r>
              <a:rPr lang="en-US" dirty="0" smtClean="0">
                <a:latin typeface="Times New Roman" pitchFamily="18" charset="0"/>
                <a:cs typeface="Times New Roman" pitchFamily="18" charset="0"/>
              </a:rPr>
              <a:t>d</a:t>
            </a:r>
            <a:r>
              <a:rPr lang="el-GR" dirty="0" smtClean="0">
                <a:latin typeface="Times New Roman" pitchFamily="18" charset="0"/>
                <a:cs typeface="Times New Roman" pitchFamily="18" charset="0"/>
              </a:rPr>
              <a:t>Φ</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dt</a:t>
            </a:r>
            <a:r>
              <a:rPr lang="en-US" dirty="0" smtClean="0">
                <a:latin typeface="Times New Roman" pitchFamily="18" charset="0"/>
                <a:cs typeface="Times New Roman" pitchFamily="18" charset="0"/>
              </a:rPr>
              <a:t> = N/R * </a:t>
            </a:r>
            <a:r>
              <a:rPr lang="en-US" dirty="0" err="1" smtClean="0">
                <a:latin typeface="Times New Roman" pitchFamily="18" charset="0"/>
                <a:cs typeface="Times New Roman" pitchFamily="18" charset="0"/>
              </a:rPr>
              <a:t>di</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dt</a:t>
            </a:r>
            <a:endParaRPr lang="en-US" dirty="0" smtClean="0">
              <a:latin typeface="Times New Roman" pitchFamily="18" charset="0"/>
              <a:cs typeface="Times New Roman" pitchFamily="18" charset="0"/>
            </a:endParaRPr>
          </a:p>
          <a:p>
            <a:pPr>
              <a:lnSpc>
                <a:spcPct val="80000"/>
              </a:lnSpc>
            </a:pP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e.m.f</a:t>
            </a:r>
            <a:r>
              <a:rPr lang="en-US" dirty="0" smtClean="0">
                <a:latin typeface="Times New Roman" pitchFamily="18" charset="0"/>
                <a:cs typeface="Times New Roman" pitchFamily="18" charset="0"/>
              </a:rPr>
              <a:t>. induced in a coil is given by</a:t>
            </a:r>
          </a:p>
          <a:p>
            <a:pPr lvl="1">
              <a:lnSpc>
                <a:spcPct val="80000"/>
              </a:lnSpc>
            </a:pPr>
            <a:r>
              <a:rPr lang="en-US" dirty="0" smtClean="0">
                <a:latin typeface="Times New Roman" pitchFamily="18" charset="0"/>
                <a:cs typeface="Times New Roman" pitchFamily="18" charset="0"/>
              </a:rPr>
              <a:t>e = N * d</a:t>
            </a:r>
            <a:r>
              <a:rPr lang="el-GR" dirty="0" smtClean="0">
                <a:latin typeface="Times New Roman" pitchFamily="18" charset="0"/>
                <a:cs typeface="Times New Roman" pitchFamily="18" charset="0"/>
              </a:rPr>
              <a:t>Φ</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dt</a:t>
            </a:r>
            <a:r>
              <a:rPr lang="en-US" dirty="0" smtClean="0">
                <a:latin typeface="Times New Roman" pitchFamily="18" charset="0"/>
                <a:cs typeface="Times New Roman" pitchFamily="18" charset="0"/>
              </a:rPr>
              <a:t> </a:t>
            </a:r>
          </a:p>
          <a:p>
            <a:pPr>
              <a:lnSpc>
                <a:spcPct val="80000"/>
              </a:lnSpc>
            </a:pPr>
            <a:endParaRPr lang="en-US" dirty="0" smtClean="0">
              <a:latin typeface="Times New Roman" pitchFamily="18" charset="0"/>
              <a:cs typeface="Times New Roman" pitchFamily="18" charset="0"/>
            </a:endParaRPr>
          </a:p>
          <a:p>
            <a:pPr>
              <a:lnSpc>
                <a:spcPct val="80000"/>
              </a:lnSpc>
            </a:pPr>
            <a:endParaRPr lang="en-US" sz="15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p:txBody>
          <a:bodyPr/>
          <a:lstStyle/>
          <a:p>
            <a:endParaRPr lang="en-US" smtClean="0"/>
          </a:p>
        </p:txBody>
      </p:sp>
      <p:sp>
        <p:nvSpPr>
          <p:cNvPr id="75779" name="Rectangle 3"/>
          <p:cNvSpPr>
            <a:spLocks noGrp="1"/>
          </p:cNvSpPr>
          <p:nvPr>
            <p:ph type="body" idx="1"/>
          </p:nvPr>
        </p:nvSpPr>
        <p:spPr/>
        <p:txBody>
          <a:bodyPr>
            <a:normAutofit/>
          </a:bodyPr>
          <a:lstStyle/>
          <a:p>
            <a:pPr marL="1060450" lvl="1" indent="-660400">
              <a:lnSpc>
                <a:spcPct val="80000"/>
              </a:lnSpc>
            </a:pPr>
            <a:r>
              <a:rPr lang="en-US" sz="2400" dirty="0" smtClean="0">
                <a:latin typeface="Times New Roman" pitchFamily="18" charset="0"/>
                <a:cs typeface="Times New Roman" pitchFamily="18" charset="0"/>
              </a:rPr>
              <a:t>e = N * N/R * </a:t>
            </a:r>
            <a:r>
              <a:rPr lang="en-US" sz="2400" dirty="0" err="1" smtClean="0">
                <a:latin typeface="Times New Roman" pitchFamily="18" charset="0"/>
                <a:cs typeface="Times New Roman" pitchFamily="18" charset="0"/>
              </a:rPr>
              <a:t>di</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dt</a:t>
            </a:r>
            <a:endParaRPr lang="en-US" sz="2400" dirty="0" smtClean="0">
              <a:latin typeface="Times New Roman" pitchFamily="18" charset="0"/>
              <a:cs typeface="Times New Roman" pitchFamily="18" charset="0"/>
            </a:endParaRPr>
          </a:p>
          <a:p>
            <a:pPr marL="1060450" lvl="1" indent="-660400">
              <a:lnSpc>
                <a:spcPct val="80000"/>
              </a:lnSpc>
            </a:pPr>
            <a:r>
              <a:rPr lang="en-US" sz="2400" dirty="0" smtClean="0">
                <a:latin typeface="Times New Roman" pitchFamily="18" charset="0"/>
                <a:cs typeface="Times New Roman" pitchFamily="18" charset="0"/>
              </a:rPr>
              <a:t>e = N</a:t>
            </a:r>
            <a:r>
              <a:rPr lang="en-US" sz="2400" baseline="30000" dirty="0" smtClean="0">
                <a:latin typeface="Times New Roman" pitchFamily="18" charset="0"/>
                <a:cs typeface="Times New Roman" pitchFamily="18" charset="0"/>
              </a:rPr>
              <a:t>2 </a:t>
            </a:r>
            <a:r>
              <a:rPr lang="en-US" sz="2400" dirty="0" smtClean="0">
                <a:latin typeface="Times New Roman" pitchFamily="18" charset="0"/>
                <a:cs typeface="Times New Roman" pitchFamily="18" charset="0"/>
              </a:rPr>
              <a:t> / R * </a:t>
            </a:r>
            <a:r>
              <a:rPr lang="en-US" sz="2400" dirty="0" err="1" smtClean="0">
                <a:latin typeface="Times New Roman" pitchFamily="18" charset="0"/>
                <a:cs typeface="Times New Roman" pitchFamily="18" charset="0"/>
              </a:rPr>
              <a:t>di</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dt</a:t>
            </a:r>
            <a:endParaRPr lang="en-US" sz="2400" dirty="0" smtClean="0">
              <a:latin typeface="Times New Roman" pitchFamily="18" charset="0"/>
              <a:cs typeface="Times New Roman" pitchFamily="18" charset="0"/>
            </a:endParaRPr>
          </a:p>
          <a:p>
            <a:pPr marL="660400" indent="-660400">
              <a:lnSpc>
                <a:spcPct val="80000"/>
              </a:lnSpc>
            </a:pPr>
            <a:r>
              <a:rPr lang="en-US" sz="2800" dirty="0" smtClean="0">
                <a:latin typeface="Times New Roman" pitchFamily="18" charset="0"/>
                <a:cs typeface="Times New Roman" pitchFamily="18" charset="0"/>
              </a:rPr>
              <a:t>Self inductance is given by</a:t>
            </a:r>
          </a:p>
          <a:p>
            <a:pPr marL="1060450" lvl="1" indent="-660400">
              <a:lnSpc>
                <a:spcPct val="80000"/>
              </a:lnSpc>
            </a:pPr>
            <a:r>
              <a:rPr lang="en-US" sz="2400" dirty="0" smtClean="0">
                <a:latin typeface="Times New Roman" pitchFamily="18" charset="0"/>
                <a:cs typeface="Times New Roman" pitchFamily="18" charset="0"/>
              </a:rPr>
              <a:t>L = e/</a:t>
            </a:r>
            <a:r>
              <a:rPr lang="en-US" sz="2400" dirty="0" err="1" smtClean="0">
                <a:latin typeface="Times New Roman" pitchFamily="18" charset="0"/>
                <a:cs typeface="Times New Roman" pitchFamily="18" charset="0"/>
              </a:rPr>
              <a:t>di</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dt</a:t>
            </a:r>
            <a:r>
              <a:rPr lang="en-US" sz="2400" dirty="0" smtClean="0">
                <a:latin typeface="Times New Roman" pitchFamily="18" charset="0"/>
                <a:cs typeface="Times New Roman" pitchFamily="18" charset="0"/>
              </a:rPr>
              <a:t> = N</a:t>
            </a:r>
            <a:r>
              <a:rPr lang="en-US" sz="2400" baseline="30000" dirty="0" smtClean="0">
                <a:latin typeface="Times New Roman" pitchFamily="18" charset="0"/>
                <a:cs typeface="Times New Roman" pitchFamily="18" charset="0"/>
              </a:rPr>
              <a:t>2 </a:t>
            </a:r>
            <a:r>
              <a:rPr lang="en-US" sz="2400" dirty="0" smtClean="0">
                <a:latin typeface="Times New Roman" pitchFamily="18" charset="0"/>
                <a:cs typeface="Times New Roman" pitchFamily="18" charset="0"/>
              </a:rPr>
              <a:t> / R</a:t>
            </a:r>
          </a:p>
          <a:p>
            <a:pPr marL="660400" indent="-660400">
              <a:lnSpc>
                <a:spcPct val="80000"/>
              </a:lnSpc>
            </a:pPr>
            <a:r>
              <a:rPr lang="en-US" sz="2800" dirty="0" smtClean="0">
                <a:latin typeface="Times New Roman" pitchFamily="18" charset="0"/>
                <a:cs typeface="Times New Roman" pitchFamily="18" charset="0"/>
              </a:rPr>
              <a:t>The reluctance of the magnetic circuit is R = Ɩ/</a:t>
            </a:r>
            <a:r>
              <a:rPr lang="el-GR" sz="2800" dirty="0" smtClean="0">
                <a:latin typeface="Times New Roman" pitchFamily="18" charset="0"/>
                <a:cs typeface="Times New Roman" pitchFamily="18" charset="0"/>
              </a:rPr>
              <a:t>μ</a:t>
            </a:r>
            <a:r>
              <a:rPr lang="en-US" sz="2800" dirty="0" smtClean="0">
                <a:latin typeface="Times New Roman" pitchFamily="18" charset="0"/>
                <a:cs typeface="Times New Roman" pitchFamily="18" charset="0"/>
              </a:rPr>
              <a:t>A</a:t>
            </a:r>
          </a:p>
          <a:p>
            <a:pPr marL="660400" indent="-660400">
              <a:lnSpc>
                <a:spcPct val="80000"/>
              </a:lnSpc>
            </a:pPr>
            <a:r>
              <a:rPr lang="en-US" sz="2800" dirty="0" smtClean="0">
                <a:latin typeface="Times New Roman" pitchFamily="18" charset="0"/>
                <a:cs typeface="Times New Roman" pitchFamily="18" charset="0"/>
              </a:rPr>
              <a:t>Therefore L = N</a:t>
            </a:r>
            <a:r>
              <a:rPr lang="en-US" sz="2800" baseline="30000" dirty="0" smtClean="0">
                <a:latin typeface="Times New Roman" pitchFamily="18" charset="0"/>
                <a:cs typeface="Times New Roman" pitchFamily="18" charset="0"/>
              </a:rPr>
              <a:t>2  </a:t>
            </a:r>
            <a:r>
              <a:rPr lang="en-US" sz="2800" dirty="0" smtClean="0">
                <a:latin typeface="Times New Roman" pitchFamily="18" charset="0"/>
                <a:cs typeface="Times New Roman" pitchFamily="18" charset="0"/>
              </a:rPr>
              <a:t> / Ɩ/</a:t>
            </a:r>
            <a:r>
              <a:rPr lang="el-GR" sz="2800" dirty="0" smtClean="0">
                <a:latin typeface="Times New Roman" pitchFamily="18" charset="0"/>
                <a:cs typeface="Times New Roman" pitchFamily="18" charset="0"/>
              </a:rPr>
              <a:t>μ</a:t>
            </a:r>
            <a:r>
              <a:rPr lang="en-US" sz="2800" dirty="0" smtClean="0">
                <a:latin typeface="Times New Roman" pitchFamily="18" charset="0"/>
                <a:cs typeface="Times New Roman" pitchFamily="18" charset="0"/>
              </a:rPr>
              <a:t>A = N</a:t>
            </a:r>
            <a:r>
              <a:rPr lang="en-US" sz="2800" baseline="30000" dirty="0" smtClean="0">
                <a:latin typeface="Times New Roman" pitchFamily="18" charset="0"/>
                <a:cs typeface="Times New Roman" pitchFamily="18" charset="0"/>
              </a:rPr>
              <a:t>2 </a:t>
            </a:r>
            <a:r>
              <a:rPr lang="el-GR" sz="2800" dirty="0" smtClean="0">
                <a:latin typeface="Times New Roman" pitchFamily="18" charset="0"/>
                <a:cs typeface="Times New Roman" pitchFamily="18" charset="0"/>
              </a:rPr>
              <a:t>μ</a:t>
            </a:r>
            <a:r>
              <a:rPr lang="en-US" sz="2800" dirty="0" smtClean="0">
                <a:latin typeface="Times New Roman" pitchFamily="18" charset="0"/>
                <a:cs typeface="Times New Roman" pitchFamily="18" charset="0"/>
              </a:rPr>
              <a:t>A / Ɩ</a:t>
            </a:r>
          </a:p>
          <a:p>
            <a:pPr marL="660400" indent="-660400">
              <a:lnSpc>
                <a:spcPct val="80000"/>
              </a:lnSpc>
            </a:pPr>
            <a:r>
              <a:rPr lang="en-US" sz="2800" dirty="0" smtClean="0">
                <a:latin typeface="Times New Roman" pitchFamily="18" charset="0"/>
                <a:cs typeface="Times New Roman" pitchFamily="18" charset="0"/>
              </a:rPr>
              <a:t>From </a:t>
            </a:r>
            <a:r>
              <a:rPr lang="en-US" sz="2800" dirty="0" err="1" smtClean="0">
                <a:latin typeface="Times New Roman" pitchFamily="18" charset="0"/>
                <a:cs typeface="Times New Roman" pitchFamily="18" charset="0"/>
              </a:rPr>
              <a:t>eqn</a:t>
            </a:r>
            <a:r>
              <a:rPr lang="en-US" sz="2800" dirty="0" smtClean="0">
                <a:latin typeface="Times New Roman" pitchFamily="18" charset="0"/>
                <a:cs typeface="Times New Roman" pitchFamily="18" charset="0"/>
              </a:rPr>
              <a:t>  we can see  that the self inductance may vary due to</a:t>
            </a:r>
            <a:r>
              <a:rPr lang="en-US" sz="2800" baseline="300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p>
          <a:p>
            <a:pPr marL="1060450" lvl="1" indent="-660400">
              <a:lnSpc>
                <a:spcPct val="80000"/>
              </a:lnSpc>
              <a:buFont typeface="Calibri" pitchFamily="34" charset="0"/>
              <a:buAutoNum type="romanLcPeriod"/>
            </a:pPr>
            <a:r>
              <a:rPr lang="en-US" sz="2400" dirty="0" smtClean="0">
                <a:latin typeface="Times New Roman" pitchFamily="18" charset="0"/>
                <a:cs typeface="Times New Roman" pitchFamily="18" charset="0"/>
              </a:rPr>
              <a:t>Change in number of turns N</a:t>
            </a:r>
          </a:p>
          <a:p>
            <a:pPr marL="1060450" lvl="1" indent="-660400">
              <a:lnSpc>
                <a:spcPct val="80000"/>
              </a:lnSpc>
              <a:buFont typeface="Calibri" pitchFamily="34" charset="0"/>
              <a:buAutoNum type="romanLcPeriod"/>
            </a:pPr>
            <a:r>
              <a:rPr lang="en-US" sz="2400" dirty="0" smtClean="0">
                <a:latin typeface="Times New Roman" pitchFamily="18" charset="0"/>
                <a:cs typeface="Times New Roman" pitchFamily="18" charset="0"/>
              </a:rPr>
              <a:t>Change in geometric configuration</a:t>
            </a:r>
          </a:p>
          <a:p>
            <a:pPr marL="1060450" lvl="1" indent="-660400">
              <a:lnSpc>
                <a:spcPct val="80000"/>
              </a:lnSpc>
              <a:buFont typeface="Calibri" pitchFamily="34" charset="0"/>
              <a:buAutoNum type="romanLcPeriod"/>
            </a:pPr>
            <a:r>
              <a:rPr lang="en-US" sz="2400" dirty="0" smtClean="0">
                <a:latin typeface="Times New Roman" pitchFamily="18" charset="0"/>
                <a:cs typeface="Times New Roman" pitchFamily="18" charset="0"/>
              </a:rPr>
              <a:t>Change in permeability of magnetic circuit</a:t>
            </a:r>
          </a:p>
          <a:p>
            <a:pPr marL="660400" indent="-660400">
              <a:lnSpc>
                <a:spcPct val="80000"/>
              </a:lnSpc>
              <a:buNone/>
            </a:pPr>
            <a:endParaRPr lang="en-US" sz="2800" dirty="0" smtClean="0">
              <a:latin typeface="Times New Roman" pitchFamily="18" charset="0"/>
              <a:cs typeface="Times New Roman" pitchFamily="18" charset="0"/>
            </a:endParaRPr>
          </a:p>
          <a:p>
            <a:pPr marL="660400" indent="-660400"/>
            <a:endParaRPr lang="en-US" sz="2800" dirty="0"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3200" smtClean="0">
                <a:latin typeface="Times New Roman" pitchFamily="18" charset="0"/>
                <a:cs typeface="Times New Roman" pitchFamily="18" charset="0"/>
              </a:rPr>
              <a:t>CHANGE IN SELF INDUCTANCE WITH CHANGE IN NUMBER OF TURNS N</a:t>
            </a:r>
          </a:p>
        </p:txBody>
      </p:sp>
      <p:sp>
        <p:nvSpPr>
          <p:cNvPr id="3" name="Content Placeholder 2"/>
          <p:cNvSpPr>
            <a:spLocks noGrp="1"/>
          </p:cNvSpPr>
          <p:nvPr>
            <p:ph idx="1"/>
          </p:nvPr>
        </p:nvSpPr>
        <p:spPr>
          <a:xfrm>
            <a:off x="457200" y="1524000"/>
            <a:ext cx="8229600" cy="4876800"/>
          </a:xfrm>
        </p:spPr>
        <p:txBody>
          <a:bodyPr>
            <a:normAutofit/>
          </a:bodyPr>
          <a:lstStyle/>
          <a:p>
            <a:pPr marL="514350" indent="-514350"/>
            <a:r>
              <a:rPr lang="en-US" sz="2800" smtClean="0">
                <a:latin typeface="Times New Roman" pitchFamily="18" charset="0"/>
                <a:cs typeface="Times New Roman" pitchFamily="18" charset="0"/>
              </a:rPr>
              <a:t>From eqn we can see the output may vary with the variation in the number of turns. As inductive transducers are mainly used for displacement measurement, with change in number of turns the self inductance of the coil changes in-turn changing the displacement</a:t>
            </a:r>
          </a:p>
          <a:p>
            <a:pPr marL="514350" indent="-514350"/>
            <a:r>
              <a:rPr lang="en-US" sz="2800" smtClean="0">
                <a:latin typeface="Times New Roman" pitchFamily="18" charset="0"/>
                <a:cs typeface="Times New Roman" pitchFamily="18" charset="0"/>
              </a:rPr>
              <a:t>Fig shows transducers used for linear and angular displacement fig a shows an air cored transducer for the measurement of linear displacement and fig b shows an iron cored transducer used for angular displacement measurement.</a:t>
            </a:r>
          </a:p>
          <a:p>
            <a:pPr marL="514350" indent="-514350"/>
            <a:endParaRPr lang="en-US" sz="2800" smtClean="0">
              <a:latin typeface="Times New Roman" pitchFamily="18" charset="0"/>
              <a:cs typeface="Times New Roman" pitchFamily="18" charset="0"/>
            </a:endParaRPr>
          </a:p>
          <a:p>
            <a:pPr marL="514350" indent="-514350"/>
            <a:endParaRPr lang="en-US" sz="2400" smtClean="0">
              <a:latin typeface="Times New Roman" pitchFamily="18" charset="0"/>
              <a:cs typeface="Times New Roman" pitchFamily="18" charset="0"/>
            </a:endParaRPr>
          </a:p>
          <a:p>
            <a:pPr marL="514350" indent="-514350"/>
            <a:endParaRPr lang="en-US"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p:txBody>
          <a:bodyPr/>
          <a:lstStyle/>
          <a:p>
            <a:endParaRPr lang="en-US" smtClean="0"/>
          </a:p>
        </p:txBody>
      </p:sp>
      <p:pic>
        <p:nvPicPr>
          <p:cNvPr id="91140" name="Picture 2"/>
          <p:cNvPicPr>
            <a:picLocks noGrp="1" noChangeAspect="1" noChangeArrowheads="1"/>
          </p:cNvPicPr>
          <p:nvPr>
            <p:ph type="body" idx="1"/>
          </p:nvPr>
        </p:nvPicPr>
        <p:blipFill>
          <a:blip r:embed="rId2"/>
          <a:srcRect/>
          <a:stretch>
            <a:fillRect/>
          </a:stretch>
        </p:blipFill>
        <p:spPr>
          <a:xfrm rot="21425805">
            <a:off x="2471738" y="2843213"/>
            <a:ext cx="4200525" cy="2038350"/>
          </a:xfrm>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p:txBody>
          <a:bodyPr/>
          <a:lstStyle/>
          <a:p>
            <a:endParaRPr lang="en-US" smtClean="0"/>
          </a:p>
        </p:txBody>
      </p:sp>
      <p:pic>
        <p:nvPicPr>
          <p:cNvPr id="90116" name="Picture 3"/>
          <p:cNvPicPr>
            <a:picLocks noGrp="1" noChangeAspect="1" noChangeArrowheads="1"/>
          </p:cNvPicPr>
          <p:nvPr>
            <p:ph type="body" idx="1"/>
          </p:nvPr>
        </p:nvPicPr>
        <p:blipFill>
          <a:blip r:embed="rId2"/>
          <a:srcRect/>
          <a:stretch>
            <a:fillRect/>
          </a:stretch>
        </p:blipFill>
        <p:spPr>
          <a:xfrm>
            <a:off x="2262188" y="2243138"/>
            <a:ext cx="4619625" cy="3238500"/>
          </a:xfr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a:spLocks noGrp="1" noChangeArrowheads="1"/>
          </p:cNvSpPr>
          <p:nvPr>
            <p:ph type="body" sz="half" idx="1"/>
          </p:nvPr>
        </p:nvSpPr>
        <p:spPr>
          <a:xfrm>
            <a:off x="762000" y="1219200"/>
            <a:ext cx="8229600" cy="4046538"/>
          </a:xfrm>
        </p:spPr>
        <p:txBody>
          <a:bodyPr rtlCol="0">
            <a:spAutoFit/>
          </a:bodyPr>
          <a:lstStyle/>
          <a:p>
            <a:pPr fontAlgn="auto">
              <a:spcBef>
                <a:spcPct val="50000"/>
              </a:spcBef>
              <a:spcAft>
                <a:spcPts val="0"/>
              </a:spcAft>
              <a:buFont typeface="Arial" pitchFamily="34" charset="0"/>
              <a:buChar char="•"/>
              <a:defRPr/>
            </a:pPr>
            <a:r>
              <a:rPr lang="en-US" sz="2400" b="1" dirty="0" smtClean="0">
                <a:latin typeface="Times New Roman" pitchFamily="18" charset="0"/>
                <a:cs typeface="Times New Roman" pitchFamily="18" charset="0"/>
              </a:rPr>
              <a:t>Active transducers :</a:t>
            </a:r>
          </a:p>
          <a:p>
            <a:pPr fontAlgn="auto">
              <a:spcBef>
                <a:spcPct val="50000"/>
              </a:spcBef>
              <a:spcAft>
                <a:spcPts val="0"/>
              </a:spcAft>
              <a:buFont typeface="Arial" pitchFamily="34" charset="0"/>
              <a:buChar char="•"/>
              <a:defRPr/>
            </a:pPr>
            <a:r>
              <a:rPr lang="en-US" sz="2400" dirty="0" smtClean="0">
                <a:latin typeface="Times New Roman" pitchFamily="18" charset="0"/>
                <a:cs typeface="Times New Roman" pitchFamily="18" charset="0"/>
              </a:rPr>
              <a:t>These transducers do not need any external source of power for their operation. Therefore they are also called as self generating type transducers. </a:t>
            </a:r>
          </a:p>
          <a:p>
            <a:pPr marL="514350" indent="-514350" fontAlgn="auto">
              <a:spcBef>
                <a:spcPct val="50000"/>
              </a:spcBef>
              <a:spcAft>
                <a:spcPts val="0"/>
              </a:spcAft>
              <a:buFont typeface="+mj-lt"/>
              <a:buAutoNum type="romanUcPeriod"/>
              <a:defRPr/>
            </a:pPr>
            <a:r>
              <a:rPr lang="en-US" sz="2400" dirty="0" smtClean="0">
                <a:latin typeface="Times New Roman" pitchFamily="18" charset="0"/>
                <a:cs typeface="Times New Roman" pitchFamily="18" charset="0"/>
              </a:rPr>
              <a:t>The active transducer are self generating devices which operate under the energy conversion principle.</a:t>
            </a:r>
          </a:p>
          <a:p>
            <a:pPr marL="514350" indent="-514350" fontAlgn="auto">
              <a:spcBef>
                <a:spcPct val="50000"/>
              </a:spcBef>
              <a:spcAft>
                <a:spcPts val="0"/>
              </a:spcAft>
              <a:buFont typeface="+mj-lt"/>
              <a:buAutoNum type="romanUcPeriod"/>
              <a:defRPr/>
            </a:pPr>
            <a:r>
              <a:rPr lang="en-US" sz="2400" dirty="0" smtClean="0">
                <a:latin typeface="Times New Roman" pitchFamily="18" charset="0"/>
                <a:cs typeface="Times New Roman" pitchFamily="18" charset="0"/>
              </a:rPr>
              <a:t>As the output of active transducers we get an equivalent electrical output signal e.g. temperature or strain to electric potential, without any external source of energy being used.</a:t>
            </a:r>
          </a:p>
        </p:txBody>
      </p:sp>
      <p:sp>
        <p:nvSpPr>
          <p:cNvPr id="5" name="AutoShape 2"/>
          <p:cNvSpPr txBox="1">
            <a:spLocks noChangeArrowheads="1"/>
          </p:cNvSpPr>
          <p:nvPr/>
        </p:nvSpPr>
        <p:spPr>
          <a:xfrm>
            <a:off x="762000" y="228600"/>
            <a:ext cx="7924800" cy="1143000"/>
          </a:xfrm>
          <a:prstGeom prst="rect">
            <a:avLst/>
          </a:prstGeom>
        </p:spPr>
        <p:txBody>
          <a:bodyPr anchor="ctr">
            <a:normAutofit fontScale="97500"/>
          </a:bodyPr>
          <a:lstStyle/>
          <a:p>
            <a:pPr algn="ctr" fontAlgn="auto">
              <a:spcAft>
                <a:spcPts val="0"/>
              </a:spcAft>
              <a:defRPr/>
            </a:pPr>
            <a:r>
              <a:rPr lang="en-US" sz="3200" dirty="0">
                <a:latin typeface="Times New Roman" pitchFamily="18" charset="0"/>
                <a:ea typeface="+mj-ea"/>
                <a:cs typeface="Times New Roman" pitchFamily="18" charset="0"/>
              </a:rPr>
              <a:t>ACTIVE AND PASSIVE TRANSDUCERS</a:t>
            </a:r>
          </a:p>
        </p:txBody>
      </p:sp>
      <p:sp>
        <p:nvSpPr>
          <p:cNvPr id="6" name="Right Arrow 5">
            <a:hlinkClick r:id="" action="ppaction://noaction"/>
          </p:cNvPr>
          <p:cNvSpPr/>
          <p:nvPr/>
        </p:nvSpPr>
        <p:spPr>
          <a:xfrm>
            <a:off x="8382000" y="64008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z="3200" smtClean="0">
                <a:latin typeface="Times New Roman" pitchFamily="18" charset="0"/>
                <a:cs typeface="Times New Roman" pitchFamily="18" charset="0"/>
              </a:rPr>
              <a:t>CHANGE IN SELF INDUCTANCE WITH CHANGE IN PERMEABILITY</a:t>
            </a:r>
          </a:p>
        </p:txBody>
      </p:sp>
      <p:sp>
        <p:nvSpPr>
          <p:cNvPr id="3" name="Content Placeholder 2"/>
          <p:cNvSpPr>
            <a:spLocks noGrp="1"/>
          </p:cNvSpPr>
          <p:nvPr>
            <p:ph idx="1"/>
          </p:nvPr>
        </p:nvSpPr>
        <p:spPr>
          <a:xfrm>
            <a:off x="457200" y="1524000"/>
            <a:ext cx="8229600" cy="3505200"/>
          </a:xfrm>
        </p:spPr>
        <p:txBody>
          <a:bodyPr rtlCol="0">
            <a:normAutofit lnSpcReduction="10000"/>
          </a:bodyPr>
          <a:lstStyle/>
          <a:p>
            <a:pPr fontAlgn="auto">
              <a:spcAft>
                <a:spcPts val="0"/>
              </a:spcAft>
              <a:defRPr/>
            </a:pPr>
            <a:r>
              <a:rPr lang="en-US" sz="2400" dirty="0" smtClean="0">
                <a:latin typeface="Times New Roman" pitchFamily="18" charset="0"/>
                <a:cs typeface="Times New Roman" pitchFamily="18" charset="0"/>
              </a:rPr>
              <a:t>An inductive transducer that works on the principle of change in self inductance of coil due to change in the permeability is shown in fig</a:t>
            </a:r>
          </a:p>
          <a:p>
            <a:pPr fontAlgn="auto">
              <a:spcAft>
                <a:spcPts val="0"/>
              </a:spcAft>
              <a:defRPr/>
            </a:pPr>
            <a:r>
              <a:rPr lang="en-US" sz="2400" dirty="0" smtClean="0">
                <a:latin typeface="Times New Roman" pitchFamily="18" charset="0"/>
                <a:cs typeface="Times New Roman" pitchFamily="18" charset="0"/>
              </a:rPr>
              <a:t>As shown in fig the iron core is surrounded by a winding. If the iron core is inside the winding then the permeability increases otherwise permeability decreases. This cause the self inductance of the coil to increase or decrease depending on the permeability. </a:t>
            </a:r>
          </a:p>
          <a:p>
            <a:pPr fontAlgn="auto">
              <a:spcAft>
                <a:spcPts val="0"/>
              </a:spcAft>
              <a:defRPr/>
            </a:pPr>
            <a:r>
              <a:rPr lang="en-US" sz="2400" dirty="0" smtClean="0">
                <a:latin typeface="Times New Roman" pitchFamily="18" charset="0"/>
                <a:cs typeface="Times New Roman" pitchFamily="18" charset="0"/>
              </a:rPr>
              <a:t>The displacement can be measured using this transducer</a:t>
            </a:r>
          </a:p>
          <a:p>
            <a:pPr fontAlgn="auto">
              <a:spcAft>
                <a:spcPts val="0"/>
              </a:spcAft>
              <a:buFont typeface="Arial" pitchFamily="34" charset="0"/>
              <a:buNone/>
              <a:defRPr/>
            </a:pPr>
            <a:endParaRPr lang="en-US" sz="2400" dirty="0" smtClean="0">
              <a:latin typeface="Times New Roman" pitchFamily="18" charset="0"/>
              <a:cs typeface="Times New Roman" pitchFamily="18" charset="0"/>
            </a:endParaRPr>
          </a:p>
        </p:txBody>
      </p:sp>
      <p:pic>
        <p:nvPicPr>
          <p:cNvPr id="45060" name="Picture 2"/>
          <p:cNvPicPr>
            <a:picLocks noChangeAspect="1" noChangeArrowheads="1"/>
          </p:cNvPicPr>
          <p:nvPr/>
        </p:nvPicPr>
        <p:blipFill>
          <a:blip r:embed="rId2"/>
          <a:srcRect/>
          <a:stretch>
            <a:fillRect/>
          </a:stretch>
        </p:blipFill>
        <p:spPr bwMode="auto">
          <a:xfrm>
            <a:off x="1066800" y="5257800"/>
            <a:ext cx="7077075" cy="1600200"/>
          </a:xfrm>
          <a:prstGeom prst="rect">
            <a:avLst/>
          </a:prstGeom>
          <a:noFill/>
          <a:ln w="9525">
            <a:noFill/>
            <a:miter lim="800000"/>
            <a:headEnd/>
            <a:tailEnd/>
          </a:ln>
        </p:spPr>
      </p:pic>
      <p:sp>
        <p:nvSpPr>
          <p:cNvPr id="45061" name="TextBox 4"/>
          <p:cNvSpPr txBox="1">
            <a:spLocks noChangeArrowheads="1"/>
          </p:cNvSpPr>
          <p:nvPr/>
        </p:nvSpPr>
        <p:spPr bwMode="auto">
          <a:xfrm>
            <a:off x="457200" y="5791200"/>
            <a:ext cx="1600200" cy="369888"/>
          </a:xfrm>
          <a:prstGeom prst="rect">
            <a:avLst/>
          </a:prstGeom>
          <a:noFill/>
          <a:ln w="9525">
            <a:noFill/>
            <a:miter lim="800000"/>
            <a:headEnd/>
            <a:tailEnd/>
          </a:ln>
        </p:spPr>
        <p:txBody>
          <a:bodyPr>
            <a:spAutoFit/>
          </a:bodyPr>
          <a:lstStyle/>
          <a:p>
            <a:r>
              <a:rPr lang="en-US">
                <a:latin typeface="Calibri" pitchFamily="34" charset="0"/>
              </a:rPr>
              <a:t>displacement</a:t>
            </a:r>
          </a:p>
        </p:txBody>
      </p:sp>
      <p:sp>
        <p:nvSpPr>
          <p:cNvPr id="45062" name="TextBox 5"/>
          <p:cNvSpPr txBox="1">
            <a:spLocks noChangeArrowheads="1"/>
          </p:cNvSpPr>
          <p:nvPr/>
        </p:nvSpPr>
        <p:spPr bwMode="auto">
          <a:xfrm>
            <a:off x="7543800" y="4953000"/>
            <a:ext cx="1600200" cy="646113"/>
          </a:xfrm>
          <a:prstGeom prst="rect">
            <a:avLst/>
          </a:prstGeom>
          <a:noFill/>
          <a:ln w="9525">
            <a:noFill/>
            <a:miter lim="800000"/>
            <a:headEnd/>
            <a:tailEnd/>
          </a:ln>
        </p:spPr>
        <p:txBody>
          <a:bodyPr>
            <a:spAutoFit/>
          </a:bodyPr>
          <a:lstStyle/>
          <a:p>
            <a:r>
              <a:rPr lang="en-US">
                <a:latin typeface="Calibri" pitchFamily="34" charset="0"/>
              </a:rPr>
              <a:t>Ferromagnetic former</a:t>
            </a:r>
          </a:p>
        </p:txBody>
      </p:sp>
      <p:sp>
        <p:nvSpPr>
          <p:cNvPr id="45063" name="TextBox 6"/>
          <p:cNvSpPr txBox="1">
            <a:spLocks noChangeArrowheads="1"/>
          </p:cNvSpPr>
          <p:nvPr/>
        </p:nvSpPr>
        <p:spPr bwMode="auto">
          <a:xfrm>
            <a:off x="7543800" y="5791200"/>
            <a:ext cx="609600" cy="369888"/>
          </a:xfrm>
          <a:prstGeom prst="rect">
            <a:avLst/>
          </a:prstGeom>
          <a:noFill/>
          <a:ln w="9525">
            <a:noFill/>
            <a:miter lim="800000"/>
            <a:headEnd/>
            <a:tailEnd/>
          </a:ln>
        </p:spPr>
        <p:txBody>
          <a:bodyPr>
            <a:spAutoFit/>
          </a:bodyPr>
          <a:lstStyle/>
          <a:p>
            <a:r>
              <a:rPr lang="en-US">
                <a:latin typeface="Calibri" pitchFamily="34" charset="0"/>
              </a:rPr>
              <a:t>coil</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0"/>
            <a:ext cx="8229600" cy="1143000"/>
          </a:xfrm>
        </p:spPr>
        <p:txBody>
          <a:bodyPr/>
          <a:lstStyle/>
          <a:p>
            <a:r>
              <a:rPr lang="en-US" sz="3400" smtClean="0">
                <a:latin typeface="Times New Roman" pitchFamily="18" charset="0"/>
              </a:rPr>
              <a:t> PRINCIPLE OF CHANGE IN  MUTUAL INDUCTANCE</a:t>
            </a:r>
          </a:p>
        </p:txBody>
      </p:sp>
      <p:sp>
        <p:nvSpPr>
          <p:cNvPr id="21507" name="Rectangle 3"/>
          <p:cNvSpPr>
            <a:spLocks noGrp="1" noChangeArrowheads="1"/>
          </p:cNvSpPr>
          <p:nvPr>
            <p:ph type="body" idx="1"/>
          </p:nvPr>
        </p:nvSpPr>
        <p:spPr>
          <a:xfrm>
            <a:off x="457200" y="1219200"/>
            <a:ext cx="8229600" cy="4525963"/>
          </a:xfrm>
        </p:spPr>
        <p:txBody>
          <a:bodyPr>
            <a:normAutofit/>
          </a:bodyPr>
          <a:lstStyle/>
          <a:p>
            <a:pPr>
              <a:lnSpc>
                <a:spcPct val="70000"/>
              </a:lnSpc>
              <a:buFontTx/>
              <a:buChar char="•"/>
            </a:pPr>
            <a:r>
              <a:rPr lang="en-US" sz="2800" dirty="0" smtClean="0">
                <a:latin typeface="Times New Roman" pitchFamily="18" charset="0"/>
              </a:rPr>
              <a:t>Multiple coils are required for inductive transducers that operate on the principle of change in mutual inductance.</a:t>
            </a:r>
          </a:p>
          <a:p>
            <a:pPr>
              <a:lnSpc>
                <a:spcPct val="70000"/>
              </a:lnSpc>
              <a:buFontTx/>
              <a:buChar char="•"/>
            </a:pPr>
            <a:r>
              <a:rPr lang="en-US" sz="2800" dirty="0" smtClean="0">
                <a:latin typeface="Times New Roman" pitchFamily="18" charset="0"/>
              </a:rPr>
              <a:t>The mutual inductance between two coils is given by</a:t>
            </a:r>
          </a:p>
          <a:p>
            <a:pPr lvl="1">
              <a:lnSpc>
                <a:spcPct val="70000"/>
              </a:lnSpc>
              <a:buFontTx/>
              <a:buChar char="•"/>
            </a:pPr>
            <a:r>
              <a:rPr lang="en-US" sz="2400" dirty="0" smtClean="0">
                <a:latin typeface="Times New Roman" pitchFamily="18" charset="0"/>
              </a:rPr>
              <a:t>         M = KsqrtL1L2</a:t>
            </a:r>
          </a:p>
          <a:p>
            <a:pPr lvl="2">
              <a:lnSpc>
                <a:spcPct val="70000"/>
              </a:lnSpc>
              <a:buFontTx/>
              <a:buChar char="•"/>
            </a:pPr>
            <a:r>
              <a:rPr lang="en-US" sz="2000" dirty="0" smtClean="0">
                <a:latin typeface="Times New Roman" pitchFamily="18" charset="0"/>
              </a:rPr>
              <a:t>Where M : mutual inductance</a:t>
            </a:r>
          </a:p>
          <a:p>
            <a:pPr lvl="2">
              <a:lnSpc>
                <a:spcPct val="70000"/>
              </a:lnSpc>
              <a:buFontTx/>
              <a:buChar char="•"/>
            </a:pPr>
            <a:r>
              <a:rPr lang="en-US" sz="2000" dirty="0" smtClean="0">
                <a:latin typeface="Times New Roman" pitchFamily="18" charset="0"/>
              </a:rPr>
              <a:t>            K : coefficient of coupling </a:t>
            </a:r>
          </a:p>
          <a:p>
            <a:pPr lvl="2">
              <a:lnSpc>
                <a:spcPct val="70000"/>
              </a:lnSpc>
              <a:buFontTx/>
              <a:buChar char="•"/>
            </a:pPr>
            <a:r>
              <a:rPr lang="en-US" sz="2000" dirty="0" smtClean="0">
                <a:latin typeface="Times New Roman" pitchFamily="18" charset="0"/>
              </a:rPr>
              <a:t>            L1:self inductance of coil 1</a:t>
            </a:r>
          </a:p>
          <a:p>
            <a:pPr lvl="2">
              <a:lnSpc>
                <a:spcPct val="70000"/>
              </a:lnSpc>
              <a:buFontTx/>
              <a:buChar char="•"/>
            </a:pPr>
            <a:r>
              <a:rPr lang="en-US" sz="2000" dirty="0" smtClean="0">
                <a:latin typeface="Times New Roman" pitchFamily="18" charset="0"/>
              </a:rPr>
              <a:t>            L2 : self inductance of coil 2</a:t>
            </a:r>
          </a:p>
          <a:p>
            <a:pPr>
              <a:lnSpc>
                <a:spcPct val="70000"/>
              </a:lnSpc>
              <a:buFontTx/>
              <a:buChar char="•"/>
            </a:pPr>
            <a:r>
              <a:rPr lang="en-US" sz="2800" dirty="0" smtClean="0">
                <a:latin typeface="Times New Roman" pitchFamily="18" charset="0"/>
              </a:rPr>
              <a:t>By varying the self inductance or the coefficient of coupling the mutual inductance can be varied</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z="3200" smtClean="0">
                <a:latin typeface="Times New Roman" pitchFamily="18" charset="0"/>
                <a:cs typeface="Times New Roman" pitchFamily="18" charset="0"/>
              </a:rPr>
              <a:t>VARIABLE RELUCTANCE INDUCTIVE TRANSDUCER</a:t>
            </a:r>
          </a:p>
        </p:txBody>
      </p:sp>
      <p:sp>
        <p:nvSpPr>
          <p:cNvPr id="3" name="Content Placeholder 2"/>
          <p:cNvSpPr>
            <a:spLocks noGrp="1"/>
          </p:cNvSpPr>
          <p:nvPr>
            <p:ph idx="1"/>
          </p:nvPr>
        </p:nvSpPr>
        <p:spPr>
          <a:xfrm>
            <a:off x="457200" y="1524000"/>
            <a:ext cx="8229600" cy="4876800"/>
          </a:xfrm>
        </p:spPr>
        <p:txBody>
          <a:bodyPr rtlCol="0">
            <a:normAutofit lnSpcReduction="10000"/>
          </a:bodyPr>
          <a:lstStyle/>
          <a:p>
            <a:pPr fontAlgn="auto">
              <a:spcAft>
                <a:spcPts val="0"/>
              </a:spcAft>
              <a:defRPr/>
            </a:pPr>
            <a:r>
              <a:rPr lang="en-US" sz="2400" dirty="0" smtClean="0">
                <a:latin typeface="Times New Roman" pitchFamily="18" charset="0"/>
                <a:cs typeface="Times New Roman" pitchFamily="18" charset="0"/>
              </a:rPr>
              <a:t>Fig shows a variable reluctance inductive transducer.</a:t>
            </a:r>
          </a:p>
          <a:p>
            <a:pPr fontAlgn="auto">
              <a:spcAft>
                <a:spcPts val="0"/>
              </a:spcAft>
              <a:defRPr/>
            </a:pPr>
            <a:r>
              <a:rPr lang="en-US" sz="2400" dirty="0" smtClean="0">
                <a:latin typeface="Times New Roman" pitchFamily="18" charset="0"/>
                <a:cs typeface="Times New Roman" pitchFamily="18" charset="0"/>
              </a:rPr>
              <a:t>As shown in fig the coil is wound on the ferromagnetic iron. The target and core are not in direct contact with each other. They are separated by an air gap.</a:t>
            </a:r>
          </a:p>
          <a:p>
            <a:pPr fontAlgn="auto">
              <a:spcAft>
                <a:spcPts val="0"/>
              </a:spcAft>
              <a:defRPr/>
            </a:pPr>
            <a:r>
              <a:rPr lang="en-US" sz="2400" dirty="0" smtClean="0">
                <a:latin typeface="Times New Roman" pitchFamily="18" charset="0"/>
                <a:cs typeface="Times New Roman" pitchFamily="18" charset="0"/>
              </a:rPr>
              <a:t>The displacement has to be measured is applied to the ferromagnetic core</a:t>
            </a:r>
          </a:p>
          <a:p>
            <a:pPr fontAlgn="auto">
              <a:spcAft>
                <a:spcPts val="0"/>
              </a:spcAft>
              <a:defRPr/>
            </a:pPr>
            <a:r>
              <a:rPr lang="en-US" sz="2400" dirty="0" smtClean="0">
                <a:latin typeface="Times New Roman" pitchFamily="18" charset="0"/>
                <a:cs typeface="Times New Roman" pitchFamily="18" charset="0"/>
              </a:rPr>
              <a:t>The reluctance of the magnetic path  is found by the size of the air gap.</a:t>
            </a:r>
          </a:p>
          <a:p>
            <a:pPr fontAlgn="auto">
              <a:spcAft>
                <a:spcPts val="0"/>
              </a:spcAft>
              <a:defRPr/>
            </a:pPr>
            <a:r>
              <a:rPr lang="en-US" sz="2400" dirty="0" smtClean="0">
                <a:latin typeface="Times New Roman" pitchFamily="18" charset="0"/>
                <a:cs typeface="Times New Roman" pitchFamily="18" charset="0"/>
              </a:rPr>
              <a:t>The self inductance of coil is given by</a:t>
            </a:r>
          </a:p>
          <a:p>
            <a:pPr lvl="1">
              <a:defRPr/>
            </a:pPr>
            <a:r>
              <a:rPr lang="en-US" sz="2000" dirty="0" smtClean="0">
                <a:latin typeface="Times New Roman" pitchFamily="18" charset="0"/>
                <a:cs typeface="Times New Roman" pitchFamily="18" charset="0"/>
              </a:rPr>
              <a:t>L = N</a:t>
            </a:r>
            <a:r>
              <a:rPr lang="en-US" sz="2000" baseline="30000" dirty="0" smtClean="0">
                <a:latin typeface="Times New Roman" pitchFamily="18" charset="0"/>
                <a:cs typeface="Times New Roman" pitchFamily="18" charset="0"/>
              </a:rPr>
              <a:t>2  </a:t>
            </a:r>
            <a:r>
              <a:rPr lang="en-US" sz="2000" dirty="0" smtClean="0">
                <a:latin typeface="Times New Roman" pitchFamily="18" charset="0"/>
                <a:cs typeface="Times New Roman" pitchFamily="18" charset="0"/>
              </a:rPr>
              <a:t> /  R   =   N</a:t>
            </a:r>
            <a:r>
              <a:rPr lang="en-US" sz="2000" baseline="30000" dirty="0" smtClean="0">
                <a:latin typeface="Times New Roman" pitchFamily="18" charset="0"/>
                <a:cs typeface="Times New Roman" pitchFamily="18" charset="0"/>
              </a:rPr>
              <a:t>2   </a:t>
            </a:r>
            <a:r>
              <a:rPr lang="en-US" sz="2000" dirty="0" smtClean="0">
                <a:latin typeface="Times New Roman" pitchFamily="18" charset="0"/>
                <a:cs typeface="Times New Roman" pitchFamily="18" charset="0"/>
              </a:rPr>
              <a:t> / </a:t>
            </a:r>
            <a:r>
              <a:rPr lang="en-US" sz="2000" dirty="0" smtClean="0"/>
              <a:t>Ri + Ra</a:t>
            </a:r>
          </a:p>
          <a:p>
            <a:pPr lvl="2">
              <a:defRPr/>
            </a:pPr>
            <a:r>
              <a:rPr lang="en-US" sz="1600" dirty="0" smtClean="0">
                <a:latin typeface="Times New Roman" pitchFamily="18" charset="0"/>
                <a:cs typeface="Times New Roman" pitchFamily="18" charset="0"/>
              </a:rPr>
              <a:t>N : number of turns</a:t>
            </a:r>
          </a:p>
          <a:p>
            <a:pPr lvl="2">
              <a:defRPr/>
            </a:pPr>
            <a:r>
              <a:rPr lang="en-US" sz="1600" dirty="0" smtClean="0">
                <a:latin typeface="Times New Roman" pitchFamily="18" charset="0"/>
                <a:cs typeface="Times New Roman" pitchFamily="18" charset="0"/>
              </a:rPr>
              <a:t>R : reluctance of coil</a:t>
            </a:r>
          </a:p>
          <a:p>
            <a:pPr lvl="2">
              <a:defRPr/>
            </a:pPr>
            <a:r>
              <a:rPr lang="en-US" sz="1600" dirty="0" smtClean="0">
                <a:latin typeface="Times New Roman" pitchFamily="18" charset="0"/>
                <a:cs typeface="Times New Roman" pitchFamily="18" charset="0"/>
              </a:rPr>
              <a:t>Ri : reluctance of iron path</a:t>
            </a:r>
          </a:p>
          <a:p>
            <a:pPr lvl="2">
              <a:defRPr/>
            </a:pPr>
            <a:r>
              <a:rPr lang="en-US" sz="1600" dirty="0" smtClean="0">
                <a:latin typeface="Times New Roman" pitchFamily="18" charset="0"/>
                <a:cs typeface="Times New Roman" pitchFamily="18" charset="0"/>
              </a:rPr>
              <a:t>Ra : reluctance of air gap</a:t>
            </a:r>
            <a:endParaRPr lang="en-US" sz="1600" dirty="0">
              <a:latin typeface="Times New Roman" pitchFamily="18" charset="0"/>
              <a:cs typeface="Times New Roman" pitchFamily="18" charset="0"/>
            </a:endParaRPr>
          </a:p>
        </p:txBody>
      </p:sp>
      <p:pic>
        <p:nvPicPr>
          <p:cNvPr id="46084" name="Picture 2"/>
          <p:cNvPicPr>
            <a:picLocks noChangeAspect="1" noChangeArrowheads="1"/>
          </p:cNvPicPr>
          <p:nvPr/>
        </p:nvPicPr>
        <p:blipFill>
          <a:blip r:embed="rId2"/>
          <a:srcRect/>
          <a:stretch>
            <a:fillRect/>
          </a:stretch>
        </p:blipFill>
        <p:spPr bwMode="auto">
          <a:xfrm>
            <a:off x="5410200" y="4343400"/>
            <a:ext cx="3209925" cy="1928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z="3200" smtClean="0">
                <a:latin typeface="Times New Roman" pitchFamily="18" charset="0"/>
                <a:cs typeface="Times New Roman" pitchFamily="18" charset="0"/>
              </a:rPr>
              <a:t>CONTD.</a:t>
            </a:r>
          </a:p>
        </p:txBody>
      </p:sp>
      <p:sp>
        <p:nvSpPr>
          <p:cNvPr id="47107" name="Content Placeholder 2"/>
          <p:cNvSpPr>
            <a:spLocks noGrp="1"/>
          </p:cNvSpPr>
          <p:nvPr>
            <p:ph idx="1"/>
          </p:nvPr>
        </p:nvSpPr>
        <p:spPr>
          <a:xfrm>
            <a:off x="457200" y="1524000"/>
            <a:ext cx="8229600" cy="4876800"/>
          </a:xfrm>
        </p:spPr>
        <p:txBody>
          <a:bodyPr/>
          <a:lstStyle/>
          <a:p>
            <a:r>
              <a:rPr lang="en-US" sz="2400" dirty="0" smtClean="0">
                <a:latin typeface="Times New Roman" pitchFamily="18" charset="0"/>
                <a:cs typeface="Times New Roman" pitchFamily="18" charset="0"/>
              </a:rPr>
              <a:t>The reluctance of iron path is negligible</a:t>
            </a:r>
          </a:p>
          <a:p>
            <a:pPr lvl="1"/>
            <a:r>
              <a:rPr lang="en-US" sz="2000" dirty="0" smtClean="0">
                <a:latin typeface="Times New Roman" pitchFamily="18" charset="0"/>
                <a:cs typeface="Times New Roman" pitchFamily="18" charset="0"/>
              </a:rPr>
              <a:t>L = N</a:t>
            </a:r>
            <a:r>
              <a:rPr lang="en-US" sz="2000" baseline="30000" dirty="0" smtClean="0">
                <a:latin typeface="Times New Roman" pitchFamily="18" charset="0"/>
                <a:cs typeface="Times New Roman" pitchFamily="18" charset="0"/>
              </a:rPr>
              <a:t>2  </a:t>
            </a:r>
            <a:r>
              <a:rPr lang="en-US" sz="2000" dirty="0" smtClean="0">
                <a:latin typeface="Times New Roman" pitchFamily="18" charset="0"/>
                <a:cs typeface="Times New Roman" pitchFamily="18" charset="0"/>
              </a:rPr>
              <a:t> / Ra</a:t>
            </a:r>
          </a:p>
          <a:p>
            <a:pPr lvl="1"/>
            <a:r>
              <a:rPr lang="en-US" sz="2000" dirty="0" smtClean="0">
                <a:latin typeface="Times New Roman" pitchFamily="18" charset="0"/>
                <a:cs typeface="Times New Roman" pitchFamily="18" charset="0"/>
              </a:rPr>
              <a:t>Ra = la /</a:t>
            </a:r>
            <a:r>
              <a:rPr lang="el-GR" sz="2000" dirty="0" smtClean="0">
                <a:latin typeface="Times New Roman" pitchFamily="18" charset="0"/>
                <a:cs typeface="Times New Roman" pitchFamily="18" charset="0"/>
              </a:rPr>
              <a:t> μ</a:t>
            </a:r>
            <a:r>
              <a:rPr lang="en-US" sz="1600" dirty="0" err="1" smtClean="0">
                <a:latin typeface="Times New Roman" pitchFamily="18" charset="0"/>
                <a:cs typeface="Times New Roman" pitchFamily="18" charset="0"/>
              </a:rPr>
              <a:t>o</a:t>
            </a:r>
            <a:r>
              <a:rPr lang="en-US" sz="2000" dirty="0" err="1" smtClean="0">
                <a:latin typeface="Times New Roman" pitchFamily="18" charset="0"/>
                <a:cs typeface="Times New Roman" pitchFamily="18" charset="0"/>
              </a:rPr>
              <a:t>A</a:t>
            </a:r>
            <a:r>
              <a:rPr lang="en-US" sz="20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Therefore L œ 1 / la i.e. self inductance of the coil is inversely proportional to the air gap la.</a:t>
            </a:r>
          </a:p>
          <a:p>
            <a:r>
              <a:rPr lang="en-US" sz="2400" dirty="0" smtClean="0">
                <a:latin typeface="Times New Roman" pitchFamily="18" charset="0"/>
                <a:cs typeface="Times New Roman" pitchFamily="18" charset="0"/>
              </a:rPr>
              <a:t>When the target is near the core, the length is small. Hence the self inductance is large. But when the target is away from the core, the length is large. So reluctance is also large. This result in decrease in self inductance i.e. small self inductance.</a:t>
            </a:r>
          </a:p>
          <a:p>
            <a:r>
              <a:rPr lang="en-US" sz="2400" dirty="0" smtClean="0">
                <a:latin typeface="Times New Roman" pitchFamily="18" charset="0"/>
                <a:cs typeface="Times New Roman" pitchFamily="18" charset="0"/>
              </a:rPr>
              <a:t>Thus inductance is function of the distance of the target from the core. Displacement changes with the length of the air gap, the self inductance is a function of the displacement.</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304800"/>
            <a:ext cx="7924800" cy="1143000"/>
          </a:xfrm>
        </p:spPr>
        <p:txBody>
          <a:bodyPr/>
          <a:lstStyle/>
          <a:p>
            <a:r>
              <a:rPr lang="en-US" sz="3400" smtClean="0">
                <a:latin typeface="Times New Roman" pitchFamily="18" charset="0"/>
              </a:rPr>
              <a:t>LINEAR VARIABLE DIFFERENTIAL TRANSFORMER(LVDT)</a:t>
            </a:r>
          </a:p>
        </p:txBody>
      </p:sp>
      <p:sp>
        <p:nvSpPr>
          <p:cNvPr id="50179" name="Rectangle 3"/>
          <p:cNvSpPr>
            <a:spLocks noGrp="1" noChangeArrowheads="1"/>
          </p:cNvSpPr>
          <p:nvPr>
            <p:ph type="body" sz="half" idx="1"/>
          </p:nvPr>
        </p:nvSpPr>
        <p:spPr>
          <a:xfrm>
            <a:off x="838200" y="1447800"/>
            <a:ext cx="4114800" cy="5181600"/>
          </a:xfrm>
        </p:spPr>
        <p:txBody>
          <a:bodyPr/>
          <a:lstStyle/>
          <a:p>
            <a:pPr>
              <a:lnSpc>
                <a:spcPct val="90000"/>
              </a:lnSpc>
              <a:buFontTx/>
              <a:buChar char="•"/>
            </a:pPr>
            <a:r>
              <a:rPr lang="en-US" sz="2400" smtClean="0">
                <a:latin typeface="Times New Roman" pitchFamily="18" charset="0"/>
              </a:rPr>
              <a:t>AN LVDT transducer comprises a coil former on to which three coils are wound. </a:t>
            </a:r>
          </a:p>
          <a:p>
            <a:pPr>
              <a:lnSpc>
                <a:spcPct val="90000"/>
              </a:lnSpc>
              <a:buFontTx/>
              <a:buChar char="•"/>
            </a:pPr>
            <a:r>
              <a:rPr lang="en-US" sz="2400" smtClean="0">
                <a:latin typeface="Times New Roman" pitchFamily="18" charset="0"/>
              </a:rPr>
              <a:t>The primary coil is excited with an AC current, the secondary coils are wound such that when a ferrite core is in the central linear position, an equal voltage is induced in to each coil. </a:t>
            </a:r>
          </a:p>
          <a:p>
            <a:pPr>
              <a:lnSpc>
                <a:spcPct val="90000"/>
              </a:lnSpc>
              <a:buFontTx/>
              <a:buChar char="•"/>
            </a:pPr>
            <a:r>
              <a:rPr lang="en-US" sz="2400" smtClean="0">
                <a:latin typeface="Times New Roman" pitchFamily="18" charset="0"/>
              </a:rPr>
              <a:t>The secondary are connected in opposite so that in the central position the outputs of the secondary cancels each other out.</a:t>
            </a:r>
          </a:p>
        </p:txBody>
      </p:sp>
      <p:pic>
        <p:nvPicPr>
          <p:cNvPr id="50180" name="Picture 2"/>
          <p:cNvPicPr>
            <a:picLocks noChangeAspect="1" noChangeArrowheads="1"/>
          </p:cNvPicPr>
          <p:nvPr/>
        </p:nvPicPr>
        <p:blipFill>
          <a:blip r:embed="rId2"/>
          <a:srcRect/>
          <a:stretch>
            <a:fillRect/>
          </a:stretch>
        </p:blipFill>
        <p:spPr bwMode="auto">
          <a:xfrm>
            <a:off x="6096000" y="2209800"/>
            <a:ext cx="2466975" cy="1428750"/>
          </a:xfrm>
          <a:prstGeom prst="rect">
            <a:avLst/>
          </a:prstGeom>
          <a:noFill/>
          <a:ln w="9525">
            <a:noFill/>
            <a:miter lim="800000"/>
            <a:headEnd/>
            <a:tailEnd/>
          </a:ln>
        </p:spPr>
      </p:pic>
      <p:pic>
        <p:nvPicPr>
          <p:cNvPr id="50181" name="Picture 4"/>
          <p:cNvPicPr>
            <a:picLocks noChangeAspect="1" noChangeArrowheads="1"/>
          </p:cNvPicPr>
          <p:nvPr/>
        </p:nvPicPr>
        <p:blipFill>
          <a:blip r:embed="rId3"/>
          <a:srcRect/>
          <a:stretch>
            <a:fillRect/>
          </a:stretch>
        </p:blipFill>
        <p:spPr bwMode="auto">
          <a:xfrm>
            <a:off x="5562600" y="4495800"/>
            <a:ext cx="329565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38200" y="228600"/>
            <a:ext cx="7924800" cy="838200"/>
          </a:xfrm>
        </p:spPr>
        <p:txBody>
          <a:bodyPr/>
          <a:lstStyle/>
          <a:p>
            <a:r>
              <a:rPr lang="en-US" sz="3400" smtClean="0">
                <a:latin typeface="Times New Roman" pitchFamily="18" charset="0"/>
              </a:rPr>
              <a:t>LVDT contd…</a:t>
            </a:r>
          </a:p>
        </p:txBody>
      </p:sp>
      <p:sp>
        <p:nvSpPr>
          <p:cNvPr id="51203" name="Rectangle 3"/>
          <p:cNvSpPr>
            <a:spLocks noGrp="1" noChangeArrowheads="1"/>
          </p:cNvSpPr>
          <p:nvPr>
            <p:ph type="body" sz="half" idx="1"/>
          </p:nvPr>
        </p:nvSpPr>
        <p:spPr>
          <a:xfrm>
            <a:off x="228600" y="1219200"/>
            <a:ext cx="6172200" cy="5486400"/>
          </a:xfrm>
        </p:spPr>
        <p:txBody>
          <a:bodyPr/>
          <a:lstStyle/>
          <a:p>
            <a:pPr>
              <a:lnSpc>
                <a:spcPct val="80000"/>
              </a:lnSpc>
              <a:buFontTx/>
              <a:buChar char="•"/>
            </a:pPr>
            <a:r>
              <a:rPr lang="en-US" sz="2800" smtClean="0">
                <a:latin typeface="Times New Roman" pitchFamily="18" charset="0"/>
              </a:rPr>
              <a:t>The excitation is applied to the primary winding and the armature assists the induction of current in to secondary coils. </a:t>
            </a:r>
          </a:p>
          <a:p>
            <a:pPr>
              <a:lnSpc>
                <a:spcPct val="80000"/>
              </a:lnSpc>
              <a:buFontTx/>
              <a:buChar char="•"/>
            </a:pPr>
            <a:r>
              <a:rPr lang="en-US" sz="2800" smtClean="0">
                <a:solidFill>
                  <a:schemeClr val="accent2"/>
                </a:solidFill>
                <a:latin typeface="Times New Roman" pitchFamily="18" charset="0"/>
              </a:rPr>
              <a:t>When the core is exactly at the center of the coil </a:t>
            </a:r>
            <a:r>
              <a:rPr lang="en-US" sz="2800" smtClean="0">
                <a:latin typeface="Times New Roman" pitchFamily="18" charset="0"/>
              </a:rPr>
              <a:t>then the flux linked to both the secondary winding will be equal. Due to equal flux linkage the </a:t>
            </a:r>
            <a:r>
              <a:rPr lang="en-US" sz="2800" smtClean="0">
                <a:solidFill>
                  <a:schemeClr val="accent2"/>
                </a:solidFill>
                <a:latin typeface="Times New Roman" pitchFamily="18" charset="0"/>
              </a:rPr>
              <a:t>secondary induced voltages (eo1 &amp; eo2) are equal </a:t>
            </a:r>
            <a:r>
              <a:rPr lang="en-US" sz="2800" smtClean="0">
                <a:latin typeface="Times New Roman" pitchFamily="18" charset="0"/>
              </a:rPr>
              <a:t>but they have opposite polarities. Output voltage </a:t>
            </a:r>
            <a:r>
              <a:rPr lang="en-US" sz="2800" smtClean="0">
                <a:solidFill>
                  <a:schemeClr val="accent2"/>
                </a:solidFill>
                <a:latin typeface="Times New Roman" pitchFamily="18" charset="0"/>
              </a:rPr>
              <a:t>eo is therefore zero</a:t>
            </a:r>
            <a:r>
              <a:rPr lang="en-US" sz="2800" smtClean="0">
                <a:latin typeface="Times New Roman" pitchFamily="18" charset="0"/>
              </a:rPr>
              <a:t>. This position is called “null position”</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idx="4294967295"/>
          </p:nvPr>
        </p:nvSpPr>
        <p:spPr/>
        <p:txBody>
          <a:bodyPr/>
          <a:lstStyle/>
          <a:p>
            <a:endParaRPr lang="en-US" smtClean="0"/>
          </a:p>
        </p:txBody>
      </p:sp>
      <p:pic>
        <p:nvPicPr>
          <p:cNvPr id="97284" name="Picture 4" descr="lvdt-operation-animation"/>
          <p:cNvPicPr>
            <a:picLocks noGrp="1" noChangeAspect="1" noChangeArrowheads="1" noCrop="1"/>
          </p:cNvPicPr>
          <p:nvPr>
            <p:ph type="body" idx="4294967295"/>
          </p:nvPr>
        </p:nvPicPr>
        <p:blipFill>
          <a:blip r:embed="rId2"/>
          <a:srcRect/>
          <a:stretch>
            <a:fillRect/>
          </a:stretch>
        </p:blipFill>
        <p:spPr>
          <a:xfrm>
            <a:off x="1981200" y="1600200"/>
            <a:ext cx="5181600" cy="4525963"/>
          </a:xfr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idx="4294967295"/>
          </p:nvPr>
        </p:nvSpPr>
        <p:spPr/>
        <p:txBody>
          <a:bodyPr/>
          <a:lstStyle/>
          <a:p>
            <a:endParaRPr lang="en-US" smtClean="0"/>
          </a:p>
        </p:txBody>
      </p:sp>
      <p:sp>
        <p:nvSpPr>
          <p:cNvPr id="96259" name="Rectangle 3"/>
          <p:cNvSpPr>
            <a:spLocks noGrp="1"/>
          </p:cNvSpPr>
          <p:nvPr>
            <p:ph type="body" idx="4294967295"/>
          </p:nvPr>
        </p:nvSpPr>
        <p:spPr/>
        <p:txBody>
          <a:bodyPr/>
          <a:lstStyle/>
          <a:p>
            <a:pPr>
              <a:buFontTx/>
              <a:buChar char="•"/>
            </a:pPr>
            <a:r>
              <a:rPr lang="en-US" smtClean="0">
                <a:latin typeface="Times New Roman" pitchFamily="18" charset="0"/>
              </a:rPr>
              <a:t>Now </a:t>
            </a:r>
            <a:r>
              <a:rPr lang="en-US" smtClean="0">
                <a:solidFill>
                  <a:schemeClr val="accent2"/>
                </a:solidFill>
                <a:latin typeface="Times New Roman" pitchFamily="18" charset="0"/>
              </a:rPr>
              <a:t>if the core is displaced from its null position toward sec1 </a:t>
            </a:r>
            <a:r>
              <a:rPr lang="en-US" smtClean="0">
                <a:latin typeface="Times New Roman" pitchFamily="18" charset="0"/>
              </a:rPr>
              <a:t>then flux linked to sec1 increases and flux linked to sec2 decreases. Therefore </a:t>
            </a:r>
            <a:r>
              <a:rPr lang="en-US" smtClean="0">
                <a:solidFill>
                  <a:schemeClr val="accent2"/>
                </a:solidFill>
                <a:latin typeface="Times New Roman" pitchFamily="18" charset="0"/>
              </a:rPr>
              <a:t>e</a:t>
            </a:r>
            <a:r>
              <a:rPr lang="en-US" sz="2800" smtClean="0">
                <a:solidFill>
                  <a:schemeClr val="accent2"/>
                </a:solidFill>
                <a:latin typeface="Times New Roman" pitchFamily="18" charset="0"/>
              </a:rPr>
              <a:t>o</a:t>
            </a:r>
            <a:r>
              <a:rPr lang="en-US" smtClean="0">
                <a:solidFill>
                  <a:schemeClr val="accent2"/>
                </a:solidFill>
                <a:latin typeface="Times New Roman" pitchFamily="18" charset="0"/>
              </a:rPr>
              <a:t>1 &gt; e</a:t>
            </a:r>
            <a:r>
              <a:rPr lang="en-US" sz="2800" smtClean="0">
                <a:solidFill>
                  <a:schemeClr val="accent2"/>
                </a:solidFill>
                <a:latin typeface="Times New Roman" pitchFamily="18" charset="0"/>
              </a:rPr>
              <a:t>o</a:t>
            </a:r>
            <a:r>
              <a:rPr lang="en-US" smtClean="0">
                <a:solidFill>
                  <a:schemeClr val="accent2"/>
                </a:solidFill>
                <a:latin typeface="Times New Roman" pitchFamily="18" charset="0"/>
              </a:rPr>
              <a:t>2 </a:t>
            </a:r>
            <a:r>
              <a:rPr lang="en-US" smtClean="0">
                <a:latin typeface="Times New Roman" pitchFamily="18" charset="0"/>
              </a:rPr>
              <a:t>and the output voltage of LVDT </a:t>
            </a:r>
            <a:r>
              <a:rPr lang="en-US" smtClean="0">
                <a:solidFill>
                  <a:schemeClr val="accent2"/>
                </a:solidFill>
                <a:latin typeface="Times New Roman" pitchFamily="18" charset="0"/>
              </a:rPr>
              <a:t>e</a:t>
            </a:r>
            <a:r>
              <a:rPr lang="en-US" sz="2800" smtClean="0">
                <a:solidFill>
                  <a:schemeClr val="accent2"/>
                </a:solidFill>
                <a:latin typeface="Times New Roman" pitchFamily="18" charset="0"/>
              </a:rPr>
              <a:t>o </a:t>
            </a:r>
            <a:r>
              <a:rPr lang="en-US" smtClean="0">
                <a:solidFill>
                  <a:schemeClr val="accent2"/>
                </a:solidFill>
                <a:latin typeface="Times New Roman" pitchFamily="18" charset="0"/>
              </a:rPr>
              <a:t>will be positive</a:t>
            </a:r>
          </a:p>
          <a:p>
            <a:pPr>
              <a:buFontTx/>
              <a:buChar char="•"/>
            </a:pPr>
            <a:r>
              <a:rPr lang="en-US" smtClean="0">
                <a:latin typeface="Times New Roman" pitchFamily="18" charset="0"/>
              </a:rPr>
              <a:t> </a:t>
            </a:r>
            <a:r>
              <a:rPr lang="en-US" smtClean="0">
                <a:solidFill>
                  <a:schemeClr val="accent2"/>
                </a:solidFill>
                <a:latin typeface="Times New Roman" pitchFamily="18" charset="0"/>
              </a:rPr>
              <a:t>Similarly if the core is displaced toward sec2 </a:t>
            </a:r>
            <a:r>
              <a:rPr lang="en-US" smtClean="0">
                <a:latin typeface="Times New Roman" pitchFamily="18" charset="0"/>
              </a:rPr>
              <a:t>then the </a:t>
            </a:r>
            <a:r>
              <a:rPr lang="en-US" smtClean="0">
                <a:solidFill>
                  <a:schemeClr val="accent2"/>
                </a:solidFill>
                <a:latin typeface="Times New Roman" pitchFamily="18" charset="0"/>
              </a:rPr>
              <a:t>e</a:t>
            </a:r>
            <a:r>
              <a:rPr lang="en-US" sz="2800" smtClean="0">
                <a:solidFill>
                  <a:schemeClr val="accent2"/>
                </a:solidFill>
                <a:latin typeface="Times New Roman" pitchFamily="18" charset="0"/>
              </a:rPr>
              <a:t>o</a:t>
            </a:r>
            <a:r>
              <a:rPr lang="en-US" smtClean="0">
                <a:solidFill>
                  <a:schemeClr val="accent2"/>
                </a:solidFill>
                <a:latin typeface="Times New Roman" pitchFamily="18" charset="0"/>
              </a:rPr>
              <a:t>2 &gt; e</a:t>
            </a:r>
            <a:r>
              <a:rPr lang="en-US" sz="2800" smtClean="0">
                <a:solidFill>
                  <a:schemeClr val="accent2"/>
                </a:solidFill>
                <a:latin typeface="Times New Roman" pitchFamily="18" charset="0"/>
              </a:rPr>
              <a:t>o</a:t>
            </a:r>
            <a:r>
              <a:rPr lang="en-US" smtClean="0">
                <a:solidFill>
                  <a:schemeClr val="accent2"/>
                </a:solidFill>
                <a:latin typeface="Times New Roman" pitchFamily="18" charset="0"/>
              </a:rPr>
              <a:t>1 </a:t>
            </a:r>
            <a:r>
              <a:rPr lang="en-US" smtClean="0">
                <a:latin typeface="Times New Roman" pitchFamily="18" charset="0"/>
              </a:rPr>
              <a:t>and the output voltage of LVDT </a:t>
            </a:r>
            <a:r>
              <a:rPr lang="en-US" smtClean="0">
                <a:solidFill>
                  <a:schemeClr val="accent2"/>
                </a:solidFill>
                <a:latin typeface="Times New Roman" pitchFamily="18" charset="0"/>
              </a:rPr>
              <a:t>e</a:t>
            </a:r>
            <a:r>
              <a:rPr lang="en-US" sz="2800" smtClean="0">
                <a:solidFill>
                  <a:schemeClr val="accent2"/>
                </a:solidFill>
                <a:latin typeface="Times New Roman" pitchFamily="18" charset="0"/>
              </a:rPr>
              <a:t>o </a:t>
            </a:r>
            <a:r>
              <a:rPr lang="en-US" smtClean="0">
                <a:solidFill>
                  <a:schemeClr val="accent2"/>
                </a:solidFill>
                <a:latin typeface="Times New Roman" pitchFamily="18" charset="0"/>
              </a:rPr>
              <a:t>will be negative</a:t>
            </a:r>
            <a:r>
              <a:rPr lang="en-US" smtClean="0">
                <a:latin typeface="Times New Roman" pitchFamily="18" charset="0"/>
              </a:rPr>
              <a:t>.</a:t>
            </a:r>
          </a:p>
          <a:p>
            <a:endParaRPr lang="en-US"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smtClean="0">
                <a:solidFill>
                  <a:schemeClr val="tx1"/>
                </a:solidFill>
                <a:latin typeface="Arial" pitchFamily="34" charset="0"/>
                <a:cs typeface="Arial" pitchFamily="34" charset="0"/>
              </a:rPr>
              <a:t>Underlying Principle Of LVDT</a:t>
            </a:r>
          </a:p>
        </p:txBody>
      </p:sp>
      <p:sp>
        <p:nvSpPr>
          <p:cNvPr id="86018" name="Date Placeholder 4"/>
          <p:cNvSpPr>
            <a:spLocks noGrp="1"/>
          </p:cNvSpPr>
          <p:nvPr>
            <p:ph type="dt" sz="quarter" idx="10"/>
          </p:nvPr>
        </p:nvSpPr>
        <p:spPr bwMode="auto">
          <a:noFill/>
          <a:ln>
            <a:miter lim="800000"/>
            <a:headEnd/>
            <a:tailEnd/>
          </a:ln>
        </p:spPr>
        <p:txBody>
          <a:bodyPr/>
          <a:lstStyle/>
          <a:p>
            <a:r>
              <a:rPr lang="en-US"/>
              <a:t>5/9/2012</a:t>
            </a:r>
          </a:p>
        </p:txBody>
      </p:sp>
      <p:sp>
        <p:nvSpPr>
          <p:cNvPr id="86019" name="Footer Placeholder 3"/>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pPr>
            <a:r>
              <a:rPr lang="en-US">
                <a:cs typeface="Arial" pitchFamily="34" charset="0"/>
              </a:rPr>
              <a:t>PUNJAB EDUSAT SOCIETY</a:t>
            </a:r>
          </a:p>
        </p:txBody>
      </p:sp>
      <p:sp>
        <p:nvSpPr>
          <p:cNvPr id="6" name="Slide Number Placeholder 5"/>
          <p:cNvSpPr>
            <a:spLocks noGrp="1"/>
          </p:cNvSpPr>
          <p:nvPr>
            <p:ph type="sldNum" sz="quarter" idx="12"/>
          </p:nvPr>
        </p:nvSpPr>
        <p:spPr/>
        <p:txBody>
          <a:bodyPr/>
          <a:lstStyle/>
          <a:p>
            <a:pPr>
              <a:defRPr/>
            </a:pPr>
            <a:fld id="{F31B38C3-E347-4737-8D17-E02B45CA8E7D}" type="slidenum">
              <a:rPr lang="en-US"/>
              <a:pPr>
                <a:defRPr/>
              </a:pPr>
              <a:t>88</a:t>
            </a:fld>
            <a:endParaRPr lang="en-US" dirty="0"/>
          </a:p>
        </p:txBody>
      </p:sp>
      <p:pic>
        <p:nvPicPr>
          <p:cNvPr id="86021" name="Content Placeholder 6" descr="Picture1.wmf"/>
          <p:cNvPicPr>
            <a:picLocks noGrp="1" noChangeAspect="1"/>
          </p:cNvPicPr>
          <p:nvPr>
            <p:ph sz="quarter" idx="1"/>
          </p:nvPr>
        </p:nvPicPr>
        <p:blipFill>
          <a:blip r:embed="rId2"/>
          <a:srcRect/>
          <a:stretch>
            <a:fillRect/>
          </a:stretch>
        </p:blipFill>
        <p:spPr>
          <a:xfrm>
            <a:off x="688975" y="2286000"/>
            <a:ext cx="7767638" cy="2870200"/>
          </a:xfr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762000" y="228600"/>
            <a:ext cx="7924800" cy="1143000"/>
          </a:xfrm>
          <a:prstGeom prst="rect">
            <a:avLst/>
          </a:prstGeom>
        </p:spPr>
        <p:txBody>
          <a:bodyPr anchor="ctr">
            <a:normAutofit fontScale="97500" lnSpcReduction="10000"/>
          </a:bodyPr>
          <a:lstStyle/>
          <a:p>
            <a:pPr algn="ctr" fontAlgn="auto">
              <a:spcAft>
                <a:spcPts val="0"/>
              </a:spcAft>
              <a:defRPr/>
            </a:pPr>
            <a:r>
              <a:rPr lang="en-US" sz="3600" dirty="0">
                <a:latin typeface="Times New Roman" pitchFamily="18" charset="0"/>
                <a:ea typeface="+mj-ea"/>
                <a:cs typeface="Times New Roman" pitchFamily="18" charset="0"/>
              </a:rPr>
              <a:t>CLASSIFICATION OF TRANSDUCERS</a:t>
            </a:r>
            <a:br>
              <a:rPr lang="en-US" sz="3600" dirty="0">
                <a:latin typeface="Times New Roman" pitchFamily="18" charset="0"/>
                <a:ea typeface="+mj-ea"/>
                <a:cs typeface="Times New Roman" pitchFamily="18" charset="0"/>
              </a:rPr>
            </a:br>
            <a:r>
              <a:rPr lang="en-US" sz="3600" dirty="0">
                <a:latin typeface="Times New Roman" pitchFamily="18" charset="0"/>
                <a:ea typeface="+mj-ea"/>
                <a:cs typeface="Times New Roman" pitchFamily="18" charset="0"/>
              </a:rPr>
              <a:t>According to Transduction P</a:t>
            </a:r>
            <a:r>
              <a:rPr lang="en-US" sz="3600" dirty="0" err="1">
                <a:latin typeface="Times New Roman" pitchFamily="18" charset="0"/>
                <a:ea typeface="+mj-ea"/>
                <a:cs typeface="Times New Roman" pitchFamily="18" charset="0"/>
              </a:rPr>
              <a:t>rinciple</a:t>
            </a:r>
            <a:r>
              <a:rPr lang="en-US" sz="3600" dirty="0">
                <a:latin typeface="Times New Roman" pitchFamily="18" charset="0"/>
                <a:ea typeface="+mj-ea"/>
                <a:cs typeface="Times New Roman" pitchFamily="18" charset="0"/>
              </a:rPr>
              <a:t> </a:t>
            </a:r>
          </a:p>
        </p:txBody>
      </p:sp>
      <p:sp>
        <p:nvSpPr>
          <p:cNvPr id="23555" name="TextBox 8"/>
          <p:cNvSpPr txBox="1">
            <a:spLocks noChangeArrowheads="1"/>
          </p:cNvSpPr>
          <p:nvPr/>
        </p:nvSpPr>
        <p:spPr bwMode="auto">
          <a:xfrm>
            <a:off x="457200" y="1524000"/>
            <a:ext cx="7010400" cy="230822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PHOTOVOLTAIC TRANSDUCTION :</a:t>
            </a:r>
          </a:p>
          <a:p>
            <a:endParaRPr lang="en-US" sz="2400" b="1">
              <a:latin typeface="Times New Roman" pitchFamily="18" charset="0"/>
              <a:cs typeface="Times New Roman" pitchFamily="18" charset="0"/>
            </a:endParaRPr>
          </a:p>
          <a:p>
            <a:pPr>
              <a:buFont typeface="Arial" charset="0"/>
              <a:buChar char="•"/>
            </a:pPr>
            <a:r>
              <a:rPr lang="en-US" sz="2400">
                <a:latin typeface="Times New Roman" pitchFamily="18" charset="0"/>
                <a:cs typeface="Times New Roman" pitchFamily="18" charset="0"/>
              </a:rPr>
              <a:t>In photovoltaic transduction the measurand is converted to voltage generated when the junction between dissimilar material is illuminated as shown in fig.</a:t>
            </a:r>
          </a:p>
        </p:txBody>
      </p:sp>
      <p:pic>
        <p:nvPicPr>
          <p:cNvPr id="23556" name="Picture 6" descr="solarcell"/>
          <p:cNvPicPr>
            <a:picLocks noChangeAspect="1" noChangeArrowheads="1"/>
          </p:cNvPicPr>
          <p:nvPr/>
        </p:nvPicPr>
        <p:blipFill>
          <a:blip r:embed="rId2"/>
          <a:srcRect/>
          <a:stretch>
            <a:fillRect/>
          </a:stretch>
        </p:blipFill>
        <p:spPr bwMode="auto">
          <a:xfrm>
            <a:off x="4800600" y="4572000"/>
            <a:ext cx="3352800" cy="2030413"/>
          </a:xfrm>
          <a:prstGeom prst="rect">
            <a:avLst/>
          </a:prstGeom>
          <a:noFill/>
          <a:ln w="9525">
            <a:noFill/>
            <a:miter lim="800000"/>
            <a:headEnd/>
            <a:tailEnd/>
          </a:ln>
        </p:spPr>
      </p:pic>
      <p:pic>
        <p:nvPicPr>
          <p:cNvPr id="23557" name="Picture 2" descr="http://www.bluffton.edu/courses/TLC/MontelA/Montel/Alternative_Energy_Website/jenaefinal.gif"/>
          <p:cNvPicPr>
            <a:picLocks noChangeAspect="1" noChangeArrowheads="1" noCrop="1"/>
          </p:cNvPicPr>
          <p:nvPr/>
        </p:nvPicPr>
        <p:blipFill>
          <a:blip r:embed="rId3"/>
          <a:srcRect/>
          <a:stretch>
            <a:fillRect/>
          </a:stretch>
        </p:blipFill>
        <p:spPr bwMode="auto">
          <a:xfrm>
            <a:off x="685800" y="4038600"/>
            <a:ext cx="3962400" cy="2819400"/>
          </a:xfrm>
          <a:prstGeom prst="rect">
            <a:avLst/>
          </a:prstGeom>
          <a:noFill/>
          <a:ln w="9525">
            <a:noFill/>
            <a:miter lim="800000"/>
            <a:headEnd/>
            <a:tailEnd/>
          </a:ln>
        </p:spPr>
      </p:pic>
      <p:sp>
        <p:nvSpPr>
          <p:cNvPr id="6" name="Right Arrow 5">
            <a:hlinkClick r:id="" action="ppaction://noaction"/>
          </p:cNvPr>
          <p:cNvSpPr/>
          <p:nvPr/>
        </p:nvSpPr>
        <p:spPr>
          <a:xfrm>
            <a:off x="8458200" y="609600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idx="4294967295"/>
          </p:nvPr>
        </p:nvSpPr>
        <p:spPr/>
        <p:txBody>
          <a:bodyPr/>
          <a:lstStyle/>
          <a:p>
            <a:r>
              <a:rPr lang="en-US" smtClean="0"/>
              <a:t>Piezoelectric  Transducer</a:t>
            </a:r>
          </a:p>
        </p:txBody>
      </p:sp>
      <p:pic>
        <p:nvPicPr>
          <p:cNvPr id="71684" name="Picture 2" descr="C:\Users\GPC\Pictures\SchemaPiezo.gif"/>
          <p:cNvPicPr>
            <a:picLocks noGrp="1" noChangeAspect="1" noChangeArrowheads="1"/>
          </p:cNvPicPr>
          <p:nvPr>
            <p:ph type="body" idx="4294967295"/>
          </p:nvPr>
        </p:nvPicPr>
        <p:blipFill>
          <a:blip r:embed="rId2"/>
          <a:srcRect/>
          <a:stretch>
            <a:fillRect/>
          </a:stretch>
        </p:blipFill>
        <p:spPr>
          <a:xfrm>
            <a:off x="3352800" y="2643188"/>
            <a:ext cx="3171825" cy="3171825"/>
          </a:xfr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133600" y="4191000"/>
            <a:ext cx="4572000" cy="914400"/>
          </a:xfrm>
          <a:prstGeom prst="rect">
            <a:avLst/>
          </a:prstGeom>
          <a:solidFill>
            <a:srgbClr val="FF944B"/>
          </a:solidFill>
          <a:ln w="9525">
            <a:solidFill>
              <a:schemeClr val="tx1"/>
            </a:solidFill>
            <a:miter lim="800000"/>
            <a:headEnd/>
            <a:tailEnd/>
          </a:ln>
        </p:spPr>
        <p:txBody>
          <a:bodyPr wrap="none" anchor="ctr"/>
          <a:lstStyle/>
          <a:p>
            <a:endParaRPr lang="en-US">
              <a:latin typeface="Calibri" pitchFamily="34" charset="0"/>
            </a:endParaRPr>
          </a:p>
        </p:txBody>
      </p:sp>
      <p:sp>
        <p:nvSpPr>
          <p:cNvPr id="19459" name="Rectangle 3"/>
          <p:cNvSpPr>
            <a:spLocks noChangeArrowheads="1"/>
          </p:cNvSpPr>
          <p:nvPr/>
        </p:nvSpPr>
        <p:spPr bwMode="auto">
          <a:xfrm>
            <a:off x="2133600" y="2895600"/>
            <a:ext cx="4572000" cy="914400"/>
          </a:xfrm>
          <a:prstGeom prst="rect">
            <a:avLst/>
          </a:prstGeom>
          <a:solidFill>
            <a:srgbClr val="C0C0C0"/>
          </a:solidFill>
          <a:ln w="9525">
            <a:solidFill>
              <a:schemeClr val="tx1"/>
            </a:solidFill>
            <a:miter lim="800000"/>
            <a:headEnd/>
            <a:tailEnd/>
          </a:ln>
        </p:spPr>
        <p:txBody>
          <a:bodyPr wrap="none" anchor="ctr"/>
          <a:lstStyle/>
          <a:p>
            <a:endParaRPr lang="en-US">
              <a:latin typeface="Calibri" pitchFamily="34" charset="0"/>
            </a:endParaRPr>
          </a:p>
        </p:txBody>
      </p:sp>
      <p:sp>
        <p:nvSpPr>
          <p:cNvPr id="24580" name="Line 4"/>
          <p:cNvSpPr>
            <a:spLocks noChangeShapeType="1"/>
          </p:cNvSpPr>
          <p:nvPr/>
        </p:nvSpPr>
        <p:spPr bwMode="auto">
          <a:xfrm>
            <a:off x="2133600" y="4000500"/>
            <a:ext cx="4572000" cy="0"/>
          </a:xfrm>
          <a:prstGeom prst="line">
            <a:avLst/>
          </a:prstGeom>
          <a:noFill/>
          <a:ln w="19050">
            <a:solidFill>
              <a:srgbClr val="003366"/>
            </a:solidFill>
            <a:round/>
            <a:headEnd/>
            <a:tailEnd/>
          </a:ln>
        </p:spPr>
        <p:txBody>
          <a:bodyPr/>
          <a:lstStyle/>
          <a:p>
            <a:endParaRPr lang="en-US"/>
          </a:p>
        </p:txBody>
      </p:sp>
      <p:sp>
        <p:nvSpPr>
          <p:cNvPr id="19461" name="Text Box 5"/>
          <p:cNvSpPr txBox="1">
            <a:spLocks noChangeArrowheads="1"/>
          </p:cNvSpPr>
          <p:nvPr/>
        </p:nvSpPr>
        <p:spPr bwMode="auto">
          <a:xfrm>
            <a:off x="6718300" y="3098800"/>
            <a:ext cx="1828800" cy="641350"/>
          </a:xfrm>
          <a:prstGeom prst="rect">
            <a:avLst/>
          </a:prstGeom>
          <a:noFill/>
          <a:ln w="9525">
            <a:noFill/>
            <a:miter lim="800000"/>
            <a:headEnd/>
            <a:tailEnd/>
          </a:ln>
        </p:spPr>
        <p:txBody>
          <a:bodyPr>
            <a:spAutoFit/>
          </a:bodyPr>
          <a:lstStyle/>
          <a:p>
            <a:pPr>
              <a:spcBef>
                <a:spcPct val="50000"/>
              </a:spcBef>
            </a:pPr>
            <a:r>
              <a:rPr lang="en-US">
                <a:solidFill>
                  <a:schemeClr val="accent1"/>
                </a:solidFill>
                <a:latin typeface="Palatino Linotype" pitchFamily="18" charset="0"/>
              </a:rPr>
              <a:t>n-type semiconductor</a:t>
            </a:r>
          </a:p>
        </p:txBody>
      </p:sp>
      <p:sp>
        <p:nvSpPr>
          <p:cNvPr id="19462" name="Text Box 6"/>
          <p:cNvSpPr txBox="1">
            <a:spLocks noChangeArrowheads="1"/>
          </p:cNvSpPr>
          <p:nvPr/>
        </p:nvSpPr>
        <p:spPr bwMode="auto">
          <a:xfrm>
            <a:off x="6705600" y="4349750"/>
            <a:ext cx="1828800" cy="641350"/>
          </a:xfrm>
          <a:prstGeom prst="rect">
            <a:avLst/>
          </a:prstGeom>
          <a:noFill/>
          <a:ln w="9525">
            <a:noFill/>
            <a:miter lim="800000"/>
            <a:headEnd/>
            <a:tailEnd/>
          </a:ln>
        </p:spPr>
        <p:txBody>
          <a:bodyPr>
            <a:spAutoFit/>
          </a:bodyPr>
          <a:lstStyle/>
          <a:p>
            <a:pPr>
              <a:spcBef>
                <a:spcPct val="50000"/>
              </a:spcBef>
            </a:pPr>
            <a:r>
              <a:rPr lang="en-US">
                <a:solidFill>
                  <a:schemeClr val="accent1"/>
                </a:solidFill>
                <a:latin typeface="Palatino Linotype" pitchFamily="18" charset="0"/>
              </a:rPr>
              <a:t>p-type semiconductor</a:t>
            </a:r>
          </a:p>
        </p:txBody>
      </p:sp>
      <p:sp>
        <p:nvSpPr>
          <p:cNvPr id="19463" name="Rectangle 7"/>
          <p:cNvSpPr>
            <a:spLocks noChangeArrowheads="1"/>
          </p:cNvSpPr>
          <p:nvPr/>
        </p:nvSpPr>
        <p:spPr bwMode="auto">
          <a:xfrm>
            <a:off x="2133600" y="3810000"/>
            <a:ext cx="4572000" cy="381000"/>
          </a:xfrm>
          <a:prstGeom prst="rect">
            <a:avLst/>
          </a:prstGeom>
          <a:solidFill>
            <a:srgbClr val="00AFD8"/>
          </a:solidFill>
          <a:ln w="9525">
            <a:noFill/>
            <a:miter lim="800000"/>
            <a:headEnd/>
            <a:tailEnd/>
          </a:ln>
        </p:spPr>
        <p:txBody>
          <a:bodyPr wrap="none" anchor="ctr"/>
          <a:lstStyle/>
          <a:p>
            <a:endParaRPr lang="en-US">
              <a:latin typeface="Calibri" pitchFamily="34" charset="0"/>
            </a:endParaRPr>
          </a:p>
        </p:txBody>
      </p:sp>
      <p:sp>
        <p:nvSpPr>
          <p:cNvPr id="24584" name="Line 8"/>
          <p:cNvSpPr>
            <a:spLocks noChangeShapeType="1"/>
          </p:cNvSpPr>
          <p:nvPr/>
        </p:nvSpPr>
        <p:spPr bwMode="auto">
          <a:xfrm>
            <a:off x="2133600" y="4000500"/>
            <a:ext cx="4572000" cy="0"/>
          </a:xfrm>
          <a:prstGeom prst="line">
            <a:avLst/>
          </a:prstGeom>
          <a:noFill/>
          <a:ln w="15875">
            <a:solidFill>
              <a:schemeClr val="tx1"/>
            </a:solidFill>
            <a:round/>
            <a:headEnd/>
            <a:tailEnd/>
          </a:ln>
        </p:spPr>
        <p:txBody>
          <a:bodyPr/>
          <a:lstStyle/>
          <a:p>
            <a:endParaRPr lang="en-US"/>
          </a:p>
        </p:txBody>
      </p:sp>
      <p:sp>
        <p:nvSpPr>
          <p:cNvPr id="24585" name="Text Box 9"/>
          <p:cNvSpPr txBox="1">
            <a:spLocks noChangeArrowheads="1"/>
          </p:cNvSpPr>
          <p:nvPr/>
        </p:nvSpPr>
        <p:spPr bwMode="auto">
          <a:xfrm>
            <a:off x="2209800" y="3810000"/>
            <a:ext cx="4419600" cy="366713"/>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19466" name="Text Box 10"/>
          <p:cNvSpPr txBox="1">
            <a:spLocks noChangeArrowheads="1"/>
          </p:cNvSpPr>
          <p:nvPr/>
        </p:nvSpPr>
        <p:spPr bwMode="auto">
          <a:xfrm>
            <a:off x="2133600" y="3721100"/>
            <a:ext cx="4572000" cy="366713"/>
          </a:xfrm>
          <a:prstGeom prst="rect">
            <a:avLst/>
          </a:prstGeom>
          <a:noFill/>
          <a:ln w="9525">
            <a:noFill/>
            <a:miter lim="800000"/>
            <a:headEnd/>
            <a:tailEnd/>
          </a:ln>
        </p:spPr>
        <p:txBody>
          <a:bodyPr>
            <a:spAutoFit/>
          </a:bodyPr>
          <a:lstStyle/>
          <a:p>
            <a:pPr>
              <a:spcBef>
                <a:spcPct val="50000"/>
              </a:spcBef>
            </a:pPr>
            <a:r>
              <a:rPr lang="en-US">
                <a:solidFill>
                  <a:schemeClr val="bg1"/>
                </a:solidFill>
                <a:latin typeface="Palatino Linotype" pitchFamily="18" charset="0"/>
              </a:rPr>
              <a:t> </a:t>
            </a:r>
            <a:r>
              <a:rPr lang="en-US" b="1">
                <a:solidFill>
                  <a:schemeClr val="bg1"/>
                </a:solidFill>
                <a:latin typeface="Palatino Linotype" pitchFamily="18" charset="0"/>
              </a:rPr>
              <a:t>+   +   +   +    +   +   +   +   +   +   +   +   +   +  +</a:t>
            </a:r>
            <a:r>
              <a:rPr lang="en-US">
                <a:solidFill>
                  <a:schemeClr val="bg1"/>
                </a:solidFill>
                <a:latin typeface="Palatino Linotype" pitchFamily="18" charset="0"/>
              </a:rPr>
              <a:t>  </a:t>
            </a:r>
          </a:p>
        </p:txBody>
      </p:sp>
      <p:sp>
        <p:nvSpPr>
          <p:cNvPr id="19467" name="Text Box 11"/>
          <p:cNvSpPr txBox="1">
            <a:spLocks noChangeArrowheads="1"/>
          </p:cNvSpPr>
          <p:nvPr/>
        </p:nvSpPr>
        <p:spPr bwMode="auto">
          <a:xfrm>
            <a:off x="2057400" y="3900488"/>
            <a:ext cx="4572000" cy="366712"/>
          </a:xfrm>
          <a:prstGeom prst="rect">
            <a:avLst/>
          </a:prstGeom>
          <a:noFill/>
          <a:ln w="9525">
            <a:noFill/>
            <a:miter lim="800000"/>
            <a:headEnd/>
            <a:tailEnd/>
          </a:ln>
        </p:spPr>
        <p:txBody>
          <a:bodyPr>
            <a:spAutoFit/>
          </a:bodyPr>
          <a:lstStyle/>
          <a:p>
            <a:pPr>
              <a:spcBef>
                <a:spcPct val="50000"/>
              </a:spcBef>
            </a:pPr>
            <a:r>
              <a:rPr lang="en-US">
                <a:solidFill>
                  <a:schemeClr val="bg1"/>
                </a:solidFill>
                <a:latin typeface="Palatino Linotype" pitchFamily="18" charset="0"/>
              </a:rPr>
              <a:t> </a:t>
            </a:r>
            <a:r>
              <a:rPr lang="en-US" b="1">
                <a:solidFill>
                  <a:schemeClr val="bg1"/>
                </a:solidFill>
                <a:latin typeface="Palatino Linotype" pitchFamily="18" charset="0"/>
              </a:rPr>
              <a:t>-  -   -    -   -   -   -   -   -   -   -   -   -   -   -   -   -   -</a:t>
            </a:r>
            <a:r>
              <a:rPr lang="en-US">
                <a:solidFill>
                  <a:schemeClr val="bg1"/>
                </a:solidFill>
                <a:latin typeface="Palatino Linotype" pitchFamily="18" charset="0"/>
              </a:rPr>
              <a:t>  </a:t>
            </a:r>
          </a:p>
        </p:txBody>
      </p:sp>
      <p:sp>
        <p:nvSpPr>
          <p:cNvPr id="19468" name="Oval 12"/>
          <p:cNvSpPr>
            <a:spLocks noChangeArrowheads="1"/>
          </p:cNvSpPr>
          <p:nvPr/>
        </p:nvSpPr>
        <p:spPr bwMode="auto">
          <a:xfrm>
            <a:off x="2438400" y="44196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69" name="Oval 13"/>
          <p:cNvSpPr>
            <a:spLocks noChangeArrowheads="1"/>
          </p:cNvSpPr>
          <p:nvPr/>
        </p:nvSpPr>
        <p:spPr bwMode="auto">
          <a:xfrm>
            <a:off x="2895600" y="47244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70" name="Oval 14"/>
          <p:cNvSpPr>
            <a:spLocks noChangeArrowheads="1"/>
          </p:cNvSpPr>
          <p:nvPr/>
        </p:nvSpPr>
        <p:spPr bwMode="auto">
          <a:xfrm>
            <a:off x="3505200" y="43434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71" name="Oval 15"/>
          <p:cNvSpPr>
            <a:spLocks noChangeArrowheads="1"/>
          </p:cNvSpPr>
          <p:nvPr/>
        </p:nvSpPr>
        <p:spPr bwMode="auto">
          <a:xfrm>
            <a:off x="3962400" y="47244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72" name="Oval 16"/>
          <p:cNvSpPr>
            <a:spLocks noChangeArrowheads="1"/>
          </p:cNvSpPr>
          <p:nvPr/>
        </p:nvSpPr>
        <p:spPr bwMode="auto">
          <a:xfrm>
            <a:off x="4572000" y="44196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73" name="Oval 17"/>
          <p:cNvSpPr>
            <a:spLocks noChangeArrowheads="1"/>
          </p:cNvSpPr>
          <p:nvPr/>
        </p:nvSpPr>
        <p:spPr bwMode="auto">
          <a:xfrm>
            <a:off x="5486400" y="45720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24594" name="Line 18"/>
          <p:cNvSpPr>
            <a:spLocks noChangeShapeType="1"/>
          </p:cNvSpPr>
          <p:nvPr/>
        </p:nvSpPr>
        <p:spPr bwMode="auto">
          <a:xfrm flipV="1">
            <a:off x="4419600" y="1905000"/>
            <a:ext cx="0" cy="990600"/>
          </a:xfrm>
          <a:prstGeom prst="line">
            <a:avLst/>
          </a:prstGeom>
          <a:noFill/>
          <a:ln w="38100">
            <a:solidFill>
              <a:schemeClr val="tx1"/>
            </a:solidFill>
            <a:round/>
            <a:headEnd/>
            <a:tailEnd/>
          </a:ln>
        </p:spPr>
        <p:txBody>
          <a:bodyPr/>
          <a:lstStyle/>
          <a:p>
            <a:endParaRPr lang="en-US"/>
          </a:p>
        </p:txBody>
      </p:sp>
      <p:sp>
        <p:nvSpPr>
          <p:cNvPr id="24595" name="Line 19"/>
          <p:cNvSpPr>
            <a:spLocks noChangeShapeType="1"/>
          </p:cNvSpPr>
          <p:nvPr/>
        </p:nvSpPr>
        <p:spPr bwMode="auto">
          <a:xfrm flipV="1">
            <a:off x="4432300" y="5092700"/>
            <a:ext cx="0" cy="990600"/>
          </a:xfrm>
          <a:prstGeom prst="line">
            <a:avLst/>
          </a:prstGeom>
          <a:noFill/>
          <a:ln w="38100">
            <a:solidFill>
              <a:schemeClr val="tx1"/>
            </a:solidFill>
            <a:round/>
            <a:headEnd/>
            <a:tailEnd/>
          </a:ln>
        </p:spPr>
        <p:txBody>
          <a:bodyPr/>
          <a:lstStyle/>
          <a:p>
            <a:endParaRPr lang="en-US"/>
          </a:p>
        </p:txBody>
      </p:sp>
      <p:sp>
        <p:nvSpPr>
          <p:cNvPr id="24596" name="Line 20"/>
          <p:cNvSpPr>
            <a:spLocks noChangeShapeType="1"/>
          </p:cNvSpPr>
          <p:nvPr/>
        </p:nvSpPr>
        <p:spPr bwMode="auto">
          <a:xfrm>
            <a:off x="4419600" y="1905000"/>
            <a:ext cx="3810000" cy="0"/>
          </a:xfrm>
          <a:prstGeom prst="line">
            <a:avLst/>
          </a:prstGeom>
          <a:noFill/>
          <a:ln w="38100">
            <a:solidFill>
              <a:schemeClr val="tx1"/>
            </a:solidFill>
            <a:round/>
            <a:headEnd/>
            <a:tailEnd/>
          </a:ln>
        </p:spPr>
        <p:txBody>
          <a:bodyPr/>
          <a:lstStyle/>
          <a:p>
            <a:endParaRPr lang="en-US"/>
          </a:p>
        </p:txBody>
      </p:sp>
      <p:sp>
        <p:nvSpPr>
          <p:cNvPr id="24597" name="Line 21"/>
          <p:cNvSpPr>
            <a:spLocks noChangeShapeType="1"/>
          </p:cNvSpPr>
          <p:nvPr/>
        </p:nvSpPr>
        <p:spPr bwMode="auto">
          <a:xfrm>
            <a:off x="4419600" y="6057900"/>
            <a:ext cx="3810000" cy="0"/>
          </a:xfrm>
          <a:prstGeom prst="line">
            <a:avLst/>
          </a:prstGeom>
          <a:noFill/>
          <a:ln w="38100">
            <a:solidFill>
              <a:schemeClr val="tx1"/>
            </a:solidFill>
            <a:round/>
            <a:headEnd/>
            <a:tailEnd/>
          </a:ln>
        </p:spPr>
        <p:txBody>
          <a:bodyPr/>
          <a:lstStyle/>
          <a:p>
            <a:endParaRPr lang="en-US"/>
          </a:p>
        </p:txBody>
      </p:sp>
      <p:sp>
        <p:nvSpPr>
          <p:cNvPr id="19478" name="Line 22"/>
          <p:cNvSpPr>
            <a:spLocks noChangeShapeType="1"/>
          </p:cNvSpPr>
          <p:nvPr/>
        </p:nvSpPr>
        <p:spPr bwMode="auto">
          <a:xfrm>
            <a:off x="685800" y="990600"/>
            <a:ext cx="1295400" cy="1524000"/>
          </a:xfrm>
          <a:prstGeom prst="line">
            <a:avLst/>
          </a:prstGeom>
          <a:noFill/>
          <a:ln w="25400">
            <a:solidFill>
              <a:srgbClr val="FFFF00"/>
            </a:solidFill>
            <a:round/>
            <a:headEnd/>
            <a:tailEnd type="stealth" w="lg" len="lg"/>
          </a:ln>
        </p:spPr>
        <p:txBody>
          <a:bodyPr/>
          <a:lstStyle/>
          <a:p>
            <a:endParaRPr lang="en-US"/>
          </a:p>
        </p:txBody>
      </p:sp>
      <p:sp>
        <p:nvSpPr>
          <p:cNvPr id="19479" name="Line 23"/>
          <p:cNvSpPr>
            <a:spLocks noChangeShapeType="1"/>
          </p:cNvSpPr>
          <p:nvPr/>
        </p:nvSpPr>
        <p:spPr bwMode="auto">
          <a:xfrm>
            <a:off x="1447800" y="1219200"/>
            <a:ext cx="1295400" cy="1524000"/>
          </a:xfrm>
          <a:prstGeom prst="line">
            <a:avLst/>
          </a:prstGeom>
          <a:noFill/>
          <a:ln w="25400">
            <a:solidFill>
              <a:srgbClr val="FFFF00"/>
            </a:solidFill>
            <a:round/>
            <a:headEnd/>
            <a:tailEnd type="stealth" w="lg" len="lg"/>
          </a:ln>
        </p:spPr>
        <p:txBody>
          <a:bodyPr/>
          <a:lstStyle/>
          <a:p>
            <a:endParaRPr lang="en-US"/>
          </a:p>
        </p:txBody>
      </p:sp>
      <p:sp>
        <p:nvSpPr>
          <p:cNvPr id="19480" name="Line 24"/>
          <p:cNvSpPr>
            <a:spLocks noChangeShapeType="1"/>
          </p:cNvSpPr>
          <p:nvPr/>
        </p:nvSpPr>
        <p:spPr bwMode="auto">
          <a:xfrm>
            <a:off x="304800" y="1295400"/>
            <a:ext cx="1295400" cy="1524000"/>
          </a:xfrm>
          <a:prstGeom prst="line">
            <a:avLst/>
          </a:prstGeom>
          <a:noFill/>
          <a:ln w="19050">
            <a:solidFill>
              <a:srgbClr val="FFFF00"/>
            </a:solidFill>
            <a:round/>
            <a:headEnd/>
            <a:tailEnd type="stealth" w="lg" len="med"/>
          </a:ln>
        </p:spPr>
        <p:txBody>
          <a:bodyPr/>
          <a:lstStyle/>
          <a:p>
            <a:endParaRPr lang="en-US"/>
          </a:p>
        </p:txBody>
      </p:sp>
      <p:sp>
        <p:nvSpPr>
          <p:cNvPr id="19481" name="Line 25"/>
          <p:cNvSpPr>
            <a:spLocks noChangeShapeType="1"/>
          </p:cNvSpPr>
          <p:nvPr/>
        </p:nvSpPr>
        <p:spPr bwMode="auto">
          <a:xfrm>
            <a:off x="2667000" y="3124200"/>
            <a:ext cx="1295400" cy="1524000"/>
          </a:xfrm>
          <a:prstGeom prst="line">
            <a:avLst/>
          </a:prstGeom>
          <a:noFill/>
          <a:ln w="38100">
            <a:solidFill>
              <a:srgbClr val="FFCC00"/>
            </a:solidFill>
            <a:round/>
            <a:headEnd/>
            <a:tailEnd type="stealth" w="lg" len="lg"/>
          </a:ln>
        </p:spPr>
        <p:txBody>
          <a:bodyPr/>
          <a:lstStyle/>
          <a:p>
            <a:endParaRPr lang="en-US"/>
          </a:p>
        </p:txBody>
      </p:sp>
      <p:sp>
        <p:nvSpPr>
          <p:cNvPr id="19482" name="Oval 26"/>
          <p:cNvSpPr>
            <a:spLocks noChangeArrowheads="1"/>
          </p:cNvSpPr>
          <p:nvPr/>
        </p:nvSpPr>
        <p:spPr bwMode="auto">
          <a:xfrm>
            <a:off x="4343400" y="34290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83" name="Rectangle 27"/>
          <p:cNvSpPr>
            <a:spLocks noChangeArrowheads="1"/>
          </p:cNvSpPr>
          <p:nvPr/>
        </p:nvSpPr>
        <p:spPr bwMode="auto">
          <a:xfrm>
            <a:off x="3962400" y="4711700"/>
            <a:ext cx="381000" cy="304800"/>
          </a:xfrm>
          <a:prstGeom prst="rect">
            <a:avLst/>
          </a:prstGeom>
          <a:solidFill>
            <a:srgbClr val="FF944B"/>
          </a:solidFill>
          <a:ln w="9525">
            <a:noFill/>
            <a:miter lim="800000"/>
            <a:headEnd/>
            <a:tailEnd/>
          </a:ln>
        </p:spPr>
        <p:txBody>
          <a:bodyPr wrap="none" anchor="ctr"/>
          <a:lstStyle/>
          <a:p>
            <a:endParaRPr lang="en-US">
              <a:latin typeface="Calibri" pitchFamily="34" charset="0"/>
            </a:endParaRPr>
          </a:p>
        </p:txBody>
      </p:sp>
      <p:sp>
        <p:nvSpPr>
          <p:cNvPr id="19484" name="Line 28"/>
          <p:cNvSpPr>
            <a:spLocks noChangeShapeType="1"/>
          </p:cNvSpPr>
          <p:nvPr/>
        </p:nvSpPr>
        <p:spPr bwMode="auto">
          <a:xfrm flipV="1">
            <a:off x="4114800" y="3657600"/>
            <a:ext cx="228600" cy="914400"/>
          </a:xfrm>
          <a:prstGeom prst="line">
            <a:avLst/>
          </a:prstGeom>
          <a:noFill/>
          <a:ln w="19050">
            <a:solidFill>
              <a:schemeClr val="tx1"/>
            </a:solidFill>
            <a:round/>
            <a:headEnd/>
            <a:tailEnd type="arrow" w="lg" len="med"/>
          </a:ln>
        </p:spPr>
        <p:txBody>
          <a:bodyPr/>
          <a:lstStyle/>
          <a:p>
            <a:endParaRPr lang="en-US"/>
          </a:p>
        </p:txBody>
      </p:sp>
      <p:sp>
        <p:nvSpPr>
          <p:cNvPr id="19485" name="Oval 29"/>
          <p:cNvSpPr>
            <a:spLocks noChangeArrowheads="1"/>
          </p:cNvSpPr>
          <p:nvPr/>
        </p:nvSpPr>
        <p:spPr bwMode="auto">
          <a:xfrm>
            <a:off x="4343400" y="3429000"/>
            <a:ext cx="152400" cy="152400"/>
          </a:xfrm>
          <a:prstGeom prst="ellipse">
            <a:avLst/>
          </a:prstGeom>
          <a:solidFill>
            <a:srgbClr val="C0C0C0"/>
          </a:solidFill>
          <a:ln w="9525">
            <a:noFill/>
            <a:round/>
            <a:headEnd/>
            <a:tailEnd/>
          </a:ln>
        </p:spPr>
        <p:txBody>
          <a:bodyPr wrap="none" anchor="ctr"/>
          <a:lstStyle/>
          <a:p>
            <a:endParaRPr lang="en-US">
              <a:latin typeface="Calibri" pitchFamily="34" charset="0"/>
            </a:endParaRPr>
          </a:p>
        </p:txBody>
      </p:sp>
      <p:sp>
        <p:nvSpPr>
          <p:cNvPr id="19486" name="Oval 30"/>
          <p:cNvSpPr>
            <a:spLocks noChangeArrowheads="1"/>
          </p:cNvSpPr>
          <p:nvPr/>
        </p:nvSpPr>
        <p:spPr bwMode="auto">
          <a:xfrm>
            <a:off x="4343400" y="25146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87" name="Oval 31"/>
          <p:cNvSpPr>
            <a:spLocks noChangeArrowheads="1"/>
          </p:cNvSpPr>
          <p:nvPr/>
        </p:nvSpPr>
        <p:spPr bwMode="auto">
          <a:xfrm>
            <a:off x="4648200" y="18288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88" name="Oval 32"/>
          <p:cNvSpPr>
            <a:spLocks noChangeArrowheads="1"/>
          </p:cNvSpPr>
          <p:nvPr/>
        </p:nvSpPr>
        <p:spPr bwMode="auto">
          <a:xfrm>
            <a:off x="5486400" y="18288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89" name="Oval 33"/>
          <p:cNvSpPr>
            <a:spLocks noChangeArrowheads="1"/>
          </p:cNvSpPr>
          <p:nvPr/>
        </p:nvSpPr>
        <p:spPr bwMode="auto">
          <a:xfrm>
            <a:off x="6400800" y="18288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90" name="Line 34"/>
          <p:cNvSpPr>
            <a:spLocks noChangeShapeType="1"/>
          </p:cNvSpPr>
          <p:nvPr/>
        </p:nvSpPr>
        <p:spPr bwMode="auto">
          <a:xfrm>
            <a:off x="4800600" y="1600200"/>
            <a:ext cx="1600200" cy="0"/>
          </a:xfrm>
          <a:prstGeom prst="line">
            <a:avLst/>
          </a:prstGeom>
          <a:noFill/>
          <a:ln w="31750">
            <a:solidFill>
              <a:schemeClr val="bg1"/>
            </a:solidFill>
            <a:round/>
            <a:headEnd type="none" w="lg" len="lg"/>
            <a:tailEnd type="arrow" w="lg" len="lg"/>
          </a:ln>
        </p:spPr>
        <p:txBody>
          <a:bodyPr/>
          <a:lstStyle/>
          <a:p>
            <a:endParaRPr lang="en-US"/>
          </a:p>
        </p:txBody>
      </p:sp>
      <p:sp>
        <p:nvSpPr>
          <p:cNvPr id="19491" name="Oval 35"/>
          <p:cNvSpPr>
            <a:spLocks noChangeArrowheads="1"/>
          </p:cNvSpPr>
          <p:nvPr/>
        </p:nvSpPr>
        <p:spPr bwMode="auto">
          <a:xfrm>
            <a:off x="4851400" y="59563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92" name="Oval 36"/>
          <p:cNvSpPr>
            <a:spLocks noChangeArrowheads="1"/>
          </p:cNvSpPr>
          <p:nvPr/>
        </p:nvSpPr>
        <p:spPr bwMode="auto">
          <a:xfrm>
            <a:off x="5689600" y="59563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93" name="Oval 37"/>
          <p:cNvSpPr>
            <a:spLocks noChangeArrowheads="1"/>
          </p:cNvSpPr>
          <p:nvPr/>
        </p:nvSpPr>
        <p:spPr bwMode="auto">
          <a:xfrm>
            <a:off x="6604000" y="59563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94" name="Line 38"/>
          <p:cNvSpPr>
            <a:spLocks noChangeShapeType="1"/>
          </p:cNvSpPr>
          <p:nvPr/>
        </p:nvSpPr>
        <p:spPr bwMode="auto">
          <a:xfrm>
            <a:off x="4953000" y="6400800"/>
            <a:ext cx="1600200" cy="0"/>
          </a:xfrm>
          <a:prstGeom prst="line">
            <a:avLst/>
          </a:prstGeom>
          <a:noFill/>
          <a:ln w="31750">
            <a:solidFill>
              <a:schemeClr val="bg1"/>
            </a:solidFill>
            <a:round/>
            <a:headEnd type="arrow" w="lg" len="lg"/>
            <a:tailEnd type="none" w="lg" len="lg"/>
          </a:ln>
        </p:spPr>
        <p:txBody>
          <a:bodyPr/>
          <a:lstStyle/>
          <a:p>
            <a:endParaRPr lang="en-US"/>
          </a:p>
        </p:txBody>
      </p:sp>
      <p:sp>
        <p:nvSpPr>
          <p:cNvPr id="24615" name="Text Box 39"/>
          <p:cNvSpPr txBox="1">
            <a:spLocks noChangeArrowheads="1"/>
          </p:cNvSpPr>
          <p:nvPr/>
        </p:nvSpPr>
        <p:spPr bwMode="auto">
          <a:xfrm>
            <a:off x="1905000" y="342900"/>
            <a:ext cx="6781800" cy="1382713"/>
          </a:xfrm>
          <a:prstGeom prst="rect">
            <a:avLst/>
          </a:prstGeom>
          <a:noFill/>
          <a:ln w="9525">
            <a:noFill/>
            <a:miter lim="800000"/>
            <a:headEnd/>
            <a:tailEnd/>
          </a:ln>
        </p:spPr>
        <p:txBody>
          <a:bodyPr>
            <a:spAutoFit/>
          </a:bodyPr>
          <a:lstStyle/>
          <a:p>
            <a:r>
              <a:rPr lang="en-US" sz="3200">
                <a:solidFill>
                  <a:schemeClr val="hlink"/>
                </a:solidFill>
                <a:latin typeface="Palatino Linotype" pitchFamily="18" charset="0"/>
              </a:rPr>
              <a:t>Physics of Photovoltaic Generation</a:t>
            </a:r>
          </a:p>
          <a:p>
            <a:endParaRPr lang="en-US" sz="2400">
              <a:solidFill>
                <a:schemeClr val="accent1"/>
              </a:solidFill>
              <a:latin typeface="Palatino Linotype" pitchFamily="18" charset="0"/>
            </a:endParaRPr>
          </a:p>
          <a:p>
            <a:pPr algn="ctr">
              <a:spcBef>
                <a:spcPct val="20000"/>
              </a:spcBef>
            </a:pPr>
            <a:endParaRPr lang="en-US" sz="2400">
              <a:solidFill>
                <a:srgbClr val="FFCC00"/>
              </a:solidFill>
              <a:latin typeface="Palatino Linotype" pitchFamily="18" charset="0"/>
            </a:endParaRPr>
          </a:p>
        </p:txBody>
      </p:sp>
      <p:sp>
        <p:nvSpPr>
          <p:cNvPr id="24616" name="Oval 40"/>
          <p:cNvSpPr>
            <a:spLocks noChangeArrowheads="1"/>
          </p:cNvSpPr>
          <p:nvPr/>
        </p:nvSpPr>
        <p:spPr bwMode="auto">
          <a:xfrm>
            <a:off x="-152400" y="-152400"/>
            <a:ext cx="838200" cy="838200"/>
          </a:xfrm>
          <a:prstGeom prst="ellipse">
            <a:avLst/>
          </a:prstGeom>
          <a:solidFill>
            <a:srgbClr val="FFFF00"/>
          </a:solidFill>
          <a:ln w="9525">
            <a:noFill/>
            <a:round/>
            <a:headEnd/>
            <a:tailEnd/>
          </a:ln>
        </p:spPr>
        <p:txBody>
          <a:bodyPr wrap="none" anchor="ctr"/>
          <a:lstStyle/>
          <a:p>
            <a:endParaRPr lang="en-US">
              <a:latin typeface="Calibri" pitchFamily="34" charset="0"/>
            </a:endParaRPr>
          </a:p>
        </p:txBody>
      </p:sp>
      <p:sp>
        <p:nvSpPr>
          <p:cNvPr id="24617" name="Line 41"/>
          <p:cNvSpPr>
            <a:spLocks noChangeShapeType="1"/>
          </p:cNvSpPr>
          <p:nvPr/>
        </p:nvSpPr>
        <p:spPr bwMode="auto">
          <a:xfrm>
            <a:off x="1739900" y="965200"/>
            <a:ext cx="6934200" cy="0"/>
          </a:xfrm>
          <a:prstGeom prst="line">
            <a:avLst/>
          </a:prstGeom>
          <a:noFill/>
          <a:ln w="9525">
            <a:solidFill>
              <a:srgbClr val="B2B2B2"/>
            </a:solidFill>
            <a:round/>
            <a:headEnd/>
            <a:tailEnd/>
          </a:ln>
        </p:spPr>
        <p:txBody>
          <a:bodyPr/>
          <a:lstStyle/>
          <a:p>
            <a:endParaRPr lang="en-US"/>
          </a:p>
        </p:txBody>
      </p:sp>
      <p:sp>
        <p:nvSpPr>
          <p:cNvPr id="19500" name="Text Box 44"/>
          <p:cNvSpPr txBox="1">
            <a:spLocks noChangeArrowheads="1"/>
          </p:cNvSpPr>
          <p:nvPr/>
        </p:nvSpPr>
        <p:spPr bwMode="auto">
          <a:xfrm>
            <a:off x="6700838" y="3810000"/>
            <a:ext cx="1828800" cy="366713"/>
          </a:xfrm>
          <a:prstGeom prst="rect">
            <a:avLst/>
          </a:prstGeom>
          <a:noFill/>
          <a:ln w="9525">
            <a:noFill/>
            <a:miter lim="800000"/>
            <a:headEnd/>
            <a:tailEnd/>
          </a:ln>
        </p:spPr>
        <p:txBody>
          <a:bodyPr>
            <a:spAutoFit/>
          </a:bodyPr>
          <a:lstStyle/>
          <a:p>
            <a:pPr>
              <a:spcBef>
                <a:spcPct val="50000"/>
              </a:spcBef>
            </a:pPr>
            <a:r>
              <a:rPr lang="en-US">
                <a:solidFill>
                  <a:schemeClr val="accent1"/>
                </a:solidFill>
                <a:latin typeface="Palatino Linotype" pitchFamily="18" charset="0"/>
              </a:rPr>
              <a:t>Depletion Zone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5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fade">
                                      <p:cBhvr>
                                        <p:cTn id="12" dur="500"/>
                                        <p:tgtEl>
                                          <p:spTgt spid="194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62"/>
                                        </p:tgtEl>
                                        <p:attrNameLst>
                                          <p:attrName>style.visibility</p:attrName>
                                        </p:attrNameLst>
                                      </p:cBhvr>
                                      <p:to>
                                        <p:strVal val="visible"/>
                                      </p:to>
                                    </p:set>
                                    <p:animEffect transition="in" filter="fade">
                                      <p:cBhvr>
                                        <p:cTn id="17" dur="500"/>
                                        <p:tgtEl>
                                          <p:spTgt spid="194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9461"/>
                                        </p:tgtEl>
                                        <p:attrNameLst>
                                          <p:attrName>style.visibility</p:attrName>
                                        </p:attrNameLst>
                                      </p:cBhvr>
                                      <p:to>
                                        <p:strVal val="visible"/>
                                      </p:to>
                                    </p:set>
                                    <p:animEffect transition="in" filter="fade">
                                      <p:cBhvr>
                                        <p:cTn id="22" dur="500"/>
                                        <p:tgtEl>
                                          <p:spTgt spid="1946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463"/>
                                        </p:tgtEl>
                                        <p:attrNameLst>
                                          <p:attrName>style.visibility</p:attrName>
                                        </p:attrNameLst>
                                      </p:cBhvr>
                                      <p:to>
                                        <p:strVal val="visible"/>
                                      </p:to>
                                    </p:set>
                                    <p:animEffect transition="in" filter="blinds(horizontal)">
                                      <p:cBhvr>
                                        <p:cTn id="27" dur="500"/>
                                        <p:tgtEl>
                                          <p:spTgt spid="194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66"/>
                                        </p:tgtEl>
                                        <p:attrNameLst>
                                          <p:attrName>style.visibility</p:attrName>
                                        </p:attrNameLst>
                                      </p:cBhvr>
                                      <p:to>
                                        <p:strVal val="visible"/>
                                      </p:to>
                                    </p:set>
                                    <p:animEffect transition="in" filter="fade">
                                      <p:cBhvr>
                                        <p:cTn id="32" dur="500"/>
                                        <p:tgtEl>
                                          <p:spTgt spid="1946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467"/>
                                        </p:tgtEl>
                                        <p:attrNameLst>
                                          <p:attrName>style.visibility</p:attrName>
                                        </p:attrNameLst>
                                      </p:cBhvr>
                                      <p:to>
                                        <p:strVal val="visible"/>
                                      </p:to>
                                    </p:set>
                                    <p:animEffect transition="in" filter="fade">
                                      <p:cBhvr>
                                        <p:cTn id="37" dur="500"/>
                                        <p:tgtEl>
                                          <p:spTgt spid="194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500">
                                            <p:txEl>
                                              <p:pRg st="0" end="0"/>
                                            </p:txEl>
                                          </p:spTgt>
                                        </p:tgtEl>
                                        <p:attrNameLst>
                                          <p:attrName>style.visibility</p:attrName>
                                        </p:attrNameLst>
                                      </p:cBhvr>
                                      <p:to>
                                        <p:strVal val="visible"/>
                                      </p:to>
                                    </p:set>
                                    <p:animEffect transition="in" filter="fade">
                                      <p:cBhvr>
                                        <p:cTn id="42" dur="1000"/>
                                        <p:tgtEl>
                                          <p:spTgt spid="1950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468"/>
                                        </p:tgtEl>
                                        <p:attrNameLst>
                                          <p:attrName>style.visibility</p:attrName>
                                        </p:attrNameLst>
                                      </p:cBhvr>
                                      <p:to>
                                        <p:strVal val="visible"/>
                                      </p:to>
                                    </p:set>
                                    <p:animEffect transition="in" filter="fade">
                                      <p:cBhvr>
                                        <p:cTn id="47" dur="2000"/>
                                        <p:tgtEl>
                                          <p:spTgt spid="1946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469"/>
                                        </p:tgtEl>
                                        <p:attrNameLst>
                                          <p:attrName>style.visibility</p:attrName>
                                        </p:attrNameLst>
                                      </p:cBhvr>
                                      <p:to>
                                        <p:strVal val="visible"/>
                                      </p:to>
                                    </p:set>
                                    <p:animEffect transition="in" filter="fade">
                                      <p:cBhvr>
                                        <p:cTn id="50" dur="2000"/>
                                        <p:tgtEl>
                                          <p:spTgt spid="1946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470"/>
                                        </p:tgtEl>
                                        <p:attrNameLst>
                                          <p:attrName>style.visibility</p:attrName>
                                        </p:attrNameLst>
                                      </p:cBhvr>
                                      <p:to>
                                        <p:strVal val="visible"/>
                                      </p:to>
                                    </p:set>
                                    <p:animEffect transition="in" filter="fade">
                                      <p:cBhvr>
                                        <p:cTn id="53" dur="2000"/>
                                        <p:tgtEl>
                                          <p:spTgt spid="1947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471"/>
                                        </p:tgtEl>
                                        <p:attrNameLst>
                                          <p:attrName>style.visibility</p:attrName>
                                        </p:attrNameLst>
                                      </p:cBhvr>
                                      <p:to>
                                        <p:strVal val="visible"/>
                                      </p:to>
                                    </p:set>
                                    <p:animEffect transition="in" filter="fade">
                                      <p:cBhvr>
                                        <p:cTn id="56" dur="2000"/>
                                        <p:tgtEl>
                                          <p:spTgt spid="1947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472"/>
                                        </p:tgtEl>
                                        <p:attrNameLst>
                                          <p:attrName>style.visibility</p:attrName>
                                        </p:attrNameLst>
                                      </p:cBhvr>
                                      <p:to>
                                        <p:strVal val="visible"/>
                                      </p:to>
                                    </p:set>
                                    <p:animEffect transition="in" filter="fade">
                                      <p:cBhvr>
                                        <p:cTn id="59" dur="2000"/>
                                        <p:tgtEl>
                                          <p:spTgt spid="1947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473"/>
                                        </p:tgtEl>
                                        <p:attrNameLst>
                                          <p:attrName>style.visibility</p:attrName>
                                        </p:attrNameLst>
                                      </p:cBhvr>
                                      <p:to>
                                        <p:strVal val="visible"/>
                                      </p:to>
                                    </p:set>
                                    <p:animEffect transition="in" filter="fade">
                                      <p:cBhvr>
                                        <p:cTn id="62" dur="2000"/>
                                        <p:tgtEl>
                                          <p:spTgt spid="1947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9" fill="hold" grpId="0" nodeType="clickEffect">
                                  <p:stCondLst>
                                    <p:cond delay="0"/>
                                  </p:stCondLst>
                                  <p:childTnLst>
                                    <p:set>
                                      <p:cBhvr>
                                        <p:cTn id="66" dur="1" fill="hold">
                                          <p:stCondLst>
                                            <p:cond delay="0"/>
                                          </p:stCondLst>
                                        </p:cTn>
                                        <p:tgtEl>
                                          <p:spTgt spid="19480"/>
                                        </p:tgtEl>
                                        <p:attrNameLst>
                                          <p:attrName>style.visibility</p:attrName>
                                        </p:attrNameLst>
                                      </p:cBhvr>
                                      <p:to>
                                        <p:strVal val="visible"/>
                                      </p:to>
                                    </p:set>
                                    <p:anim calcmode="lin" valueType="num">
                                      <p:cBhvr additive="base">
                                        <p:cTn id="67" dur="1000" fill="hold"/>
                                        <p:tgtEl>
                                          <p:spTgt spid="19480"/>
                                        </p:tgtEl>
                                        <p:attrNameLst>
                                          <p:attrName>ppt_x</p:attrName>
                                        </p:attrNameLst>
                                      </p:cBhvr>
                                      <p:tavLst>
                                        <p:tav tm="0">
                                          <p:val>
                                            <p:strVal val="0-#ppt_w/2"/>
                                          </p:val>
                                        </p:tav>
                                        <p:tav tm="100000">
                                          <p:val>
                                            <p:strVal val="#ppt_x"/>
                                          </p:val>
                                        </p:tav>
                                      </p:tavLst>
                                    </p:anim>
                                    <p:anim calcmode="lin" valueType="num">
                                      <p:cBhvr additive="base">
                                        <p:cTn id="68" dur="1000" fill="hold"/>
                                        <p:tgtEl>
                                          <p:spTgt spid="19480"/>
                                        </p:tgtEl>
                                        <p:attrNameLst>
                                          <p:attrName>ppt_y</p:attrName>
                                        </p:attrNameLst>
                                      </p:cBhvr>
                                      <p:tavLst>
                                        <p:tav tm="0">
                                          <p:val>
                                            <p:strVal val="0-#ppt_h/2"/>
                                          </p:val>
                                        </p:tav>
                                        <p:tav tm="100000">
                                          <p:val>
                                            <p:strVal val="#ppt_y"/>
                                          </p:val>
                                        </p:tav>
                                      </p:tavLst>
                                    </p:anim>
                                  </p:childTnLst>
                                </p:cTn>
                              </p:par>
                              <p:par>
                                <p:cTn id="69" presetID="2" presetClass="entr" presetSubtype="9" fill="hold" grpId="0" nodeType="withEffect">
                                  <p:stCondLst>
                                    <p:cond delay="0"/>
                                  </p:stCondLst>
                                  <p:childTnLst>
                                    <p:set>
                                      <p:cBhvr>
                                        <p:cTn id="70" dur="1" fill="hold">
                                          <p:stCondLst>
                                            <p:cond delay="0"/>
                                          </p:stCondLst>
                                        </p:cTn>
                                        <p:tgtEl>
                                          <p:spTgt spid="19478"/>
                                        </p:tgtEl>
                                        <p:attrNameLst>
                                          <p:attrName>style.visibility</p:attrName>
                                        </p:attrNameLst>
                                      </p:cBhvr>
                                      <p:to>
                                        <p:strVal val="visible"/>
                                      </p:to>
                                    </p:set>
                                    <p:anim calcmode="lin" valueType="num">
                                      <p:cBhvr additive="base">
                                        <p:cTn id="71" dur="1000" fill="hold"/>
                                        <p:tgtEl>
                                          <p:spTgt spid="19478"/>
                                        </p:tgtEl>
                                        <p:attrNameLst>
                                          <p:attrName>ppt_x</p:attrName>
                                        </p:attrNameLst>
                                      </p:cBhvr>
                                      <p:tavLst>
                                        <p:tav tm="0">
                                          <p:val>
                                            <p:strVal val="0-#ppt_w/2"/>
                                          </p:val>
                                        </p:tav>
                                        <p:tav tm="100000">
                                          <p:val>
                                            <p:strVal val="#ppt_x"/>
                                          </p:val>
                                        </p:tav>
                                      </p:tavLst>
                                    </p:anim>
                                    <p:anim calcmode="lin" valueType="num">
                                      <p:cBhvr additive="base">
                                        <p:cTn id="72" dur="1000" fill="hold"/>
                                        <p:tgtEl>
                                          <p:spTgt spid="19478"/>
                                        </p:tgtEl>
                                        <p:attrNameLst>
                                          <p:attrName>ppt_y</p:attrName>
                                        </p:attrNameLst>
                                      </p:cBhvr>
                                      <p:tavLst>
                                        <p:tav tm="0">
                                          <p:val>
                                            <p:strVal val="0-#ppt_h/2"/>
                                          </p:val>
                                        </p:tav>
                                        <p:tav tm="100000">
                                          <p:val>
                                            <p:strVal val="#ppt_y"/>
                                          </p:val>
                                        </p:tav>
                                      </p:tavLst>
                                    </p:anim>
                                  </p:childTnLst>
                                </p:cTn>
                              </p:par>
                              <p:par>
                                <p:cTn id="73" presetID="2" presetClass="entr" presetSubtype="9" fill="hold" grpId="0" nodeType="withEffect">
                                  <p:stCondLst>
                                    <p:cond delay="0"/>
                                  </p:stCondLst>
                                  <p:childTnLst>
                                    <p:set>
                                      <p:cBhvr>
                                        <p:cTn id="74" dur="1" fill="hold">
                                          <p:stCondLst>
                                            <p:cond delay="0"/>
                                          </p:stCondLst>
                                        </p:cTn>
                                        <p:tgtEl>
                                          <p:spTgt spid="19479"/>
                                        </p:tgtEl>
                                        <p:attrNameLst>
                                          <p:attrName>style.visibility</p:attrName>
                                        </p:attrNameLst>
                                      </p:cBhvr>
                                      <p:to>
                                        <p:strVal val="visible"/>
                                      </p:to>
                                    </p:set>
                                    <p:anim calcmode="lin" valueType="num">
                                      <p:cBhvr additive="base">
                                        <p:cTn id="75" dur="1000" fill="hold"/>
                                        <p:tgtEl>
                                          <p:spTgt spid="19479"/>
                                        </p:tgtEl>
                                        <p:attrNameLst>
                                          <p:attrName>ppt_x</p:attrName>
                                        </p:attrNameLst>
                                      </p:cBhvr>
                                      <p:tavLst>
                                        <p:tav tm="0">
                                          <p:val>
                                            <p:strVal val="0-#ppt_w/2"/>
                                          </p:val>
                                        </p:tav>
                                        <p:tav tm="100000">
                                          <p:val>
                                            <p:strVal val="#ppt_x"/>
                                          </p:val>
                                        </p:tav>
                                      </p:tavLst>
                                    </p:anim>
                                    <p:anim calcmode="lin" valueType="num">
                                      <p:cBhvr additive="base">
                                        <p:cTn id="76" dur="1000" fill="hold"/>
                                        <p:tgtEl>
                                          <p:spTgt spid="19479"/>
                                        </p:tgtEl>
                                        <p:attrNameLst>
                                          <p:attrName>ppt_y</p:attrName>
                                        </p:attrNameLst>
                                      </p:cBhvr>
                                      <p:tavLst>
                                        <p:tav tm="0">
                                          <p:val>
                                            <p:strVal val="0-#ppt_h/2"/>
                                          </p:val>
                                        </p:tav>
                                        <p:tav tm="100000">
                                          <p:val>
                                            <p:strVal val="#ppt_y"/>
                                          </p:val>
                                        </p:tav>
                                      </p:tavLst>
                                    </p:anim>
                                  </p:childTnLst>
                                </p:cTn>
                              </p:par>
                              <p:par>
                                <p:cTn id="77" presetID="2" presetClass="entr" presetSubtype="9" fill="hold" grpId="0" nodeType="withEffect">
                                  <p:stCondLst>
                                    <p:cond delay="0"/>
                                  </p:stCondLst>
                                  <p:childTnLst>
                                    <p:set>
                                      <p:cBhvr>
                                        <p:cTn id="78" dur="1" fill="hold">
                                          <p:stCondLst>
                                            <p:cond delay="0"/>
                                          </p:stCondLst>
                                        </p:cTn>
                                        <p:tgtEl>
                                          <p:spTgt spid="19481"/>
                                        </p:tgtEl>
                                        <p:attrNameLst>
                                          <p:attrName>style.visibility</p:attrName>
                                        </p:attrNameLst>
                                      </p:cBhvr>
                                      <p:to>
                                        <p:strVal val="visible"/>
                                      </p:to>
                                    </p:set>
                                    <p:anim calcmode="lin" valueType="num">
                                      <p:cBhvr additive="base">
                                        <p:cTn id="79" dur="1000" fill="hold"/>
                                        <p:tgtEl>
                                          <p:spTgt spid="19481"/>
                                        </p:tgtEl>
                                        <p:attrNameLst>
                                          <p:attrName>ppt_x</p:attrName>
                                        </p:attrNameLst>
                                      </p:cBhvr>
                                      <p:tavLst>
                                        <p:tav tm="0">
                                          <p:val>
                                            <p:strVal val="0-#ppt_w/2"/>
                                          </p:val>
                                        </p:tav>
                                        <p:tav tm="100000">
                                          <p:val>
                                            <p:strVal val="#ppt_x"/>
                                          </p:val>
                                        </p:tav>
                                      </p:tavLst>
                                    </p:anim>
                                    <p:anim calcmode="lin" valueType="num">
                                      <p:cBhvr additive="base">
                                        <p:cTn id="80" dur="1000" fill="hold"/>
                                        <p:tgtEl>
                                          <p:spTgt spid="19481"/>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9" fill="hold" grpId="1" nodeType="clickEffect">
                                  <p:stCondLst>
                                    <p:cond delay="0"/>
                                  </p:stCondLst>
                                  <p:childTnLst>
                                    <p:set>
                                      <p:cBhvr>
                                        <p:cTn id="84" dur="1" fill="hold">
                                          <p:stCondLst>
                                            <p:cond delay="0"/>
                                          </p:stCondLst>
                                        </p:cTn>
                                        <p:tgtEl>
                                          <p:spTgt spid="19481"/>
                                        </p:tgtEl>
                                        <p:attrNameLst>
                                          <p:attrName>style.visibility</p:attrName>
                                        </p:attrNameLst>
                                      </p:cBhvr>
                                      <p:to>
                                        <p:strVal val="visible"/>
                                      </p:to>
                                    </p:set>
                                    <p:anim calcmode="lin" valueType="num">
                                      <p:cBhvr additive="base">
                                        <p:cTn id="85" dur="500" fill="hold"/>
                                        <p:tgtEl>
                                          <p:spTgt spid="19481"/>
                                        </p:tgtEl>
                                        <p:attrNameLst>
                                          <p:attrName>ppt_x</p:attrName>
                                        </p:attrNameLst>
                                      </p:cBhvr>
                                      <p:tavLst>
                                        <p:tav tm="0">
                                          <p:val>
                                            <p:strVal val="0-#ppt_w/2"/>
                                          </p:val>
                                        </p:tav>
                                        <p:tav tm="100000">
                                          <p:val>
                                            <p:strVal val="#ppt_x"/>
                                          </p:val>
                                        </p:tav>
                                      </p:tavLst>
                                    </p:anim>
                                    <p:anim calcmode="lin" valueType="num">
                                      <p:cBhvr additive="base">
                                        <p:cTn id="86" dur="500" fill="hold"/>
                                        <p:tgtEl>
                                          <p:spTgt spid="19481"/>
                                        </p:tgtEl>
                                        <p:attrNameLst>
                                          <p:attrName>ppt_y</p:attrName>
                                        </p:attrNameLst>
                                      </p:cBhvr>
                                      <p:tavLst>
                                        <p:tav tm="0">
                                          <p:val>
                                            <p:strVal val="0-#ppt_h/2"/>
                                          </p:val>
                                        </p:tav>
                                        <p:tav tm="100000">
                                          <p:val>
                                            <p:strVal val="#ppt_y"/>
                                          </p:val>
                                        </p:tav>
                                      </p:tavLst>
                                    </p:anim>
                                  </p:childTnLst>
                                </p:cTn>
                              </p:par>
                              <p:par>
                                <p:cTn id="87" presetID="10" presetClass="entr" presetSubtype="0" fill="hold" grpId="0" nodeType="withEffect">
                                  <p:stCondLst>
                                    <p:cond delay="0"/>
                                  </p:stCondLst>
                                  <p:childTnLst>
                                    <p:set>
                                      <p:cBhvr>
                                        <p:cTn id="88" dur="1" fill="hold">
                                          <p:stCondLst>
                                            <p:cond delay="0"/>
                                          </p:stCondLst>
                                        </p:cTn>
                                        <p:tgtEl>
                                          <p:spTgt spid="19482"/>
                                        </p:tgtEl>
                                        <p:attrNameLst>
                                          <p:attrName>style.visibility</p:attrName>
                                        </p:attrNameLst>
                                      </p:cBhvr>
                                      <p:to>
                                        <p:strVal val="visible"/>
                                      </p:to>
                                    </p:set>
                                    <p:animEffect transition="in" filter="fade">
                                      <p:cBhvr>
                                        <p:cTn id="89" dur="1000"/>
                                        <p:tgtEl>
                                          <p:spTgt spid="19482"/>
                                        </p:tgtEl>
                                      </p:cBhvr>
                                    </p:animEffect>
                                  </p:childTnLst>
                                </p:cTn>
                              </p:par>
                              <p:par>
                                <p:cTn id="90" presetID="10" presetClass="entr" presetSubtype="0" fill="hold" grpId="1" nodeType="withEffect">
                                  <p:stCondLst>
                                    <p:cond delay="0"/>
                                  </p:stCondLst>
                                  <p:childTnLst>
                                    <p:set>
                                      <p:cBhvr>
                                        <p:cTn id="91" dur="1" fill="hold">
                                          <p:stCondLst>
                                            <p:cond delay="0"/>
                                          </p:stCondLst>
                                        </p:cTn>
                                        <p:tgtEl>
                                          <p:spTgt spid="19482"/>
                                        </p:tgtEl>
                                        <p:attrNameLst>
                                          <p:attrName>style.visibility</p:attrName>
                                        </p:attrNameLst>
                                      </p:cBhvr>
                                      <p:to>
                                        <p:strVal val="visible"/>
                                      </p:to>
                                    </p:set>
                                    <p:animEffect transition="in" filter="fade">
                                      <p:cBhvr>
                                        <p:cTn id="92" dur="1000"/>
                                        <p:tgtEl>
                                          <p:spTgt spid="1948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9483"/>
                                        </p:tgtEl>
                                        <p:attrNameLst>
                                          <p:attrName>style.visibility</p:attrName>
                                        </p:attrNameLst>
                                      </p:cBhvr>
                                      <p:to>
                                        <p:strVal val="visible"/>
                                      </p:to>
                                    </p:set>
                                    <p:animEffect transition="in" filter="fade">
                                      <p:cBhvr>
                                        <p:cTn id="97" dur="1000"/>
                                        <p:tgtEl>
                                          <p:spTgt spid="1948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9484"/>
                                        </p:tgtEl>
                                        <p:attrNameLst>
                                          <p:attrName>style.visibility</p:attrName>
                                        </p:attrNameLst>
                                      </p:cBhvr>
                                      <p:to>
                                        <p:strVal val="visible"/>
                                      </p:to>
                                    </p:set>
                                    <p:animEffect transition="in" filter="fade">
                                      <p:cBhvr>
                                        <p:cTn id="100" dur="1000"/>
                                        <p:tgtEl>
                                          <p:spTgt spid="19484"/>
                                        </p:tgtEl>
                                      </p:cBhvr>
                                    </p:animEffect>
                                  </p:childTnLst>
                                </p:cTn>
                              </p:par>
                              <p:par>
                                <p:cTn id="101" presetID="10" presetClass="entr" presetSubtype="0" fill="hold" grpId="2" nodeType="withEffect">
                                  <p:stCondLst>
                                    <p:cond delay="0"/>
                                  </p:stCondLst>
                                  <p:childTnLst>
                                    <p:set>
                                      <p:cBhvr>
                                        <p:cTn id="102" dur="1" fill="hold">
                                          <p:stCondLst>
                                            <p:cond delay="0"/>
                                          </p:stCondLst>
                                        </p:cTn>
                                        <p:tgtEl>
                                          <p:spTgt spid="19482"/>
                                        </p:tgtEl>
                                        <p:attrNameLst>
                                          <p:attrName>style.visibility</p:attrName>
                                        </p:attrNameLst>
                                      </p:cBhvr>
                                      <p:to>
                                        <p:strVal val="visible"/>
                                      </p:to>
                                    </p:set>
                                    <p:animEffect transition="in" filter="fade">
                                      <p:cBhvr>
                                        <p:cTn id="103" dur="1000"/>
                                        <p:tgtEl>
                                          <p:spTgt spid="1948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9485"/>
                                        </p:tgtEl>
                                        <p:attrNameLst>
                                          <p:attrName>style.visibility</p:attrName>
                                        </p:attrNameLst>
                                      </p:cBhvr>
                                      <p:to>
                                        <p:strVal val="visible"/>
                                      </p:to>
                                    </p:set>
                                    <p:animEffect transition="in" filter="fade">
                                      <p:cBhvr>
                                        <p:cTn id="106" dur="1000"/>
                                        <p:tgtEl>
                                          <p:spTgt spid="19485"/>
                                        </p:tgtEl>
                                      </p:cBhvr>
                                    </p:animEffect>
                                  </p:childTnLst>
                                </p:cTn>
                              </p:par>
                              <p:par>
                                <p:cTn id="107" presetID="10" presetClass="entr" presetSubtype="0" fill="hold" grpId="1" nodeType="withEffect">
                                  <p:stCondLst>
                                    <p:cond delay="0"/>
                                  </p:stCondLst>
                                  <p:childTnLst>
                                    <p:set>
                                      <p:cBhvr>
                                        <p:cTn id="108" dur="1" fill="hold">
                                          <p:stCondLst>
                                            <p:cond delay="0"/>
                                          </p:stCondLst>
                                        </p:cTn>
                                        <p:tgtEl>
                                          <p:spTgt spid="19485"/>
                                        </p:tgtEl>
                                        <p:attrNameLst>
                                          <p:attrName>style.visibility</p:attrName>
                                        </p:attrNameLst>
                                      </p:cBhvr>
                                      <p:to>
                                        <p:strVal val="visible"/>
                                      </p:to>
                                    </p:set>
                                    <p:animEffect transition="in" filter="fade">
                                      <p:cBhvr>
                                        <p:cTn id="109" dur="1000"/>
                                        <p:tgtEl>
                                          <p:spTgt spid="19485"/>
                                        </p:tgtEl>
                                      </p:cBhvr>
                                    </p:animEffect>
                                  </p:childTnLst>
                                </p:cTn>
                              </p:par>
                              <p:par>
                                <p:cTn id="110" presetID="10" presetClass="entr" presetSubtype="0" fill="hold" grpId="2" nodeType="withEffect">
                                  <p:stCondLst>
                                    <p:cond delay="0"/>
                                  </p:stCondLst>
                                  <p:childTnLst>
                                    <p:set>
                                      <p:cBhvr>
                                        <p:cTn id="111" dur="1" fill="hold">
                                          <p:stCondLst>
                                            <p:cond delay="0"/>
                                          </p:stCondLst>
                                        </p:cTn>
                                        <p:tgtEl>
                                          <p:spTgt spid="19485"/>
                                        </p:tgtEl>
                                        <p:attrNameLst>
                                          <p:attrName>style.visibility</p:attrName>
                                        </p:attrNameLst>
                                      </p:cBhvr>
                                      <p:to>
                                        <p:strVal val="visible"/>
                                      </p:to>
                                    </p:set>
                                    <p:animEffect transition="in" filter="fade">
                                      <p:cBhvr>
                                        <p:cTn id="112" dur="1000"/>
                                        <p:tgtEl>
                                          <p:spTgt spid="1948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9486"/>
                                        </p:tgtEl>
                                        <p:attrNameLst>
                                          <p:attrName>style.visibility</p:attrName>
                                        </p:attrNameLst>
                                      </p:cBhvr>
                                      <p:to>
                                        <p:strVal val="visible"/>
                                      </p:to>
                                    </p:set>
                                    <p:animEffect transition="in" filter="fade">
                                      <p:cBhvr>
                                        <p:cTn id="115" dur="1000"/>
                                        <p:tgtEl>
                                          <p:spTgt spid="19486"/>
                                        </p:tgtEl>
                                      </p:cBhvr>
                                    </p:animEffect>
                                  </p:childTnLst>
                                </p:cTn>
                              </p:par>
                              <p:par>
                                <p:cTn id="116" presetID="10" presetClass="entr" presetSubtype="0" fill="hold" grpId="1" nodeType="withEffect">
                                  <p:stCondLst>
                                    <p:cond delay="0"/>
                                  </p:stCondLst>
                                  <p:childTnLst>
                                    <p:set>
                                      <p:cBhvr>
                                        <p:cTn id="117" dur="1" fill="hold">
                                          <p:stCondLst>
                                            <p:cond delay="0"/>
                                          </p:stCondLst>
                                        </p:cTn>
                                        <p:tgtEl>
                                          <p:spTgt spid="19486"/>
                                        </p:tgtEl>
                                        <p:attrNameLst>
                                          <p:attrName>style.visibility</p:attrName>
                                        </p:attrNameLst>
                                      </p:cBhvr>
                                      <p:to>
                                        <p:strVal val="visible"/>
                                      </p:to>
                                    </p:set>
                                    <p:animEffect transition="in" filter="fade">
                                      <p:cBhvr>
                                        <p:cTn id="118" dur="1000"/>
                                        <p:tgtEl>
                                          <p:spTgt spid="19486"/>
                                        </p:tgtEl>
                                      </p:cBhvr>
                                    </p:animEffect>
                                  </p:childTnLst>
                                </p:cTn>
                              </p:par>
                              <p:par>
                                <p:cTn id="119" presetID="10" presetClass="entr" presetSubtype="0" fill="hold" grpId="2" nodeType="withEffect">
                                  <p:stCondLst>
                                    <p:cond delay="0"/>
                                  </p:stCondLst>
                                  <p:childTnLst>
                                    <p:set>
                                      <p:cBhvr>
                                        <p:cTn id="120" dur="1" fill="hold">
                                          <p:stCondLst>
                                            <p:cond delay="0"/>
                                          </p:stCondLst>
                                        </p:cTn>
                                        <p:tgtEl>
                                          <p:spTgt spid="19486"/>
                                        </p:tgtEl>
                                        <p:attrNameLst>
                                          <p:attrName>style.visibility</p:attrName>
                                        </p:attrNameLst>
                                      </p:cBhvr>
                                      <p:to>
                                        <p:strVal val="visible"/>
                                      </p:to>
                                    </p:set>
                                    <p:animEffect transition="in" filter="fade">
                                      <p:cBhvr>
                                        <p:cTn id="121" dur="1000"/>
                                        <p:tgtEl>
                                          <p:spTgt spid="19486"/>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3" nodeType="clickEffect">
                                  <p:stCondLst>
                                    <p:cond delay="0"/>
                                  </p:stCondLst>
                                  <p:childTnLst>
                                    <p:set>
                                      <p:cBhvr>
                                        <p:cTn id="125" dur="1" fill="hold">
                                          <p:stCondLst>
                                            <p:cond delay="0"/>
                                          </p:stCondLst>
                                        </p:cTn>
                                        <p:tgtEl>
                                          <p:spTgt spid="19485"/>
                                        </p:tgtEl>
                                        <p:attrNameLst>
                                          <p:attrName>style.visibility</p:attrName>
                                        </p:attrNameLst>
                                      </p:cBhvr>
                                      <p:to>
                                        <p:strVal val="visible"/>
                                      </p:to>
                                    </p:set>
                                    <p:animEffect transition="in" filter="fade">
                                      <p:cBhvr>
                                        <p:cTn id="126" dur="1000"/>
                                        <p:tgtEl>
                                          <p:spTgt spid="19485"/>
                                        </p:tgtEl>
                                      </p:cBhvr>
                                    </p:animEffect>
                                  </p:childTnLst>
                                </p:cTn>
                              </p:par>
                              <p:par>
                                <p:cTn id="127" presetID="10" presetClass="entr" presetSubtype="0" fill="hold" grpId="3" nodeType="withEffect">
                                  <p:stCondLst>
                                    <p:cond delay="0"/>
                                  </p:stCondLst>
                                  <p:childTnLst>
                                    <p:set>
                                      <p:cBhvr>
                                        <p:cTn id="128" dur="1" fill="hold">
                                          <p:stCondLst>
                                            <p:cond delay="0"/>
                                          </p:stCondLst>
                                        </p:cTn>
                                        <p:tgtEl>
                                          <p:spTgt spid="19486"/>
                                        </p:tgtEl>
                                        <p:attrNameLst>
                                          <p:attrName>style.visibility</p:attrName>
                                        </p:attrNameLst>
                                      </p:cBhvr>
                                      <p:to>
                                        <p:strVal val="visible"/>
                                      </p:to>
                                    </p:set>
                                    <p:animEffect transition="in" filter="fade">
                                      <p:cBhvr>
                                        <p:cTn id="129" dur="1000"/>
                                        <p:tgtEl>
                                          <p:spTgt spid="1948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9487"/>
                                        </p:tgtEl>
                                        <p:attrNameLst>
                                          <p:attrName>style.visibility</p:attrName>
                                        </p:attrNameLst>
                                      </p:cBhvr>
                                      <p:to>
                                        <p:strVal val="visible"/>
                                      </p:to>
                                    </p:set>
                                    <p:animEffect transition="in" filter="fade">
                                      <p:cBhvr>
                                        <p:cTn id="132" dur="500"/>
                                        <p:tgtEl>
                                          <p:spTgt spid="19487"/>
                                        </p:tgtEl>
                                      </p:cBhvr>
                                    </p:animEffect>
                                  </p:childTnLst>
                                </p:cTn>
                              </p:par>
                              <p:par>
                                <p:cTn id="133" presetID="10" presetClass="entr" presetSubtype="0" fill="hold" grpId="1" nodeType="withEffect">
                                  <p:stCondLst>
                                    <p:cond delay="0"/>
                                  </p:stCondLst>
                                  <p:childTnLst>
                                    <p:set>
                                      <p:cBhvr>
                                        <p:cTn id="134" dur="1" fill="hold">
                                          <p:stCondLst>
                                            <p:cond delay="0"/>
                                          </p:stCondLst>
                                        </p:cTn>
                                        <p:tgtEl>
                                          <p:spTgt spid="19487"/>
                                        </p:tgtEl>
                                        <p:attrNameLst>
                                          <p:attrName>style.visibility</p:attrName>
                                        </p:attrNameLst>
                                      </p:cBhvr>
                                      <p:to>
                                        <p:strVal val="visible"/>
                                      </p:to>
                                    </p:set>
                                    <p:animEffect transition="in" filter="fade">
                                      <p:cBhvr>
                                        <p:cTn id="135" dur="500"/>
                                        <p:tgtEl>
                                          <p:spTgt spid="19487"/>
                                        </p:tgtEl>
                                      </p:cBhvr>
                                    </p:animEffect>
                                  </p:childTnLst>
                                </p:cTn>
                              </p:par>
                              <p:par>
                                <p:cTn id="136" presetID="10" presetClass="entr" presetSubtype="0" fill="hold" grpId="2" nodeType="withEffect">
                                  <p:stCondLst>
                                    <p:cond delay="0"/>
                                  </p:stCondLst>
                                  <p:childTnLst>
                                    <p:set>
                                      <p:cBhvr>
                                        <p:cTn id="137" dur="1" fill="hold">
                                          <p:stCondLst>
                                            <p:cond delay="0"/>
                                          </p:stCondLst>
                                        </p:cTn>
                                        <p:tgtEl>
                                          <p:spTgt spid="19487"/>
                                        </p:tgtEl>
                                        <p:attrNameLst>
                                          <p:attrName>style.visibility</p:attrName>
                                        </p:attrNameLst>
                                      </p:cBhvr>
                                      <p:to>
                                        <p:strVal val="visible"/>
                                      </p:to>
                                    </p:set>
                                    <p:animEffect transition="in" filter="fade">
                                      <p:cBhvr>
                                        <p:cTn id="138" dur="500"/>
                                        <p:tgtEl>
                                          <p:spTgt spid="19487"/>
                                        </p:tgtEl>
                                      </p:cBhvr>
                                    </p:animEffect>
                                  </p:childTnLst>
                                </p:cTn>
                              </p:par>
                              <p:par>
                                <p:cTn id="139" presetID="10" presetClass="entr" presetSubtype="0" fill="hold" grpId="3" nodeType="withEffect">
                                  <p:stCondLst>
                                    <p:cond delay="0"/>
                                  </p:stCondLst>
                                  <p:childTnLst>
                                    <p:set>
                                      <p:cBhvr>
                                        <p:cTn id="140" dur="1" fill="hold">
                                          <p:stCondLst>
                                            <p:cond delay="0"/>
                                          </p:stCondLst>
                                        </p:cTn>
                                        <p:tgtEl>
                                          <p:spTgt spid="19487"/>
                                        </p:tgtEl>
                                        <p:attrNameLst>
                                          <p:attrName>style.visibility</p:attrName>
                                        </p:attrNameLst>
                                      </p:cBhvr>
                                      <p:to>
                                        <p:strVal val="visible"/>
                                      </p:to>
                                    </p:set>
                                    <p:animEffect transition="in" filter="fade">
                                      <p:cBhvr>
                                        <p:cTn id="141" dur="500"/>
                                        <p:tgtEl>
                                          <p:spTgt spid="1948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9488"/>
                                        </p:tgtEl>
                                        <p:attrNameLst>
                                          <p:attrName>style.visibility</p:attrName>
                                        </p:attrNameLst>
                                      </p:cBhvr>
                                      <p:to>
                                        <p:strVal val="visible"/>
                                      </p:to>
                                    </p:set>
                                    <p:animEffect transition="in" filter="fade">
                                      <p:cBhvr>
                                        <p:cTn id="144" dur="500"/>
                                        <p:tgtEl>
                                          <p:spTgt spid="19488"/>
                                        </p:tgtEl>
                                      </p:cBhvr>
                                    </p:animEffect>
                                  </p:childTnLst>
                                </p:cTn>
                              </p:par>
                              <p:par>
                                <p:cTn id="145" presetID="10" presetClass="entr" presetSubtype="0" fill="hold" grpId="1" nodeType="withEffect">
                                  <p:stCondLst>
                                    <p:cond delay="0"/>
                                  </p:stCondLst>
                                  <p:childTnLst>
                                    <p:set>
                                      <p:cBhvr>
                                        <p:cTn id="146" dur="1" fill="hold">
                                          <p:stCondLst>
                                            <p:cond delay="0"/>
                                          </p:stCondLst>
                                        </p:cTn>
                                        <p:tgtEl>
                                          <p:spTgt spid="19488"/>
                                        </p:tgtEl>
                                        <p:attrNameLst>
                                          <p:attrName>style.visibility</p:attrName>
                                        </p:attrNameLst>
                                      </p:cBhvr>
                                      <p:to>
                                        <p:strVal val="visible"/>
                                      </p:to>
                                    </p:set>
                                    <p:animEffect transition="in" filter="fade">
                                      <p:cBhvr>
                                        <p:cTn id="147" dur="500"/>
                                        <p:tgtEl>
                                          <p:spTgt spid="19488"/>
                                        </p:tgtEl>
                                      </p:cBhvr>
                                    </p:animEffect>
                                  </p:childTnLst>
                                </p:cTn>
                              </p:par>
                              <p:par>
                                <p:cTn id="148" presetID="10" presetClass="entr" presetSubtype="0" fill="hold" grpId="2" nodeType="withEffect">
                                  <p:stCondLst>
                                    <p:cond delay="0"/>
                                  </p:stCondLst>
                                  <p:childTnLst>
                                    <p:set>
                                      <p:cBhvr>
                                        <p:cTn id="149" dur="1" fill="hold">
                                          <p:stCondLst>
                                            <p:cond delay="0"/>
                                          </p:stCondLst>
                                        </p:cTn>
                                        <p:tgtEl>
                                          <p:spTgt spid="19488"/>
                                        </p:tgtEl>
                                        <p:attrNameLst>
                                          <p:attrName>style.visibility</p:attrName>
                                        </p:attrNameLst>
                                      </p:cBhvr>
                                      <p:to>
                                        <p:strVal val="visible"/>
                                      </p:to>
                                    </p:set>
                                    <p:animEffect transition="in" filter="fade">
                                      <p:cBhvr>
                                        <p:cTn id="150" dur="500"/>
                                        <p:tgtEl>
                                          <p:spTgt spid="19488"/>
                                        </p:tgtEl>
                                      </p:cBhvr>
                                    </p:animEffect>
                                  </p:childTnLst>
                                </p:cTn>
                              </p:par>
                              <p:par>
                                <p:cTn id="151" presetID="10" presetClass="entr" presetSubtype="0" fill="hold" grpId="3" nodeType="withEffect">
                                  <p:stCondLst>
                                    <p:cond delay="0"/>
                                  </p:stCondLst>
                                  <p:childTnLst>
                                    <p:set>
                                      <p:cBhvr>
                                        <p:cTn id="152" dur="1" fill="hold">
                                          <p:stCondLst>
                                            <p:cond delay="0"/>
                                          </p:stCondLst>
                                        </p:cTn>
                                        <p:tgtEl>
                                          <p:spTgt spid="19488"/>
                                        </p:tgtEl>
                                        <p:attrNameLst>
                                          <p:attrName>style.visibility</p:attrName>
                                        </p:attrNameLst>
                                      </p:cBhvr>
                                      <p:to>
                                        <p:strVal val="visible"/>
                                      </p:to>
                                    </p:set>
                                    <p:animEffect transition="in" filter="fade">
                                      <p:cBhvr>
                                        <p:cTn id="153" dur="500"/>
                                        <p:tgtEl>
                                          <p:spTgt spid="19488"/>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9489"/>
                                        </p:tgtEl>
                                        <p:attrNameLst>
                                          <p:attrName>style.visibility</p:attrName>
                                        </p:attrNameLst>
                                      </p:cBhvr>
                                      <p:to>
                                        <p:strVal val="visible"/>
                                      </p:to>
                                    </p:set>
                                    <p:animEffect transition="in" filter="fade">
                                      <p:cBhvr>
                                        <p:cTn id="156" dur="500"/>
                                        <p:tgtEl>
                                          <p:spTgt spid="19489"/>
                                        </p:tgtEl>
                                      </p:cBhvr>
                                    </p:animEffect>
                                  </p:childTnLst>
                                </p:cTn>
                              </p:par>
                              <p:par>
                                <p:cTn id="157" presetID="10" presetClass="entr" presetSubtype="0" fill="hold" grpId="1" nodeType="withEffect">
                                  <p:stCondLst>
                                    <p:cond delay="0"/>
                                  </p:stCondLst>
                                  <p:childTnLst>
                                    <p:set>
                                      <p:cBhvr>
                                        <p:cTn id="158" dur="1" fill="hold">
                                          <p:stCondLst>
                                            <p:cond delay="0"/>
                                          </p:stCondLst>
                                        </p:cTn>
                                        <p:tgtEl>
                                          <p:spTgt spid="19489"/>
                                        </p:tgtEl>
                                        <p:attrNameLst>
                                          <p:attrName>style.visibility</p:attrName>
                                        </p:attrNameLst>
                                      </p:cBhvr>
                                      <p:to>
                                        <p:strVal val="visible"/>
                                      </p:to>
                                    </p:set>
                                    <p:animEffect transition="in" filter="fade">
                                      <p:cBhvr>
                                        <p:cTn id="159" dur="500"/>
                                        <p:tgtEl>
                                          <p:spTgt spid="19489"/>
                                        </p:tgtEl>
                                      </p:cBhvr>
                                    </p:animEffect>
                                  </p:childTnLst>
                                </p:cTn>
                              </p:par>
                              <p:par>
                                <p:cTn id="160" presetID="10" presetClass="entr" presetSubtype="0" fill="hold" grpId="2" nodeType="withEffect">
                                  <p:stCondLst>
                                    <p:cond delay="0"/>
                                  </p:stCondLst>
                                  <p:childTnLst>
                                    <p:set>
                                      <p:cBhvr>
                                        <p:cTn id="161" dur="1" fill="hold">
                                          <p:stCondLst>
                                            <p:cond delay="0"/>
                                          </p:stCondLst>
                                        </p:cTn>
                                        <p:tgtEl>
                                          <p:spTgt spid="19489"/>
                                        </p:tgtEl>
                                        <p:attrNameLst>
                                          <p:attrName>style.visibility</p:attrName>
                                        </p:attrNameLst>
                                      </p:cBhvr>
                                      <p:to>
                                        <p:strVal val="visible"/>
                                      </p:to>
                                    </p:set>
                                    <p:animEffect transition="in" filter="fade">
                                      <p:cBhvr>
                                        <p:cTn id="162" dur="500"/>
                                        <p:tgtEl>
                                          <p:spTgt spid="19489"/>
                                        </p:tgtEl>
                                      </p:cBhvr>
                                    </p:animEffect>
                                  </p:childTnLst>
                                </p:cTn>
                              </p:par>
                              <p:par>
                                <p:cTn id="163" presetID="10" presetClass="entr" presetSubtype="0" fill="hold" grpId="3" nodeType="withEffect">
                                  <p:stCondLst>
                                    <p:cond delay="0"/>
                                  </p:stCondLst>
                                  <p:childTnLst>
                                    <p:set>
                                      <p:cBhvr>
                                        <p:cTn id="164" dur="1" fill="hold">
                                          <p:stCondLst>
                                            <p:cond delay="0"/>
                                          </p:stCondLst>
                                        </p:cTn>
                                        <p:tgtEl>
                                          <p:spTgt spid="19489"/>
                                        </p:tgtEl>
                                        <p:attrNameLst>
                                          <p:attrName>style.visibility</p:attrName>
                                        </p:attrNameLst>
                                      </p:cBhvr>
                                      <p:to>
                                        <p:strVal val="visible"/>
                                      </p:to>
                                    </p:set>
                                    <p:animEffect transition="in" filter="fade">
                                      <p:cBhvr>
                                        <p:cTn id="165" dur="500"/>
                                        <p:tgtEl>
                                          <p:spTgt spid="19489"/>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9491"/>
                                        </p:tgtEl>
                                        <p:attrNameLst>
                                          <p:attrName>style.visibility</p:attrName>
                                        </p:attrNameLst>
                                      </p:cBhvr>
                                      <p:to>
                                        <p:strVal val="visible"/>
                                      </p:to>
                                    </p:set>
                                    <p:animEffect transition="in" filter="fade">
                                      <p:cBhvr>
                                        <p:cTn id="168" dur="500"/>
                                        <p:tgtEl>
                                          <p:spTgt spid="19491"/>
                                        </p:tgtEl>
                                      </p:cBhvr>
                                    </p:animEffect>
                                  </p:childTnLst>
                                </p:cTn>
                              </p:par>
                              <p:par>
                                <p:cTn id="169" presetID="10" presetClass="entr" presetSubtype="0" fill="hold" grpId="1" nodeType="withEffect">
                                  <p:stCondLst>
                                    <p:cond delay="0"/>
                                  </p:stCondLst>
                                  <p:childTnLst>
                                    <p:set>
                                      <p:cBhvr>
                                        <p:cTn id="170" dur="1" fill="hold">
                                          <p:stCondLst>
                                            <p:cond delay="0"/>
                                          </p:stCondLst>
                                        </p:cTn>
                                        <p:tgtEl>
                                          <p:spTgt spid="19491"/>
                                        </p:tgtEl>
                                        <p:attrNameLst>
                                          <p:attrName>style.visibility</p:attrName>
                                        </p:attrNameLst>
                                      </p:cBhvr>
                                      <p:to>
                                        <p:strVal val="visible"/>
                                      </p:to>
                                    </p:set>
                                    <p:animEffect transition="in" filter="fade">
                                      <p:cBhvr>
                                        <p:cTn id="171" dur="500"/>
                                        <p:tgtEl>
                                          <p:spTgt spid="19491"/>
                                        </p:tgtEl>
                                      </p:cBhvr>
                                    </p:animEffect>
                                  </p:childTnLst>
                                </p:cTn>
                              </p:par>
                              <p:par>
                                <p:cTn id="172" presetID="10" presetClass="entr" presetSubtype="0" fill="hold" grpId="2" nodeType="withEffect">
                                  <p:stCondLst>
                                    <p:cond delay="0"/>
                                  </p:stCondLst>
                                  <p:childTnLst>
                                    <p:set>
                                      <p:cBhvr>
                                        <p:cTn id="173" dur="1" fill="hold">
                                          <p:stCondLst>
                                            <p:cond delay="0"/>
                                          </p:stCondLst>
                                        </p:cTn>
                                        <p:tgtEl>
                                          <p:spTgt spid="19491"/>
                                        </p:tgtEl>
                                        <p:attrNameLst>
                                          <p:attrName>style.visibility</p:attrName>
                                        </p:attrNameLst>
                                      </p:cBhvr>
                                      <p:to>
                                        <p:strVal val="visible"/>
                                      </p:to>
                                    </p:set>
                                    <p:animEffect transition="in" filter="fade">
                                      <p:cBhvr>
                                        <p:cTn id="174" dur="500"/>
                                        <p:tgtEl>
                                          <p:spTgt spid="19491"/>
                                        </p:tgtEl>
                                      </p:cBhvr>
                                    </p:animEffect>
                                  </p:childTnLst>
                                </p:cTn>
                              </p:par>
                              <p:par>
                                <p:cTn id="175" presetID="10" presetClass="entr" presetSubtype="0" fill="hold" grpId="3" nodeType="withEffect">
                                  <p:stCondLst>
                                    <p:cond delay="0"/>
                                  </p:stCondLst>
                                  <p:childTnLst>
                                    <p:set>
                                      <p:cBhvr>
                                        <p:cTn id="176" dur="1" fill="hold">
                                          <p:stCondLst>
                                            <p:cond delay="0"/>
                                          </p:stCondLst>
                                        </p:cTn>
                                        <p:tgtEl>
                                          <p:spTgt spid="19491"/>
                                        </p:tgtEl>
                                        <p:attrNameLst>
                                          <p:attrName>style.visibility</p:attrName>
                                        </p:attrNameLst>
                                      </p:cBhvr>
                                      <p:to>
                                        <p:strVal val="visible"/>
                                      </p:to>
                                    </p:set>
                                    <p:animEffect transition="in" filter="fade">
                                      <p:cBhvr>
                                        <p:cTn id="177" dur="500"/>
                                        <p:tgtEl>
                                          <p:spTgt spid="19491"/>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9492"/>
                                        </p:tgtEl>
                                        <p:attrNameLst>
                                          <p:attrName>style.visibility</p:attrName>
                                        </p:attrNameLst>
                                      </p:cBhvr>
                                      <p:to>
                                        <p:strVal val="visible"/>
                                      </p:to>
                                    </p:set>
                                    <p:animEffect transition="in" filter="fade">
                                      <p:cBhvr>
                                        <p:cTn id="180" dur="500"/>
                                        <p:tgtEl>
                                          <p:spTgt spid="19492"/>
                                        </p:tgtEl>
                                      </p:cBhvr>
                                    </p:animEffect>
                                  </p:childTnLst>
                                </p:cTn>
                              </p:par>
                              <p:par>
                                <p:cTn id="181" presetID="10" presetClass="entr" presetSubtype="0" fill="hold" grpId="1" nodeType="withEffect">
                                  <p:stCondLst>
                                    <p:cond delay="0"/>
                                  </p:stCondLst>
                                  <p:childTnLst>
                                    <p:set>
                                      <p:cBhvr>
                                        <p:cTn id="182" dur="1" fill="hold">
                                          <p:stCondLst>
                                            <p:cond delay="0"/>
                                          </p:stCondLst>
                                        </p:cTn>
                                        <p:tgtEl>
                                          <p:spTgt spid="19492"/>
                                        </p:tgtEl>
                                        <p:attrNameLst>
                                          <p:attrName>style.visibility</p:attrName>
                                        </p:attrNameLst>
                                      </p:cBhvr>
                                      <p:to>
                                        <p:strVal val="visible"/>
                                      </p:to>
                                    </p:set>
                                    <p:animEffect transition="in" filter="fade">
                                      <p:cBhvr>
                                        <p:cTn id="183" dur="500"/>
                                        <p:tgtEl>
                                          <p:spTgt spid="19492"/>
                                        </p:tgtEl>
                                      </p:cBhvr>
                                    </p:animEffect>
                                  </p:childTnLst>
                                </p:cTn>
                              </p:par>
                              <p:par>
                                <p:cTn id="184" presetID="10" presetClass="entr" presetSubtype="0" fill="hold" grpId="2" nodeType="withEffect">
                                  <p:stCondLst>
                                    <p:cond delay="0"/>
                                  </p:stCondLst>
                                  <p:childTnLst>
                                    <p:set>
                                      <p:cBhvr>
                                        <p:cTn id="185" dur="1" fill="hold">
                                          <p:stCondLst>
                                            <p:cond delay="0"/>
                                          </p:stCondLst>
                                        </p:cTn>
                                        <p:tgtEl>
                                          <p:spTgt spid="19492"/>
                                        </p:tgtEl>
                                        <p:attrNameLst>
                                          <p:attrName>style.visibility</p:attrName>
                                        </p:attrNameLst>
                                      </p:cBhvr>
                                      <p:to>
                                        <p:strVal val="visible"/>
                                      </p:to>
                                    </p:set>
                                    <p:animEffect transition="in" filter="fade">
                                      <p:cBhvr>
                                        <p:cTn id="186" dur="500"/>
                                        <p:tgtEl>
                                          <p:spTgt spid="19492"/>
                                        </p:tgtEl>
                                      </p:cBhvr>
                                    </p:animEffect>
                                  </p:childTnLst>
                                </p:cTn>
                              </p:par>
                              <p:par>
                                <p:cTn id="187" presetID="10" presetClass="entr" presetSubtype="0" fill="hold" grpId="3" nodeType="withEffect">
                                  <p:stCondLst>
                                    <p:cond delay="0"/>
                                  </p:stCondLst>
                                  <p:childTnLst>
                                    <p:set>
                                      <p:cBhvr>
                                        <p:cTn id="188" dur="1" fill="hold">
                                          <p:stCondLst>
                                            <p:cond delay="0"/>
                                          </p:stCondLst>
                                        </p:cTn>
                                        <p:tgtEl>
                                          <p:spTgt spid="19492"/>
                                        </p:tgtEl>
                                        <p:attrNameLst>
                                          <p:attrName>style.visibility</p:attrName>
                                        </p:attrNameLst>
                                      </p:cBhvr>
                                      <p:to>
                                        <p:strVal val="visible"/>
                                      </p:to>
                                    </p:set>
                                    <p:animEffect transition="in" filter="fade">
                                      <p:cBhvr>
                                        <p:cTn id="189" dur="500"/>
                                        <p:tgtEl>
                                          <p:spTgt spid="19492"/>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9493"/>
                                        </p:tgtEl>
                                        <p:attrNameLst>
                                          <p:attrName>style.visibility</p:attrName>
                                        </p:attrNameLst>
                                      </p:cBhvr>
                                      <p:to>
                                        <p:strVal val="visible"/>
                                      </p:to>
                                    </p:set>
                                    <p:animEffect transition="in" filter="fade">
                                      <p:cBhvr>
                                        <p:cTn id="192" dur="500"/>
                                        <p:tgtEl>
                                          <p:spTgt spid="19493"/>
                                        </p:tgtEl>
                                      </p:cBhvr>
                                    </p:animEffect>
                                  </p:childTnLst>
                                </p:cTn>
                              </p:par>
                              <p:par>
                                <p:cTn id="193" presetID="10" presetClass="entr" presetSubtype="0" fill="hold" grpId="1" nodeType="withEffect">
                                  <p:stCondLst>
                                    <p:cond delay="0"/>
                                  </p:stCondLst>
                                  <p:childTnLst>
                                    <p:set>
                                      <p:cBhvr>
                                        <p:cTn id="194" dur="1" fill="hold">
                                          <p:stCondLst>
                                            <p:cond delay="0"/>
                                          </p:stCondLst>
                                        </p:cTn>
                                        <p:tgtEl>
                                          <p:spTgt spid="19493"/>
                                        </p:tgtEl>
                                        <p:attrNameLst>
                                          <p:attrName>style.visibility</p:attrName>
                                        </p:attrNameLst>
                                      </p:cBhvr>
                                      <p:to>
                                        <p:strVal val="visible"/>
                                      </p:to>
                                    </p:set>
                                    <p:animEffect transition="in" filter="fade">
                                      <p:cBhvr>
                                        <p:cTn id="195" dur="500"/>
                                        <p:tgtEl>
                                          <p:spTgt spid="19493"/>
                                        </p:tgtEl>
                                      </p:cBhvr>
                                    </p:animEffect>
                                  </p:childTnLst>
                                </p:cTn>
                              </p:par>
                              <p:par>
                                <p:cTn id="196" presetID="10" presetClass="entr" presetSubtype="0" fill="hold" grpId="2" nodeType="withEffect">
                                  <p:stCondLst>
                                    <p:cond delay="0"/>
                                  </p:stCondLst>
                                  <p:childTnLst>
                                    <p:set>
                                      <p:cBhvr>
                                        <p:cTn id="197" dur="1" fill="hold">
                                          <p:stCondLst>
                                            <p:cond delay="0"/>
                                          </p:stCondLst>
                                        </p:cTn>
                                        <p:tgtEl>
                                          <p:spTgt spid="19493"/>
                                        </p:tgtEl>
                                        <p:attrNameLst>
                                          <p:attrName>style.visibility</p:attrName>
                                        </p:attrNameLst>
                                      </p:cBhvr>
                                      <p:to>
                                        <p:strVal val="visible"/>
                                      </p:to>
                                    </p:set>
                                    <p:animEffect transition="in" filter="fade">
                                      <p:cBhvr>
                                        <p:cTn id="198" dur="500"/>
                                        <p:tgtEl>
                                          <p:spTgt spid="19493"/>
                                        </p:tgtEl>
                                      </p:cBhvr>
                                    </p:animEffect>
                                  </p:childTnLst>
                                </p:cTn>
                              </p:par>
                              <p:par>
                                <p:cTn id="199" presetID="10" presetClass="entr" presetSubtype="0" fill="hold" grpId="3" nodeType="withEffect">
                                  <p:stCondLst>
                                    <p:cond delay="0"/>
                                  </p:stCondLst>
                                  <p:childTnLst>
                                    <p:set>
                                      <p:cBhvr>
                                        <p:cTn id="200" dur="1" fill="hold">
                                          <p:stCondLst>
                                            <p:cond delay="0"/>
                                          </p:stCondLst>
                                        </p:cTn>
                                        <p:tgtEl>
                                          <p:spTgt spid="19493"/>
                                        </p:tgtEl>
                                        <p:attrNameLst>
                                          <p:attrName>style.visibility</p:attrName>
                                        </p:attrNameLst>
                                      </p:cBhvr>
                                      <p:to>
                                        <p:strVal val="visible"/>
                                      </p:to>
                                    </p:set>
                                    <p:animEffect transition="in" filter="fade">
                                      <p:cBhvr>
                                        <p:cTn id="201" dur="500"/>
                                        <p:tgtEl>
                                          <p:spTgt spid="19493"/>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19461"/>
                                        </p:tgtEl>
                                        <p:attrNameLst>
                                          <p:attrName>style.visibility</p:attrName>
                                        </p:attrNameLst>
                                      </p:cBhvr>
                                      <p:to>
                                        <p:strVal val="visible"/>
                                      </p:to>
                                    </p:set>
                                    <p:animEffect transition="in" filter="fade">
                                      <p:cBhvr>
                                        <p:cTn id="206" dur="500"/>
                                        <p:tgtEl>
                                          <p:spTgt spid="19461"/>
                                        </p:tgtEl>
                                      </p:cBhvr>
                                    </p:animEffect>
                                  </p:childTnLst>
                                </p:cTn>
                              </p:par>
                              <p:par>
                                <p:cTn id="207" presetID="10" presetClass="entr" presetSubtype="0" fill="hold" grpId="4" nodeType="withEffect">
                                  <p:stCondLst>
                                    <p:cond delay="0"/>
                                  </p:stCondLst>
                                  <p:childTnLst>
                                    <p:set>
                                      <p:cBhvr>
                                        <p:cTn id="208" dur="1" fill="hold">
                                          <p:stCondLst>
                                            <p:cond delay="0"/>
                                          </p:stCondLst>
                                        </p:cTn>
                                        <p:tgtEl>
                                          <p:spTgt spid="19487"/>
                                        </p:tgtEl>
                                        <p:attrNameLst>
                                          <p:attrName>style.visibility</p:attrName>
                                        </p:attrNameLst>
                                      </p:cBhvr>
                                      <p:to>
                                        <p:strVal val="visible"/>
                                      </p:to>
                                    </p:set>
                                    <p:animEffect transition="in" filter="fade">
                                      <p:cBhvr>
                                        <p:cTn id="209" dur="500"/>
                                        <p:tgtEl>
                                          <p:spTgt spid="19487"/>
                                        </p:tgtEl>
                                      </p:cBhvr>
                                    </p:animEffect>
                                  </p:childTnLst>
                                </p:cTn>
                              </p:par>
                              <p:par>
                                <p:cTn id="210" presetID="10" presetClass="entr" presetSubtype="0" fill="hold" grpId="4" nodeType="withEffect">
                                  <p:stCondLst>
                                    <p:cond delay="0"/>
                                  </p:stCondLst>
                                  <p:childTnLst>
                                    <p:set>
                                      <p:cBhvr>
                                        <p:cTn id="211" dur="1" fill="hold">
                                          <p:stCondLst>
                                            <p:cond delay="0"/>
                                          </p:stCondLst>
                                        </p:cTn>
                                        <p:tgtEl>
                                          <p:spTgt spid="19488"/>
                                        </p:tgtEl>
                                        <p:attrNameLst>
                                          <p:attrName>style.visibility</p:attrName>
                                        </p:attrNameLst>
                                      </p:cBhvr>
                                      <p:to>
                                        <p:strVal val="visible"/>
                                      </p:to>
                                    </p:set>
                                    <p:animEffect transition="in" filter="fade">
                                      <p:cBhvr>
                                        <p:cTn id="212" dur="500"/>
                                        <p:tgtEl>
                                          <p:spTgt spid="19488"/>
                                        </p:tgtEl>
                                      </p:cBhvr>
                                    </p:animEffect>
                                  </p:childTnLst>
                                </p:cTn>
                              </p:par>
                              <p:par>
                                <p:cTn id="213" presetID="10" presetClass="entr" presetSubtype="0" fill="hold" grpId="4" nodeType="withEffect">
                                  <p:stCondLst>
                                    <p:cond delay="0"/>
                                  </p:stCondLst>
                                  <p:childTnLst>
                                    <p:set>
                                      <p:cBhvr>
                                        <p:cTn id="214" dur="1" fill="hold">
                                          <p:stCondLst>
                                            <p:cond delay="0"/>
                                          </p:stCondLst>
                                        </p:cTn>
                                        <p:tgtEl>
                                          <p:spTgt spid="19489"/>
                                        </p:tgtEl>
                                        <p:attrNameLst>
                                          <p:attrName>style.visibility</p:attrName>
                                        </p:attrNameLst>
                                      </p:cBhvr>
                                      <p:to>
                                        <p:strVal val="visible"/>
                                      </p:to>
                                    </p:set>
                                    <p:animEffect transition="in" filter="fade">
                                      <p:cBhvr>
                                        <p:cTn id="215" dur="500"/>
                                        <p:tgtEl>
                                          <p:spTgt spid="19489"/>
                                        </p:tgtEl>
                                      </p:cBhvr>
                                    </p:animEffect>
                                  </p:childTnLst>
                                </p:cTn>
                              </p:par>
                              <p:par>
                                <p:cTn id="216" presetID="10" presetClass="entr" presetSubtype="0" fill="hold" grpId="4" nodeType="withEffect">
                                  <p:stCondLst>
                                    <p:cond delay="0"/>
                                  </p:stCondLst>
                                  <p:childTnLst>
                                    <p:set>
                                      <p:cBhvr>
                                        <p:cTn id="217" dur="1" fill="hold">
                                          <p:stCondLst>
                                            <p:cond delay="0"/>
                                          </p:stCondLst>
                                        </p:cTn>
                                        <p:tgtEl>
                                          <p:spTgt spid="19491"/>
                                        </p:tgtEl>
                                        <p:attrNameLst>
                                          <p:attrName>style.visibility</p:attrName>
                                        </p:attrNameLst>
                                      </p:cBhvr>
                                      <p:to>
                                        <p:strVal val="visible"/>
                                      </p:to>
                                    </p:set>
                                    <p:animEffect transition="in" filter="fade">
                                      <p:cBhvr>
                                        <p:cTn id="218" dur="500"/>
                                        <p:tgtEl>
                                          <p:spTgt spid="19491"/>
                                        </p:tgtEl>
                                      </p:cBhvr>
                                    </p:animEffect>
                                  </p:childTnLst>
                                </p:cTn>
                              </p:par>
                              <p:par>
                                <p:cTn id="219" presetID="10" presetClass="entr" presetSubtype="0" fill="hold" grpId="4" nodeType="withEffect">
                                  <p:stCondLst>
                                    <p:cond delay="0"/>
                                  </p:stCondLst>
                                  <p:childTnLst>
                                    <p:set>
                                      <p:cBhvr>
                                        <p:cTn id="220" dur="1" fill="hold">
                                          <p:stCondLst>
                                            <p:cond delay="0"/>
                                          </p:stCondLst>
                                        </p:cTn>
                                        <p:tgtEl>
                                          <p:spTgt spid="19492"/>
                                        </p:tgtEl>
                                        <p:attrNameLst>
                                          <p:attrName>style.visibility</p:attrName>
                                        </p:attrNameLst>
                                      </p:cBhvr>
                                      <p:to>
                                        <p:strVal val="visible"/>
                                      </p:to>
                                    </p:set>
                                    <p:animEffect transition="in" filter="fade">
                                      <p:cBhvr>
                                        <p:cTn id="221" dur="500"/>
                                        <p:tgtEl>
                                          <p:spTgt spid="19492"/>
                                        </p:tgtEl>
                                      </p:cBhvr>
                                    </p:animEffect>
                                  </p:childTnLst>
                                </p:cTn>
                              </p:par>
                              <p:par>
                                <p:cTn id="222" presetID="10" presetClass="entr" presetSubtype="0" fill="hold" grpId="4" nodeType="withEffect">
                                  <p:stCondLst>
                                    <p:cond delay="0"/>
                                  </p:stCondLst>
                                  <p:childTnLst>
                                    <p:set>
                                      <p:cBhvr>
                                        <p:cTn id="223" dur="1" fill="hold">
                                          <p:stCondLst>
                                            <p:cond delay="0"/>
                                          </p:stCondLst>
                                        </p:cTn>
                                        <p:tgtEl>
                                          <p:spTgt spid="19493"/>
                                        </p:tgtEl>
                                        <p:attrNameLst>
                                          <p:attrName>style.visibility</p:attrName>
                                        </p:attrNameLst>
                                      </p:cBhvr>
                                      <p:to>
                                        <p:strVal val="visible"/>
                                      </p:to>
                                    </p:set>
                                    <p:animEffect transition="in" filter="fade">
                                      <p:cBhvr>
                                        <p:cTn id="224" dur="500"/>
                                        <p:tgtEl>
                                          <p:spTgt spid="19493"/>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19490"/>
                                        </p:tgtEl>
                                        <p:attrNameLst>
                                          <p:attrName>style.visibility</p:attrName>
                                        </p:attrNameLst>
                                      </p:cBhvr>
                                      <p:to>
                                        <p:strVal val="visible"/>
                                      </p:to>
                                    </p:set>
                                    <p:animEffect transition="in" filter="fade">
                                      <p:cBhvr>
                                        <p:cTn id="227" dur="500"/>
                                        <p:tgtEl>
                                          <p:spTgt spid="19490"/>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19494"/>
                                        </p:tgtEl>
                                        <p:attrNameLst>
                                          <p:attrName>style.visibility</p:attrName>
                                        </p:attrNameLst>
                                      </p:cBhvr>
                                      <p:to>
                                        <p:strVal val="visible"/>
                                      </p:to>
                                    </p:set>
                                    <p:animEffect transition="in" filter="fade">
                                      <p:cBhvr>
                                        <p:cTn id="230" dur="500"/>
                                        <p:tgtEl>
                                          <p:spTgt spid="19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animBg="1"/>
      <p:bldP spid="19461" grpId="0"/>
      <p:bldP spid="19461" grpId="1"/>
      <p:bldP spid="19462" grpId="0"/>
      <p:bldP spid="19463" grpId="0" animBg="1"/>
      <p:bldP spid="19466" grpId="0"/>
      <p:bldP spid="19467" grpId="0"/>
      <p:bldP spid="19468" grpId="0" animBg="1"/>
      <p:bldP spid="19469" grpId="0" animBg="1"/>
      <p:bldP spid="19470" grpId="0" animBg="1"/>
      <p:bldP spid="19471" grpId="0" animBg="1"/>
      <p:bldP spid="19472" grpId="0" animBg="1"/>
      <p:bldP spid="19473" grpId="0" animBg="1"/>
      <p:bldP spid="19478" grpId="0" animBg="1"/>
      <p:bldP spid="19479" grpId="0" animBg="1"/>
      <p:bldP spid="19480" grpId="0" animBg="1"/>
      <p:bldP spid="19481" grpId="0" animBg="1"/>
      <p:bldP spid="19481" grpId="1" animBg="1"/>
      <p:bldP spid="19482" grpId="0" animBg="1"/>
      <p:bldP spid="19482" grpId="1" animBg="1"/>
      <p:bldP spid="19482" grpId="2" animBg="1"/>
      <p:bldP spid="19483" grpId="0" animBg="1"/>
      <p:bldP spid="19484" grpId="0" animBg="1"/>
      <p:bldP spid="19485" grpId="0" animBg="1"/>
      <p:bldP spid="19485" grpId="1" animBg="1"/>
      <p:bldP spid="19485" grpId="2" animBg="1"/>
      <p:bldP spid="19485" grpId="3" animBg="1"/>
      <p:bldP spid="19486" grpId="0" animBg="1"/>
      <p:bldP spid="19486" grpId="1" animBg="1"/>
      <p:bldP spid="19486" grpId="2" animBg="1"/>
      <p:bldP spid="19486" grpId="3" animBg="1"/>
      <p:bldP spid="19487" grpId="0" animBg="1"/>
      <p:bldP spid="19487" grpId="1" animBg="1"/>
      <p:bldP spid="19487" grpId="2" animBg="1"/>
      <p:bldP spid="19487" grpId="3" animBg="1"/>
      <p:bldP spid="19487" grpId="4" animBg="1"/>
      <p:bldP spid="19488" grpId="0" animBg="1"/>
      <p:bldP spid="19488" grpId="1" animBg="1"/>
      <p:bldP spid="19488" grpId="2" animBg="1"/>
      <p:bldP spid="19488" grpId="3" animBg="1"/>
      <p:bldP spid="19488" grpId="4" animBg="1"/>
      <p:bldP spid="19489" grpId="0" animBg="1"/>
      <p:bldP spid="19489" grpId="1" animBg="1"/>
      <p:bldP spid="19489" grpId="2" animBg="1"/>
      <p:bldP spid="19489" grpId="3" animBg="1"/>
      <p:bldP spid="19489" grpId="4" animBg="1"/>
      <p:bldP spid="19490" grpId="0" animBg="1"/>
      <p:bldP spid="19491" grpId="0" animBg="1"/>
      <p:bldP spid="19491" grpId="1" animBg="1"/>
      <p:bldP spid="19491" grpId="2" animBg="1"/>
      <p:bldP spid="19491" grpId="3" animBg="1"/>
      <p:bldP spid="19491" grpId="4" animBg="1"/>
      <p:bldP spid="19492" grpId="0" animBg="1"/>
      <p:bldP spid="19492" grpId="1" animBg="1"/>
      <p:bldP spid="19492" grpId="2" animBg="1"/>
      <p:bldP spid="19492" grpId="3" animBg="1"/>
      <p:bldP spid="19492" grpId="4" animBg="1"/>
      <p:bldP spid="19493" grpId="0" animBg="1"/>
      <p:bldP spid="19493" grpId="1" animBg="1"/>
      <p:bldP spid="19493" grpId="2" animBg="1"/>
      <p:bldP spid="19493" grpId="3" animBg="1"/>
      <p:bldP spid="19493" grpId="4" animBg="1"/>
      <p:bldP spid="1949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762000" y="228600"/>
            <a:ext cx="7924800" cy="1143000"/>
          </a:xfrm>
          <a:prstGeom prst="rect">
            <a:avLst/>
          </a:prstGeom>
        </p:spPr>
        <p:txBody>
          <a:bodyPr anchor="ctr">
            <a:normAutofit fontScale="97500" lnSpcReduction="10000"/>
          </a:bodyPr>
          <a:lstStyle/>
          <a:p>
            <a:pPr algn="ctr" fontAlgn="auto">
              <a:spcAft>
                <a:spcPts val="0"/>
              </a:spcAft>
              <a:defRPr/>
            </a:pPr>
            <a:r>
              <a:rPr lang="en-US" sz="3600" dirty="0">
                <a:latin typeface="Times New Roman" pitchFamily="18" charset="0"/>
                <a:ea typeface="+mj-ea"/>
                <a:cs typeface="Times New Roman" pitchFamily="18" charset="0"/>
              </a:rPr>
              <a:t>CLASSIFICATION OF TRANSDUCERS</a:t>
            </a:r>
            <a:br>
              <a:rPr lang="en-US" sz="3600" dirty="0">
                <a:latin typeface="Times New Roman" pitchFamily="18" charset="0"/>
                <a:ea typeface="+mj-ea"/>
                <a:cs typeface="Times New Roman" pitchFamily="18" charset="0"/>
              </a:rPr>
            </a:br>
            <a:r>
              <a:rPr lang="en-US" sz="3600" dirty="0">
                <a:latin typeface="Times New Roman" pitchFamily="18" charset="0"/>
                <a:ea typeface="+mj-ea"/>
                <a:cs typeface="Times New Roman" pitchFamily="18" charset="0"/>
              </a:rPr>
              <a:t>According to Transduction P</a:t>
            </a:r>
            <a:r>
              <a:rPr lang="en-US" sz="3600" dirty="0" err="1">
                <a:latin typeface="Times New Roman" pitchFamily="18" charset="0"/>
                <a:ea typeface="+mj-ea"/>
                <a:cs typeface="Times New Roman" pitchFamily="18" charset="0"/>
              </a:rPr>
              <a:t>rinciple</a:t>
            </a:r>
            <a:r>
              <a:rPr lang="en-US" sz="3600" dirty="0">
                <a:latin typeface="Times New Roman" pitchFamily="18" charset="0"/>
                <a:ea typeface="+mj-ea"/>
                <a:cs typeface="Times New Roman" pitchFamily="18" charset="0"/>
              </a:rPr>
              <a:t> </a:t>
            </a:r>
          </a:p>
        </p:txBody>
      </p:sp>
      <p:sp>
        <p:nvSpPr>
          <p:cNvPr id="25603" name="TextBox 8"/>
          <p:cNvSpPr txBox="1">
            <a:spLocks noChangeArrowheads="1"/>
          </p:cNvSpPr>
          <p:nvPr/>
        </p:nvSpPr>
        <p:spPr bwMode="auto">
          <a:xfrm>
            <a:off x="457200" y="1524000"/>
            <a:ext cx="7010400" cy="1938338"/>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PHOTO CONDUCTIVE TRANSDUCTION :</a:t>
            </a:r>
          </a:p>
          <a:p>
            <a:endParaRPr lang="en-US" sz="2400" b="1">
              <a:latin typeface="Times New Roman" pitchFamily="18" charset="0"/>
              <a:cs typeface="Times New Roman" pitchFamily="18" charset="0"/>
            </a:endParaRPr>
          </a:p>
          <a:p>
            <a:pPr>
              <a:buFont typeface="Arial" charset="0"/>
              <a:buChar char="•"/>
            </a:pPr>
            <a:r>
              <a:rPr lang="en-US" sz="2400">
                <a:latin typeface="Times New Roman" pitchFamily="18" charset="0"/>
                <a:cs typeface="Times New Roman" pitchFamily="18" charset="0"/>
              </a:rPr>
              <a:t>In photoconductive transduction the measurand is converted to change in resistance of semiconductor material by the change in light incident on the material.</a:t>
            </a:r>
          </a:p>
        </p:txBody>
      </p:sp>
      <p:pic>
        <p:nvPicPr>
          <p:cNvPr id="25604" name="Picture 5"/>
          <p:cNvPicPr>
            <a:picLocks noChangeAspect="1" noChangeArrowheads="1"/>
          </p:cNvPicPr>
          <p:nvPr/>
        </p:nvPicPr>
        <p:blipFill>
          <a:blip r:embed="rId2"/>
          <a:srcRect/>
          <a:stretch>
            <a:fillRect/>
          </a:stretch>
        </p:blipFill>
        <p:spPr bwMode="auto">
          <a:xfrm>
            <a:off x="3962400" y="3733800"/>
            <a:ext cx="3124200" cy="1371600"/>
          </a:xfrm>
          <a:prstGeom prst="rect">
            <a:avLst/>
          </a:prstGeom>
          <a:noFill/>
          <a:ln w="9525">
            <a:noFill/>
            <a:miter lim="800000"/>
            <a:headEnd/>
            <a:tailEnd/>
          </a:ln>
        </p:spPr>
      </p:pic>
      <p:sp>
        <p:nvSpPr>
          <p:cNvPr id="5" name="Right Arrow 4">
            <a:hlinkClick r:id="" action="ppaction://noaction"/>
          </p:cNvPr>
          <p:cNvSpPr/>
          <p:nvPr/>
        </p:nvSpPr>
        <p:spPr>
          <a:xfrm>
            <a:off x="8305800" y="63246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62000" y="228600"/>
            <a:ext cx="7924800" cy="1143000"/>
          </a:xfrm>
          <a:prstGeom prst="rect">
            <a:avLst/>
          </a:prstGeom>
        </p:spPr>
        <p:txBody>
          <a:bodyPr anchor="ctr">
            <a:normAutofit fontScale="97500" lnSpcReduction="10000"/>
          </a:bodyPr>
          <a:lstStyle/>
          <a:p>
            <a:pPr algn="ctr" fontAlgn="auto">
              <a:spcAft>
                <a:spcPts val="0"/>
              </a:spcAft>
              <a:defRPr/>
            </a:pPr>
            <a:r>
              <a:rPr lang="en-US" sz="3600" dirty="0">
                <a:latin typeface="Times New Roman" pitchFamily="18" charset="0"/>
                <a:ea typeface="+mj-ea"/>
                <a:cs typeface="Times New Roman" pitchFamily="18" charset="0"/>
              </a:rPr>
              <a:t>CLASSIFICATION OF TRANSDUCERS</a:t>
            </a:r>
            <a:br>
              <a:rPr lang="en-US" sz="3600" dirty="0">
                <a:latin typeface="Times New Roman" pitchFamily="18" charset="0"/>
                <a:ea typeface="+mj-ea"/>
                <a:cs typeface="Times New Roman" pitchFamily="18" charset="0"/>
              </a:rPr>
            </a:br>
            <a:r>
              <a:rPr lang="en-US" sz="3600" dirty="0">
                <a:latin typeface="Times New Roman" pitchFamily="18" charset="0"/>
                <a:ea typeface="+mj-ea"/>
                <a:cs typeface="Times New Roman" pitchFamily="18" charset="0"/>
              </a:rPr>
              <a:t>Transducer and Inverse Transducer</a:t>
            </a:r>
          </a:p>
        </p:txBody>
      </p:sp>
      <p:sp>
        <p:nvSpPr>
          <p:cNvPr id="26627" name="TextBox 5"/>
          <p:cNvSpPr txBox="1">
            <a:spLocks noChangeArrowheads="1"/>
          </p:cNvSpPr>
          <p:nvPr/>
        </p:nvSpPr>
        <p:spPr bwMode="auto">
          <a:xfrm>
            <a:off x="1371600" y="1981200"/>
            <a:ext cx="7010400" cy="341630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TRANSDUCER:</a:t>
            </a:r>
          </a:p>
          <a:p>
            <a:endParaRPr lang="en-US" sz="2400" b="1">
              <a:latin typeface="Times New Roman" pitchFamily="18" charset="0"/>
              <a:cs typeface="Times New Roman" pitchFamily="18" charset="0"/>
            </a:endParaRPr>
          </a:p>
          <a:p>
            <a:pPr>
              <a:buFont typeface="Arial" charset="0"/>
              <a:buChar char="•"/>
            </a:pPr>
            <a:r>
              <a:rPr lang="en-US" sz="2400">
                <a:latin typeface="Times New Roman" pitchFamily="18" charset="0"/>
                <a:cs typeface="Times New Roman" pitchFamily="18" charset="0"/>
              </a:rPr>
              <a:t>Transducers convert non electrical quantity to electrical quantity.</a:t>
            </a:r>
          </a:p>
          <a:p>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INVERSE TRANSDUCER:</a:t>
            </a:r>
          </a:p>
          <a:p>
            <a:endParaRPr lang="en-US" sz="2400" b="1">
              <a:latin typeface="Times New Roman" pitchFamily="18" charset="0"/>
              <a:cs typeface="Times New Roman" pitchFamily="18" charset="0"/>
            </a:endParaRPr>
          </a:p>
          <a:p>
            <a:pPr>
              <a:buFont typeface="Arial" charset="0"/>
              <a:buChar char="•"/>
            </a:pP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Inverse transducers convert electrical quantity to a non electrical quantity</a:t>
            </a:r>
            <a:endParaRPr lang="en-US" sz="24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4276</Words>
  <Application>Microsoft Office PowerPoint</Application>
  <PresentationFormat>On-screen Show (4:3)</PresentationFormat>
  <Paragraphs>462</Paragraphs>
  <Slides>92</Slides>
  <Notes>2</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Basic transducer Principle</vt:lpstr>
      <vt:lpstr>Introduction</vt:lpstr>
      <vt:lpstr>Introduction</vt:lpstr>
      <vt:lpstr>INTRODUCTION OF TRANSDUCERS</vt:lpstr>
      <vt:lpstr>Slide 5</vt:lpstr>
      <vt:lpstr>CHARACTERISTICS OF TRANSDUCERS</vt:lpstr>
      <vt:lpstr>CLASSIFICATION OF TRANSDUCERS</vt:lpstr>
      <vt:lpstr>Slide 8</vt:lpstr>
      <vt:lpstr>Piezoelectric  Transducer</vt:lpstr>
      <vt:lpstr>CLASSIFICATION OF ACTIVE TRANSDUCERS </vt:lpstr>
      <vt:lpstr>Slide 11</vt:lpstr>
      <vt:lpstr>CLASSIFICATION OF PASSIVE TRANSDUCERS</vt:lpstr>
      <vt:lpstr>PRIMARY AND SECONDARY TRANSDUCERS</vt:lpstr>
      <vt:lpstr>CONTD</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Piezoelectric Transducer</vt:lpstr>
      <vt:lpstr>Piezoelectric Transducer</vt:lpstr>
      <vt:lpstr>Piezoelectric Transducer</vt:lpstr>
      <vt:lpstr>Piezoelectric Transducer</vt:lpstr>
      <vt:lpstr>Resistive Transducers</vt:lpstr>
      <vt:lpstr>Resistance Thermometer</vt:lpstr>
      <vt:lpstr>Resistance Thermometer</vt:lpstr>
      <vt:lpstr>Resistance Thermometer</vt:lpstr>
      <vt:lpstr>Resistance Thermometer</vt:lpstr>
      <vt:lpstr>Resistance Thermometer</vt:lpstr>
      <vt:lpstr>Resistance Thermometer</vt:lpstr>
      <vt:lpstr>Thermistors</vt:lpstr>
      <vt:lpstr>Thermistors</vt:lpstr>
      <vt:lpstr>Thermistors</vt:lpstr>
      <vt:lpstr>Thermistors</vt:lpstr>
      <vt:lpstr>Resistive Displacement Transducers (Potentiometer)</vt:lpstr>
      <vt:lpstr>Resistive Displacement Transducers (Potentiometer)</vt:lpstr>
      <vt:lpstr>Resistive Displacement Transducers (Potentiometer)</vt:lpstr>
      <vt:lpstr>Resistive Displacement Transducers (Potentiometer)</vt:lpstr>
      <vt:lpstr>Resistive Displacement Transducers (Potentiometer)</vt:lpstr>
      <vt:lpstr>Resistive Displacement Transducers (Potentiometer)</vt:lpstr>
      <vt:lpstr>Resistive Displacement Transducers (Potentiometer)</vt:lpstr>
      <vt:lpstr>Resistive Displacement Transducers (Potentiometer)</vt:lpstr>
      <vt:lpstr>Theory of Strain Gauge</vt:lpstr>
      <vt:lpstr>Theory of Strain Gauge</vt:lpstr>
      <vt:lpstr>Theory of Strain Gauge</vt:lpstr>
      <vt:lpstr>Theory of Strain Gauge</vt:lpstr>
      <vt:lpstr>Types of strain gauge</vt:lpstr>
      <vt:lpstr>Unbonded metal strain gauge</vt:lpstr>
      <vt:lpstr>Unbonded strain gauge</vt:lpstr>
      <vt:lpstr>Unbonded strain gauge</vt:lpstr>
      <vt:lpstr>Bonded metal strain gauge</vt:lpstr>
      <vt:lpstr>Filament construction</vt:lpstr>
      <vt:lpstr>Filament Construction</vt:lpstr>
      <vt:lpstr>Material of the filament wire</vt:lpstr>
      <vt:lpstr>Base carrier Material</vt:lpstr>
      <vt:lpstr>Strain gauge cement</vt:lpstr>
      <vt:lpstr>Lead wire connections</vt:lpstr>
      <vt:lpstr>VARIABLE-INDUCTANCE TRANSDUCERS</vt:lpstr>
      <vt:lpstr>Slide 74</vt:lpstr>
      <vt:lpstr>PRINCIPLE OF VARIATION OF SELF INDUCTANCE</vt:lpstr>
      <vt:lpstr>Slide 76</vt:lpstr>
      <vt:lpstr>CHANGE IN SELF INDUCTANCE WITH CHANGE IN NUMBER OF TURNS N</vt:lpstr>
      <vt:lpstr>Slide 78</vt:lpstr>
      <vt:lpstr>Slide 79</vt:lpstr>
      <vt:lpstr>CHANGE IN SELF INDUCTANCE WITH CHANGE IN PERMEABILITY</vt:lpstr>
      <vt:lpstr> PRINCIPLE OF CHANGE IN  MUTUAL INDUCTANCE</vt:lpstr>
      <vt:lpstr>VARIABLE RELUCTANCE INDUCTIVE TRANSDUCER</vt:lpstr>
      <vt:lpstr>CONTD.</vt:lpstr>
      <vt:lpstr>LINEAR VARIABLE DIFFERENTIAL TRANSFORMER(LVDT)</vt:lpstr>
      <vt:lpstr>LVDT contd…</vt:lpstr>
      <vt:lpstr>Slide 86</vt:lpstr>
      <vt:lpstr>Slide 87</vt:lpstr>
      <vt:lpstr>Underlying Principle Of LVDT</vt:lpstr>
      <vt:lpstr>Slide 89</vt:lpstr>
      <vt:lpstr>Slide 90</vt:lpstr>
      <vt:lpstr>Slide 91</vt:lpstr>
      <vt:lpstr>Slide 92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transducer Principle</dc:title>
  <dc:creator>FRONT COMPUTER</dc:creator>
  <cp:lastModifiedBy>FRONT COMPUTER</cp:lastModifiedBy>
  <cp:revision>29</cp:revision>
  <dcterms:created xsi:type="dcterms:W3CDTF">2017-02-16T17:31:26Z</dcterms:created>
  <dcterms:modified xsi:type="dcterms:W3CDTF">2018-02-09T03:57:20Z</dcterms:modified>
</cp:coreProperties>
</file>