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242B-8859-45DE-B675-F7ADB80665F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7030-63A7-4EAF-B2F4-9238150E6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242B-8859-45DE-B675-F7ADB80665F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7030-63A7-4EAF-B2F4-9238150E6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242B-8859-45DE-B675-F7ADB80665F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7030-63A7-4EAF-B2F4-9238150E6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242B-8859-45DE-B675-F7ADB80665F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7030-63A7-4EAF-B2F4-9238150E6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242B-8859-45DE-B675-F7ADB80665F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7030-63A7-4EAF-B2F4-9238150E6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242B-8859-45DE-B675-F7ADB80665F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7030-63A7-4EAF-B2F4-9238150E6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242B-8859-45DE-B675-F7ADB80665F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7030-63A7-4EAF-B2F4-9238150E6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242B-8859-45DE-B675-F7ADB80665F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7030-63A7-4EAF-B2F4-9238150E6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242B-8859-45DE-B675-F7ADB80665F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7030-63A7-4EAF-B2F4-9238150E6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242B-8859-45DE-B675-F7ADB80665F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7030-63A7-4EAF-B2F4-9238150E6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242B-8859-45DE-B675-F7ADB80665F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7030-63A7-4EAF-B2F4-9238150E6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B242B-8859-45DE-B675-F7ADB80665F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47030-63A7-4EAF-B2F4-9238150E6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Bio-Medical Instrumentation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By:</a:t>
            </a:r>
          </a:p>
          <a:p>
            <a:r>
              <a:rPr lang="en-US" dirty="0" err="1" smtClean="0">
                <a:solidFill>
                  <a:schemeClr val="accent4"/>
                </a:solidFill>
              </a:rPr>
              <a:t>Somesh</a:t>
            </a:r>
            <a:r>
              <a:rPr lang="en-US" dirty="0" smtClean="0">
                <a:solidFill>
                  <a:schemeClr val="accent4"/>
                </a:solidFill>
              </a:rPr>
              <a:t> Kumar Malhotra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Assistant Professor,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ECE </a:t>
            </a:r>
            <a:r>
              <a:rPr lang="en-US" dirty="0" err="1" smtClean="0">
                <a:solidFill>
                  <a:schemeClr val="accent4"/>
                </a:solidFill>
              </a:rPr>
              <a:t>Deptt.,UIET,CSJM</a:t>
            </a:r>
            <a:r>
              <a:rPr lang="en-US" dirty="0" smtClean="0">
                <a:solidFill>
                  <a:schemeClr val="accent4"/>
                </a:solidFill>
              </a:rPr>
              <a:t> University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Specification of Requirement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dirty="0"/>
              <a:t>Biomedical instrumentation can generally be divided into following</a:t>
            </a:r>
            <a:br>
              <a:rPr lang="en-US" sz="8000" dirty="0"/>
            </a:br>
            <a:r>
              <a:rPr lang="en-US" sz="8000" dirty="0"/>
              <a:t>types</a:t>
            </a:r>
            <a:r>
              <a:rPr lang="en-US" sz="8000" dirty="0" smtClean="0"/>
              <a:t>:</a:t>
            </a:r>
          </a:p>
          <a:p>
            <a:pPr lvl="1"/>
            <a:r>
              <a:rPr lang="en-US" sz="7600" dirty="0" smtClean="0"/>
              <a:t>1</a:t>
            </a:r>
            <a:r>
              <a:rPr lang="en-US" sz="7600" dirty="0"/>
              <a:t>. Clinical instrumentation </a:t>
            </a:r>
            <a:endParaRPr lang="en-US" sz="7600" dirty="0" smtClean="0"/>
          </a:p>
          <a:p>
            <a:pPr lvl="1"/>
            <a:r>
              <a:rPr lang="en-US" sz="7600" dirty="0" smtClean="0"/>
              <a:t>2</a:t>
            </a:r>
            <a:r>
              <a:rPr lang="en-US" sz="7600" dirty="0"/>
              <a:t>. Research </a:t>
            </a:r>
            <a:r>
              <a:rPr lang="en-US" sz="7600" dirty="0" smtClean="0"/>
              <a:t>instrumentation</a:t>
            </a:r>
          </a:p>
          <a:p>
            <a:r>
              <a:rPr lang="en-US" sz="8000" dirty="0" smtClean="0"/>
              <a:t> Clinical </a:t>
            </a:r>
            <a:r>
              <a:rPr lang="en-US" sz="8000" dirty="0"/>
              <a:t>instrumentation is </a:t>
            </a:r>
            <a:r>
              <a:rPr lang="en-US" sz="8000" dirty="0" smtClean="0"/>
              <a:t>basically </a:t>
            </a:r>
            <a:r>
              <a:rPr lang="en-US" sz="8000" dirty="0"/>
              <a:t>used for the diagnosis, care and</a:t>
            </a:r>
            <a:br>
              <a:rPr lang="en-US" sz="8000" dirty="0"/>
            </a:br>
            <a:r>
              <a:rPr lang="en-US" sz="8000" dirty="0"/>
              <a:t>treatment of patients. </a:t>
            </a:r>
            <a:endParaRPr lang="en-US" sz="8000" dirty="0" smtClean="0"/>
          </a:p>
          <a:p>
            <a:r>
              <a:rPr lang="en-US" sz="8000" dirty="0" smtClean="0"/>
              <a:t>But Research </a:t>
            </a:r>
            <a:r>
              <a:rPr lang="en-US" sz="8000" dirty="0"/>
              <a:t>instrumentation is used for </a:t>
            </a:r>
            <a:r>
              <a:rPr lang="en-US" sz="8000" dirty="0" smtClean="0"/>
              <a:t>acquiring new </a:t>
            </a:r>
            <a:r>
              <a:rPr lang="en-US" sz="8000" dirty="0"/>
              <a:t>knowledge pertaining to the various systems that compose the </a:t>
            </a:r>
            <a:r>
              <a:rPr lang="en-US" sz="8000" dirty="0" smtClean="0"/>
              <a:t>human organism</a:t>
            </a:r>
            <a:r>
              <a:rPr lang="en-US" sz="8000" dirty="0"/>
              <a:t>. Although some instruments can be used in both areas. </a:t>
            </a:r>
            <a:endParaRPr lang="en-US" sz="8000" dirty="0" smtClean="0"/>
          </a:p>
          <a:p>
            <a:r>
              <a:rPr lang="en-US" sz="8000" dirty="0" smtClean="0"/>
              <a:t>clinical </a:t>
            </a:r>
            <a:r>
              <a:rPr lang="en-US" sz="8000" dirty="0"/>
              <a:t>instruments are more rugged and </a:t>
            </a:r>
            <a:r>
              <a:rPr lang="en-US" sz="8000" dirty="0" smtClean="0"/>
              <a:t>easier </a:t>
            </a:r>
            <a:r>
              <a:rPr lang="en-US" sz="8000" dirty="0"/>
              <a:t>to use. </a:t>
            </a:r>
            <a:endParaRPr lang="en-US" sz="8000" dirty="0" smtClean="0"/>
          </a:p>
          <a:p>
            <a:r>
              <a:rPr lang="en-US" sz="8000" dirty="0" smtClean="0"/>
              <a:t>The </a:t>
            </a:r>
            <a:r>
              <a:rPr lang="en-US" sz="8000" dirty="0"/>
              <a:t>main thrust is to obtain a limited set of reliable measurements from a </a:t>
            </a:r>
            <a:r>
              <a:rPr lang="en-US" sz="8000" dirty="0" smtClean="0"/>
              <a:t>large group </a:t>
            </a:r>
            <a:r>
              <a:rPr lang="en-US" sz="8000" dirty="0"/>
              <a:t>of patients and on providing the doctor with enough information to permit him to make clinical </a:t>
            </a:r>
            <a:r>
              <a:rPr lang="en-US" sz="8000" dirty="0" smtClean="0"/>
              <a:t>decisions. </a:t>
            </a:r>
          </a:p>
          <a:p>
            <a:r>
              <a:rPr lang="en-US" sz="8000" dirty="0"/>
              <a:t>O</a:t>
            </a:r>
            <a:r>
              <a:rPr lang="en-US" sz="8000" dirty="0" smtClean="0"/>
              <a:t>n </a:t>
            </a:r>
            <a:r>
              <a:rPr lang="en-US" sz="8000" dirty="0"/>
              <a:t>the other hand research instrumentation is normally more</a:t>
            </a:r>
            <a:br>
              <a:rPr lang="en-US" sz="8000" dirty="0"/>
            </a:br>
            <a:r>
              <a:rPr lang="en-US" sz="8000" dirty="0"/>
              <a:t>complex, more specialized and is often designed to provide a much</a:t>
            </a:r>
            <a:br>
              <a:rPr lang="en-US" sz="8000" dirty="0"/>
            </a:br>
            <a:r>
              <a:rPr lang="en-US" sz="8000" dirty="0"/>
              <a:t>higher degree of accuracy and </a:t>
            </a:r>
            <a:r>
              <a:rPr lang="en-US" sz="8000" dirty="0" smtClean="0"/>
              <a:t>resolution.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8000" dirty="0" smtClean="0"/>
              <a:t>.</a:t>
            </a:r>
            <a:r>
              <a:rPr lang="en-US" sz="6200" dirty="0"/>
              <a:t/>
            </a:r>
            <a:br>
              <a:rPr lang="en-US" sz="6200" dirty="0"/>
            </a:br>
            <a:r>
              <a:rPr lang="en-US" sz="6200" dirty="0"/>
              <a:t/>
            </a:r>
            <a:br>
              <a:rPr lang="en-US" sz="6200" dirty="0"/>
            </a:br>
            <a:r>
              <a:rPr lang="en-US" sz="6200" dirty="0"/>
              <a:t/>
            </a:r>
            <a:br>
              <a:rPr lang="en-US" sz="6200" dirty="0"/>
            </a:br>
            <a:r>
              <a:rPr lang="en-US" sz="6200" dirty="0"/>
              <a:t> </a:t>
            </a:r>
            <a:br>
              <a:rPr lang="en-US" sz="6200" dirty="0"/>
            </a:br>
            <a:r>
              <a:rPr lang="en-US" sz="6200" dirty="0"/>
              <a:t/>
            </a:r>
            <a:br>
              <a:rPr lang="en-US" sz="6200" dirty="0"/>
            </a:br>
            <a:r>
              <a:rPr lang="en-US" sz="6200" dirty="0"/>
              <a:t/>
            </a:r>
            <a:br>
              <a:rPr lang="en-US" sz="62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Specification of Requirement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en-US" sz="8000" dirty="0"/>
              <a:t>Biomedical instrumentation is </a:t>
            </a:r>
            <a:r>
              <a:rPr lang="en-US" sz="8000" dirty="0" smtClean="0"/>
              <a:t>divided </a:t>
            </a:r>
            <a:r>
              <a:rPr lang="en-US" sz="8000" dirty="0"/>
              <a:t>into two categories: </a:t>
            </a:r>
            <a:r>
              <a:rPr lang="en-US" sz="8000" b="1" dirty="0"/>
              <a:t>in vivo</a:t>
            </a:r>
            <a:br>
              <a:rPr lang="en-US" sz="8000" b="1" dirty="0"/>
            </a:br>
            <a:r>
              <a:rPr lang="en-US" sz="8000" b="1" dirty="0"/>
              <a:t>and in vitro. </a:t>
            </a:r>
            <a:endParaRPr lang="en-US" sz="8000" b="1" dirty="0" smtClean="0"/>
          </a:p>
          <a:p>
            <a:pPr algn="just"/>
            <a:r>
              <a:rPr lang="en-US" sz="8000" b="1" dirty="0" smtClean="0"/>
              <a:t>An </a:t>
            </a:r>
            <a:r>
              <a:rPr lang="en-US" sz="8000" b="1" dirty="0"/>
              <a:t>in vivo </a:t>
            </a:r>
            <a:r>
              <a:rPr lang="en-US" sz="8000" dirty="0"/>
              <a:t>measurement is that is made on or within the living </a:t>
            </a:r>
            <a:r>
              <a:rPr lang="en-US" sz="8000" dirty="0" smtClean="0"/>
              <a:t>or</a:t>
            </a:r>
            <a:r>
              <a:rPr lang="en-US" sz="8000" dirty="0"/>
              <a:t>g</a:t>
            </a:r>
            <a:r>
              <a:rPr lang="en-US" sz="8000" dirty="0" smtClean="0"/>
              <a:t>anism </a:t>
            </a:r>
            <a:r>
              <a:rPr lang="en-US" sz="8000" dirty="0"/>
              <a:t>itself. An example would be a device </a:t>
            </a:r>
            <a:r>
              <a:rPr lang="en-US" sz="8000" dirty="0" smtClean="0"/>
              <a:t>inserted </a:t>
            </a:r>
            <a:r>
              <a:rPr lang="en-US" sz="8000" dirty="0"/>
              <a:t>into </a:t>
            </a:r>
            <a:r>
              <a:rPr lang="en-US" sz="8000" dirty="0" smtClean="0"/>
              <a:t>the blood </a:t>
            </a:r>
            <a:r>
              <a:rPr lang="en-US" sz="8000" dirty="0"/>
              <a:t>stream to </a:t>
            </a:r>
            <a:r>
              <a:rPr lang="en-US" sz="8000" dirty="0" smtClean="0"/>
              <a:t>measure </a:t>
            </a:r>
            <a:r>
              <a:rPr lang="en-US" sz="8000" dirty="0"/>
              <a:t>pH of the blood directly</a:t>
            </a:r>
            <a:r>
              <a:rPr lang="en-US" sz="8000" dirty="0" smtClean="0"/>
              <a:t>.</a:t>
            </a:r>
          </a:p>
          <a:p>
            <a:pPr algn="just"/>
            <a:r>
              <a:rPr lang="en-US" sz="8000" b="1" smtClean="0"/>
              <a:t>An </a:t>
            </a:r>
            <a:r>
              <a:rPr lang="en-US" sz="8000" b="1" dirty="0"/>
              <a:t>in </a:t>
            </a:r>
            <a:r>
              <a:rPr lang="en-US" sz="8000" b="1" dirty="0" smtClean="0"/>
              <a:t>vitro </a:t>
            </a:r>
            <a:r>
              <a:rPr lang="en-US" sz="8000" dirty="0" smtClean="0"/>
              <a:t>measurement </a:t>
            </a:r>
            <a:r>
              <a:rPr lang="en-US" sz="8000" dirty="0"/>
              <a:t>is one which is performed outside the body, even </a:t>
            </a:r>
            <a:r>
              <a:rPr lang="en-US" sz="8000" dirty="0" smtClean="0"/>
              <a:t>though it </a:t>
            </a:r>
            <a:r>
              <a:rPr lang="en-US" sz="8000" dirty="0"/>
              <a:t>relates to the function of the body. In vitro m</a:t>
            </a:r>
            <a:r>
              <a:rPr lang="en-US" sz="8000" dirty="0" smtClean="0"/>
              <a:t>eans </a:t>
            </a:r>
            <a:r>
              <a:rPr lang="en-US" sz="8000" dirty="0"/>
              <a:t>"in glass" </a:t>
            </a:r>
            <a:r>
              <a:rPr lang="en-US" sz="8000" dirty="0" err="1"/>
              <a:t>i.e</a:t>
            </a:r>
            <a:r>
              <a:rPr lang="en-US" sz="8000" dirty="0" err="1" smtClean="0"/>
              <a:t>.,the</a:t>
            </a:r>
            <a:r>
              <a:rPr lang="en-US" sz="8000" dirty="0" smtClean="0"/>
              <a:t> </a:t>
            </a:r>
            <a:r>
              <a:rPr lang="en-US" sz="8000" dirty="0"/>
              <a:t>measurements are to be performed in test tubes. </a:t>
            </a:r>
            <a:r>
              <a:rPr lang="en-US" sz="6200" dirty="0"/>
              <a:t/>
            </a:r>
            <a:br>
              <a:rPr lang="en-US" sz="6200" dirty="0"/>
            </a:br>
            <a:r>
              <a:rPr lang="en-US" sz="6200" dirty="0"/>
              <a:t/>
            </a:r>
            <a:br>
              <a:rPr lang="en-US" sz="6200" dirty="0"/>
            </a:br>
            <a:r>
              <a:rPr lang="en-US" sz="6200" dirty="0"/>
              <a:t/>
            </a:r>
            <a:br>
              <a:rPr lang="en-US" sz="62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609600"/>
            <a:ext cx="7619999" cy="5670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1"/>
            <a:r>
              <a:rPr lang="en-US" dirty="0"/>
              <a:t>The prefix bio, means something connected with </a:t>
            </a:r>
            <a:r>
              <a:rPr lang="en-US" dirty="0" smtClean="0"/>
              <a:t>life in biomedical engineering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Biophysics </a:t>
            </a:r>
            <a:r>
              <a:rPr lang="en-US" dirty="0"/>
              <a:t>and </a:t>
            </a:r>
            <a:r>
              <a:rPr lang="en-US" dirty="0" smtClean="0"/>
              <a:t>biochemistry </a:t>
            </a:r>
            <a:r>
              <a:rPr lang="en-US" dirty="0" err="1"/>
              <a:t>interdisciplines</a:t>
            </a:r>
            <a:r>
              <a:rPr lang="en-US" dirty="0"/>
              <a:t> basic </a:t>
            </a:r>
            <a:r>
              <a:rPr lang="en-US" dirty="0" smtClean="0"/>
              <a:t>sciences have </a:t>
            </a:r>
            <a:r>
              <a:rPr lang="en-US" dirty="0"/>
              <a:t>been applied to living things. </a:t>
            </a:r>
            <a:endParaRPr lang="en-US" dirty="0" smtClean="0"/>
          </a:p>
          <a:p>
            <a:pPr lvl="1"/>
            <a:r>
              <a:rPr lang="en-US" dirty="0" smtClean="0"/>
              <a:t>Similarly</a:t>
            </a:r>
            <a:r>
              <a:rPr lang="en-US" dirty="0"/>
              <a:t>, Bio-instrumentation </a:t>
            </a:r>
            <a:r>
              <a:rPr lang="en-US" dirty="0" smtClean="0"/>
              <a:t>means measurement </a:t>
            </a:r>
            <a:r>
              <a:rPr lang="en-US" dirty="0"/>
              <a:t>of biological </a:t>
            </a:r>
            <a:r>
              <a:rPr lang="en-US" dirty="0" smtClean="0"/>
              <a:t>variables. </a:t>
            </a:r>
          </a:p>
          <a:p>
            <a:pPr lvl="1"/>
            <a:r>
              <a:rPr lang="en-US" dirty="0" smtClean="0"/>
              <a:t>The field </a:t>
            </a:r>
            <a:r>
              <a:rPr lang="en-US" dirty="0"/>
              <a:t>of measurement is referred to as </a:t>
            </a:r>
            <a:r>
              <a:rPr lang="en-US" dirty="0" smtClean="0"/>
              <a:t>biometrics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Engineering Joint council committee on Engineering Interactions with Biology and Medicine recommended that bio-engineering be defined as application of the knowledge gained by a cross fertilization of engineering and biological sciences as both were more fully utilized  for the benefit of a man.</a:t>
            </a:r>
          </a:p>
          <a:p>
            <a:pPr algn="just"/>
            <a:r>
              <a:rPr lang="en-US" dirty="0" smtClean="0"/>
              <a:t> Biomedical engineer is a person working in research or development in the interface area of medicine and engineering, whereas </a:t>
            </a:r>
            <a:r>
              <a:rPr lang="en-US" dirty="0" err="1" smtClean="0"/>
              <a:t>practioner</a:t>
            </a:r>
            <a:r>
              <a:rPr lang="en-US" dirty="0" smtClean="0"/>
              <a:t> working with physicians and patients is called a clinical engineer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Association for the Advancement of Medical Instrumentation (AAMI) consists of both engineers and physicians.</a:t>
            </a:r>
          </a:p>
          <a:p>
            <a:r>
              <a:rPr lang="en-US" dirty="0" smtClean="0"/>
              <a:t>Most </a:t>
            </a:r>
            <a:r>
              <a:rPr lang="en-US" dirty="0" smtClean="0"/>
              <a:t>clinical engineers go into profession through the engineering degree route, but some may start out as physicists.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-866661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Some of the instruments like electrocardiograph were first used by the end of nineteenth century. But the progress was slow until the end of World War-II. </a:t>
            </a:r>
          </a:p>
          <a:p>
            <a:r>
              <a:rPr lang="en-US" dirty="0" smtClean="0"/>
              <a:t>After the war lot of electronic equipments such as amplifiers and recorders became  available. Many technicians and engineers started to experiment with and modified existing equipment for medical use. </a:t>
            </a:r>
          </a:p>
          <a:p>
            <a:r>
              <a:rPr lang="en-US" dirty="0" smtClean="0"/>
              <a:t>The result of development did not yield good result </a:t>
            </a:r>
            <a:r>
              <a:rPr lang="en-US" dirty="0" smtClean="0"/>
              <a:t>due to </a:t>
            </a:r>
            <a:r>
              <a:rPr lang="en-US" dirty="0" smtClean="0"/>
              <a:t>the lack of </a:t>
            </a:r>
            <a:r>
              <a:rPr lang="en-US" dirty="0" smtClean="0"/>
              <a:t>understanding </a:t>
            </a:r>
            <a:r>
              <a:rPr lang="en-US" dirty="0" smtClean="0"/>
              <a:t>of physical parameters and communication problem with the medical professionals.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During 1951-60, many instrument manufacturers entered the field of medical instrumentation. But development was slow due to high costs of development.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hospital staffs was reluctant to use new equipment.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Many times, the medical staff was uncooperative.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Help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was provided by the US government, in particular by NASA. A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large number of physiological parameters needed to be monitored for the astronauts. Hence, aerospace medicine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were expanded considerably, both within NASA facilities, and through grants to Universities and hospital research units.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en-US" sz="8600" dirty="0" smtClean="0"/>
              <a:t> </a:t>
            </a:r>
            <a:r>
              <a:rPr lang="en-US" sz="8600" dirty="0"/>
              <a:t>Some of the concepts </a:t>
            </a:r>
            <a:r>
              <a:rPr lang="en-US" sz="8600" dirty="0" smtClean="0"/>
              <a:t>and features </a:t>
            </a:r>
            <a:r>
              <a:rPr lang="en-US" sz="8600" dirty="0"/>
              <a:t>of patient-monitoring systems presently used in hospitals </a:t>
            </a:r>
            <a:r>
              <a:rPr lang="en-US" sz="8600" dirty="0" smtClean="0"/>
              <a:t>all over </a:t>
            </a:r>
            <a:r>
              <a:rPr lang="en-US" sz="8600" dirty="0"/>
              <a:t>the world is based on astronaut monitoring system. In short, </a:t>
            </a:r>
            <a:r>
              <a:rPr lang="en-US" sz="8600" dirty="0" smtClean="0"/>
              <a:t>the engineers </a:t>
            </a:r>
            <a:r>
              <a:rPr lang="en-US" sz="8600" dirty="0"/>
              <a:t>and technicians started working with medical </a:t>
            </a:r>
            <a:r>
              <a:rPr lang="en-US" sz="8600" dirty="0" smtClean="0"/>
              <a:t>professional.</a:t>
            </a:r>
          </a:p>
          <a:p>
            <a:pPr algn="just"/>
            <a:r>
              <a:rPr lang="en-US" sz="8600" dirty="0" smtClean="0"/>
              <a:t>The bio-medical </a:t>
            </a:r>
            <a:r>
              <a:rPr lang="en-US" sz="8600" dirty="0"/>
              <a:t>engineering involves communication between </a:t>
            </a:r>
            <a:r>
              <a:rPr lang="en-US" sz="8600" dirty="0" smtClean="0"/>
              <a:t>the engineer </a:t>
            </a:r>
            <a:r>
              <a:rPr lang="en-US" sz="8600" dirty="0"/>
              <a:t>and the medical professional. The language of the </a:t>
            </a:r>
            <a:r>
              <a:rPr lang="en-US" sz="8600" dirty="0" smtClean="0"/>
              <a:t>physician is quite </a:t>
            </a:r>
            <a:r>
              <a:rPr lang="en-US" sz="8600" dirty="0"/>
              <a:t>different from those of the engineer. </a:t>
            </a:r>
            <a:r>
              <a:rPr lang="en-US" sz="8600" dirty="0" smtClean="0"/>
              <a:t>The physician </a:t>
            </a:r>
            <a:r>
              <a:rPr lang="en-US" sz="8600" dirty="0"/>
              <a:t>must </a:t>
            </a:r>
            <a:r>
              <a:rPr lang="en-US" sz="8600" dirty="0" smtClean="0"/>
              <a:t>understand enough </a:t>
            </a:r>
            <a:r>
              <a:rPr lang="en-US" sz="8600" dirty="0"/>
              <a:t>engineering </a:t>
            </a:r>
            <a:r>
              <a:rPr lang="en-US" sz="8600" dirty="0" smtClean="0"/>
              <a:t>terminology </a:t>
            </a:r>
            <a:r>
              <a:rPr lang="en-US" sz="8600" dirty="0"/>
              <a:t>for him to discuss problems with </a:t>
            </a:r>
            <a:r>
              <a:rPr lang="en-US" sz="8600" dirty="0" smtClean="0"/>
              <a:t>the engineer</a:t>
            </a:r>
            <a:r>
              <a:rPr lang="en-US" sz="8600" dirty="0"/>
              <a:t>. The burden of bridging the communication gap falls on </a:t>
            </a:r>
            <a:r>
              <a:rPr lang="en-US" sz="8600" dirty="0" smtClean="0"/>
              <a:t>the engineer</a:t>
            </a:r>
            <a:r>
              <a:rPr lang="en-US" sz="8600" dirty="0"/>
              <a:t>. The result is that the engineer, must learn the doctor's language</a:t>
            </a:r>
            <a:r>
              <a:rPr lang="en-US" sz="8600" dirty="0" smtClean="0"/>
              <a:t>, as </a:t>
            </a:r>
            <a:r>
              <a:rPr lang="en-US" sz="8600" dirty="0"/>
              <a:t>well as some anatomy and </a:t>
            </a:r>
            <a:r>
              <a:rPr lang="en-US" sz="8600" dirty="0" smtClean="0"/>
              <a:t>physiology, </a:t>
            </a:r>
            <a:r>
              <a:rPr lang="en-US" sz="8600" dirty="0"/>
              <a:t>in order that the two </a:t>
            </a:r>
            <a:r>
              <a:rPr lang="en-US" sz="8600" dirty="0" smtClean="0"/>
              <a:t>disciplines can </a:t>
            </a:r>
            <a:r>
              <a:rPr lang="en-US" sz="8600" dirty="0"/>
              <a:t>work </a:t>
            </a:r>
            <a:r>
              <a:rPr lang="en-US" sz="8600" dirty="0" smtClean="0"/>
              <a:t>effectively together.</a:t>
            </a:r>
          </a:p>
          <a:p>
            <a:pPr algn="just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Specification of Requirement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000" dirty="0"/>
              <a:t>Any instrumentation system generally should achieve one of </a:t>
            </a:r>
            <a:r>
              <a:rPr lang="en-US" sz="8000" dirty="0" smtClean="0"/>
              <a:t>the following </a:t>
            </a:r>
            <a:r>
              <a:rPr lang="en-US" sz="8000" dirty="0"/>
              <a:t>major categories for meeting the basic </a:t>
            </a:r>
            <a:r>
              <a:rPr lang="en-US" sz="8000" dirty="0" smtClean="0"/>
              <a:t>objective.</a:t>
            </a:r>
          </a:p>
          <a:p>
            <a:pPr>
              <a:buNone/>
            </a:pPr>
            <a:r>
              <a:rPr lang="en-US" sz="8000" dirty="0" smtClean="0"/>
              <a:t>1</a:t>
            </a:r>
            <a:r>
              <a:rPr lang="en-US" sz="8000" dirty="0"/>
              <a:t>. </a:t>
            </a:r>
            <a:r>
              <a:rPr lang="en-US" sz="8000" b="1" dirty="0"/>
              <a:t>Information gathering </a:t>
            </a:r>
            <a:r>
              <a:rPr lang="en-US" sz="8000" dirty="0"/>
              <a:t>: Instrumentation is used to measure </a:t>
            </a:r>
            <a:r>
              <a:rPr lang="en-US" sz="8000" dirty="0" smtClean="0"/>
              <a:t>natural phenomena </a:t>
            </a:r>
            <a:r>
              <a:rPr lang="en-US" sz="8000" dirty="0"/>
              <a:t>and other variables to aid man in his search </a:t>
            </a:r>
            <a:r>
              <a:rPr lang="en-US" sz="8000" dirty="0" smtClean="0"/>
              <a:t>for knowledge </a:t>
            </a:r>
            <a:r>
              <a:rPr lang="en-US" sz="8000" dirty="0"/>
              <a:t>about himself and the universe in which he lives. </a:t>
            </a:r>
            <a:endParaRPr lang="en-US" sz="8000" dirty="0" smtClean="0"/>
          </a:p>
          <a:p>
            <a:pPr>
              <a:buNone/>
            </a:pPr>
            <a:r>
              <a:rPr lang="en-US" sz="8000" dirty="0" smtClean="0"/>
              <a:t>2</a:t>
            </a:r>
            <a:r>
              <a:rPr lang="en-US" sz="8000" dirty="0"/>
              <a:t>. </a:t>
            </a:r>
            <a:r>
              <a:rPr lang="en-US" sz="8000" b="1" dirty="0"/>
              <a:t>Diagnosis</a:t>
            </a:r>
            <a:r>
              <a:rPr lang="en-US" sz="8000" dirty="0"/>
              <a:t> : For the detection and, hopefully, the correction of </a:t>
            </a:r>
            <a:r>
              <a:rPr lang="en-US" sz="8000" dirty="0" smtClean="0"/>
              <a:t>some incorrect </a:t>
            </a:r>
            <a:r>
              <a:rPr lang="en-US" sz="8000" dirty="0" err="1"/>
              <a:t>behaviour</a:t>
            </a:r>
            <a:r>
              <a:rPr lang="en-US" sz="8000" dirty="0"/>
              <a:t> of the system being </a:t>
            </a:r>
            <a:r>
              <a:rPr lang="en-US" sz="8000" dirty="0" smtClean="0"/>
              <a:t>measured, </a:t>
            </a:r>
            <a:r>
              <a:rPr lang="en-US" sz="8000" dirty="0"/>
              <a:t>the </a:t>
            </a:r>
            <a:r>
              <a:rPr lang="en-US" sz="8000" dirty="0" smtClean="0"/>
              <a:t>measurements </a:t>
            </a:r>
            <a:r>
              <a:rPr lang="en-US" sz="8000" dirty="0"/>
              <a:t>are made. This type of instrumentation may be classified </a:t>
            </a:r>
            <a:r>
              <a:rPr lang="en-US" sz="8000" dirty="0" smtClean="0"/>
              <a:t>as "</a:t>
            </a:r>
            <a:r>
              <a:rPr lang="en-US" sz="8000" dirty="0"/>
              <a:t>troubleshooting </a:t>
            </a:r>
            <a:r>
              <a:rPr lang="en-US" sz="8000" dirty="0" smtClean="0"/>
              <a:t>equipment”. </a:t>
            </a:r>
          </a:p>
          <a:p>
            <a:pPr>
              <a:buNone/>
            </a:pPr>
            <a:r>
              <a:rPr lang="en-US" sz="8000" dirty="0" smtClean="0"/>
              <a:t>3</a:t>
            </a:r>
            <a:r>
              <a:rPr lang="en-US" sz="8000" dirty="0"/>
              <a:t>. </a:t>
            </a:r>
            <a:r>
              <a:rPr lang="en-US" sz="8000" b="1" dirty="0"/>
              <a:t>Evaluation</a:t>
            </a:r>
            <a:r>
              <a:rPr lang="en-US" sz="8000" dirty="0"/>
              <a:t> : Measurements </a:t>
            </a:r>
            <a:r>
              <a:rPr lang="en-US" sz="8000" dirty="0" smtClean="0"/>
              <a:t>help </a:t>
            </a:r>
            <a:r>
              <a:rPr lang="en-US" sz="8000" dirty="0"/>
              <a:t>to determine the ability of a system to meet its' functional requirements. These could be </a:t>
            </a:r>
            <a:r>
              <a:rPr lang="en-US" sz="8000" dirty="0" smtClean="0"/>
              <a:t>classified as "</a:t>
            </a:r>
            <a:r>
              <a:rPr lang="en-US" sz="8000" dirty="0"/>
              <a:t>proof of performance" or </a:t>
            </a:r>
            <a:r>
              <a:rPr lang="en-US" sz="8000" dirty="0" smtClean="0"/>
              <a:t>“quality control” </a:t>
            </a:r>
            <a:r>
              <a:rPr lang="en-US" sz="8000" dirty="0"/>
              <a:t>tests. </a:t>
            </a:r>
            <a:endParaRPr lang="en-US" sz="8000" dirty="0" smtClean="0"/>
          </a:p>
          <a:p>
            <a:pPr>
              <a:buNone/>
            </a:pPr>
            <a:r>
              <a:rPr lang="en-US" sz="8000" dirty="0" smtClean="0"/>
              <a:t>4</a:t>
            </a:r>
            <a:r>
              <a:rPr lang="en-US" sz="8000" dirty="0"/>
              <a:t>.</a:t>
            </a:r>
            <a:r>
              <a:rPr lang="en-US" sz="8000" b="1" dirty="0"/>
              <a:t> Monitoring </a:t>
            </a:r>
            <a:r>
              <a:rPr lang="en-US" sz="8000" dirty="0"/>
              <a:t>: Instrumentation helps in monitoring some process </a:t>
            </a:r>
            <a:r>
              <a:rPr lang="en-US" sz="8000" dirty="0" smtClean="0"/>
              <a:t>or operation </a:t>
            </a:r>
            <a:r>
              <a:rPr lang="en-US" sz="8000" dirty="0"/>
              <a:t>in order to obtain continuous or periodic </a:t>
            </a:r>
            <a:r>
              <a:rPr lang="en-US" sz="8000" dirty="0" smtClean="0"/>
              <a:t>information about </a:t>
            </a:r>
            <a:r>
              <a:rPr lang="en-US" sz="8000" dirty="0"/>
              <a:t>the state of the system being measured. </a:t>
            </a:r>
            <a:endParaRPr lang="en-US" sz="8000" dirty="0" smtClean="0"/>
          </a:p>
          <a:p>
            <a:pPr>
              <a:buNone/>
            </a:pPr>
            <a:r>
              <a:rPr lang="en-US" sz="8000" dirty="0" smtClean="0"/>
              <a:t>5</a:t>
            </a:r>
            <a:r>
              <a:rPr lang="en-US" sz="8000" dirty="0"/>
              <a:t>. </a:t>
            </a:r>
            <a:r>
              <a:rPr lang="en-US" sz="8000" b="1" dirty="0" smtClean="0"/>
              <a:t>control</a:t>
            </a:r>
            <a:r>
              <a:rPr lang="en-US" sz="8000" dirty="0" smtClean="0"/>
              <a:t> : Instrumentation may help control of the operation of a system  based </a:t>
            </a:r>
            <a:r>
              <a:rPr lang="en-US" sz="8000" dirty="0"/>
              <a:t>on changes in one or more of the internal parameters or in the output of the system.</a:t>
            </a:r>
            <a:r>
              <a:rPr lang="en-US" sz="6200" dirty="0"/>
              <a:t/>
            </a:r>
            <a:br>
              <a:rPr lang="en-US" sz="6200" dirty="0"/>
            </a:br>
            <a:r>
              <a:rPr lang="en-US" sz="6200" dirty="0"/>
              <a:t/>
            </a:r>
            <a:br>
              <a:rPr lang="en-US" sz="6200" dirty="0"/>
            </a:br>
            <a:r>
              <a:rPr lang="en-US" sz="6200" dirty="0"/>
              <a:t/>
            </a:r>
            <a:br>
              <a:rPr lang="en-US" sz="6200" dirty="0"/>
            </a:br>
            <a:r>
              <a:rPr lang="en-US" sz="6200" dirty="0"/>
              <a:t> </a:t>
            </a:r>
            <a:br>
              <a:rPr lang="en-US" sz="6200" dirty="0"/>
            </a:br>
            <a:r>
              <a:rPr lang="en-US" sz="6200" dirty="0"/>
              <a:t/>
            </a:r>
            <a:br>
              <a:rPr lang="en-US" sz="6200" dirty="0"/>
            </a:br>
            <a:r>
              <a:rPr lang="en-US" sz="6200" dirty="0"/>
              <a:t/>
            </a:r>
            <a:br>
              <a:rPr lang="en-US" sz="62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641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Bio-Medical Instrumentation</vt:lpstr>
      <vt:lpstr>Syllabus</vt:lpstr>
      <vt:lpstr>Background</vt:lpstr>
      <vt:lpstr>Background</vt:lpstr>
      <vt:lpstr>Background</vt:lpstr>
      <vt:lpstr>Background</vt:lpstr>
      <vt:lpstr>Background</vt:lpstr>
      <vt:lpstr>Background</vt:lpstr>
      <vt:lpstr>Specification of Requirement</vt:lpstr>
      <vt:lpstr>Specification of Requirement</vt:lpstr>
      <vt:lpstr>Specification of Requirement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Bio-Medical Instrumentation</dc:title>
  <dc:creator>FRONT COMPUTER</dc:creator>
  <cp:lastModifiedBy>FRONT COMPUTER</cp:lastModifiedBy>
  <cp:revision>14</cp:revision>
  <dcterms:created xsi:type="dcterms:W3CDTF">2017-01-12T04:43:58Z</dcterms:created>
  <dcterms:modified xsi:type="dcterms:W3CDTF">2018-01-08T05:12:57Z</dcterms:modified>
</cp:coreProperties>
</file>