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1E7342B-39AF-4AC0-A88D-F836631BD196}"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154805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E7342B-39AF-4AC0-A88D-F836631BD196}"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203098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E7342B-39AF-4AC0-A88D-F836631BD196}"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204196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E7342B-39AF-4AC0-A88D-F836631BD196}"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13568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7342B-39AF-4AC0-A88D-F836631BD196}"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180651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1E7342B-39AF-4AC0-A88D-F836631BD196}" type="datetimeFigureOut">
              <a:rPr lang="en-IN" smtClean="0"/>
              <a:t>01-11-2023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15574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1E7342B-39AF-4AC0-A88D-F836631BD196}" type="datetimeFigureOut">
              <a:rPr lang="en-IN" smtClean="0"/>
              <a:t>01-11-2023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229528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1E7342B-39AF-4AC0-A88D-F836631BD196}" type="datetimeFigureOut">
              <a:rPr lang="en-IN" smtClean="0"/>
              <a:t>01-11-2023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77991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7342B-39AF-4AC0-A88D-F836631BD196}" type="datetimeFigureOut">
              <a:rPr lang="en-IN" smtClean="0"/>
              <a:t>01-11-2023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3025395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7342B-39AF-4AC0-A88D-F836631BD196}" type="datetimeFigureOut">
              <a:rPr lang="en-IN" smtClean="0"/>
              <a:t>01-11-2023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344945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7342B-39AF-4AC0-A88D-F836631BD196}" type="datetimeFigureOut">
              <a:rPr lang="en-IN" smtClean="0"/>
              <a:t>01-11-2023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49C9FF-5968-4C8B-A6B1-4C52DC2DE1A4}" type="slidenum">
              <a:rPr lang="en-IN" smtClean="0"/>
              <a:t>‹#›</a:t>
            </a:fld>
            <a:endParaRPr lang="en-IN"/>
          </a:p>
        </p:txBody>
      </p:sp>
    </p:spTree>
    <p:extLst>
      <p:ext uri="{BB962C8B-B14F-4D97-AF65-F5344CB8AC3E}">
        <p14:creationId xmlns:p14="http://schemas.microsoft.com/office/powerpoint/2010/main" val="959060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7342B-39AF-4AC0-A88D-F836631BD196}" type="datetimeFigureOut">
              <a:rPr lang="en-IN" smtClean="0"/>
              <a:t>01-11-2023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9C9FF-5968-4C8B-A6B1-4C52DC2DE1A4}" type="slidenum">
              <a:rPr lang="en-IN" smtClean="0"/>
              <a:t>‹#›</a:t>
            </a:fld>
            <a:endParaRPr lang="en-IN"/>
          </a:p>
        </p:txBody>
      </p:sp>
    </p:spTree>
    <p:extLst>
      <p:ext uri="{BB962C8B-B14F-4D97-AF65-F5344CB8AC3E}">
        <p14:creationId xmlns:p14="http://schemas.microsoft.com/office/powerpoint/2010/main" val="2613837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8794"/>
          </a:xfrm>
        </p:spPr>
        <p:txBody>
          <a:bodyPr>
            <a:normAutofit/>
          </a:bodyPr>
          <a:lstStyle/>
          <a:p>
            <a:pPr algn="ctr"/>
            <a:r>
              <a:rPr lang="en-IN" sz="5400" b="1" u="sng" dirty="0" smtClean="0"/>
              <a:t>DECENTRALISATION</a:t>
            </a:r>
            <a:endParaRPr lang="en-IN" sz="5400" b="1" u="sng" dirty="0"/>
          </a:p>
        </p:txBody>
      </p:sp>
      <p:sp>
        <p:nvSpPr>
          <p:cNvPr id="3" name="Content Placeholder 2"/>
          <p:cNvSpPr>
            <a:spLocks noGrp="1"/>
          </p:cNvSpPr>
          <p:nvPr>
            <p:ph idx="1"/>
          </p:nvPr>
        </p:nvSpPr>
        <p:spPr>
          <a:xfrm>
            <a:off x="0" y="978794"/>
            <a:ext cx="12192000" cy="5879205"/>
          </a:xfrm>
        </p:spPr>
        <p:txBody>
          <a:bodyPr/>
          <a:lstStyle/>
          <a:p>
            <a:pPr marL="0" indent="0">
              <a:buNone/>
            </a:pPr>
            <a:r>
              <a:rPr lang="en-GB" dirty="0" smtClean="0"/>
              <a:t>When decision making authority is dispersed throughout the organisation so that decisions are made largely near the point of action, it is called decentralisation . Decentralisation is a fundamental aspect of delegation; to the extent that authority is not delegated, it is centralised. Also, delegation can take place from one person to another and be a complete process. However, decentralisation is completed only when the fullest possible delegation is made to all, or the people who are delegated a specific kind of responsibility.</a:t>
            </a:r>
          </a:p>
          <a:p>
            <a:pPr marL="0" indent="0">
              <a:buNone/>
            </a:pPr>
            <a:r>
              <a:rPr lang="en-GB" dirty="0"/>
              <a:t>I</a:t>
            </a:r>
            <a:r>
              <a:rPr lang="en-GB" dirty="0" smtClean="0"/>
              <a:t>n the words of Allen, "Decentralisation refers to the systematic effort to delegate to the lowest levels all authority except that which can only, be exercised at central points . "Whether an organisation is decentralised, and if so, to what extent, is known by the type of authority delegated, the level to which it is delegated, and the consistency with which it is delegated. As Fayol puts it, "Everything that goes to increase the importance of the subordinate's role is decentralisation, everything which goes to reduce it is centralisation.</a:t>
            </a:r>
          </a:p>
          <a:p>
            <a:pPr marL="0" indent="0">
              <a:buNone/>
            </a:pPr>
            <a:endParaRPr lang="en-IN" dirty="0"/>
          </a:p>
        </p:txBody>
      </p:sp>
    </p:spTree>
    <p:extLst>
      <p:ext uri="{BB962C8B-B14F-4D97-AF65-F5344CB8AC3E}">
        <p14:creationId xmlns:p14="http://schemas.microsoft.com/office/powerpoint/2010/main" val="397554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27280"/>
          </a:xfrm>
        </p:spPr>
        <p:txBody>
          <a:bodyPr>
            <a:normAutofit/>
          </a:bodyPr>
          <a:lstStyle/>
          <a:p>
            <a:pPr algn="ctr"/>
            <a:r>
              <a:rPr lang="en-IN" b="1" u="sng" dirty="0" smtClean="0"/>
              <a:t>Advantages of Decentralisation.</a:t>
            </a:r>
            <a:endParaRPr lang="en-IN" b="1" u="sng" dirty="0"/>
          </a:p>
        </p:txBody>
      </p:sp>
      <p:sp>
        <p:nvSpPr>
          <p:cNvPr id="3" name="Content Placeholder 2"/>
          <p:cNvSpPr>
            <a:spLocks noGrp="1"/>
          </p:cNvSpPr>
          <p:nvPr>
            <p:ph idx="1"/>
          </p:nvPr>
        </p:nvSpPr>
        <p:spPr>
          <a:xfrm>
            <a:off x="0" y="927280"/>
            <a:ext cx="12192000" cy="5930720"/>
          </a:xfrm>
        </p:spPr>
        <p:txBody>
          <a:bodyPr/>
          <a:lstStyle/>
          <a:p>
            <a:pPr marL="0" indent="0">
              <a:buNone/>
            </a:pPr>
            <a:r>
              <a:rPr lang="en-GB" dirty="0" smtClean="0"/>
              <a:t> The following are the advantages of decentralisation:</a:t>
            </a:r>
          </a:p>
          <a:p>
            <a:pPr marL="0" indent="0">
              <a:buNone/>
            </a:pPr>
            <a:r>
              <a:rPr lang="en-GB" b="1" u="sng" dirty="0" smtClean="0"/>
              <a:t>(1)</a:t>
            </a:r>
            <a:r>
              <a:rPr lang="en-GB" dirty="0" smtClean="0"/>
              <a:t> </a:t>
            </a:r>
            <a:r>
              <a:rPr lang="en-GB" b="1" u="sng" dirty="0" smtClean="0"/>
              <a:t>Reduction in the burden of chief executive</a:t>
            </a:r>
            <a:r>
              <a:rPr lang="en-GB" dirty="0" smtClean="0"/>
              <a:t>. Unlike centralisation, in decentralisation subordinates share the burden of decision making and operating details, thereby enabling the top executives to concentrate on more important problems of policy making and overall control.</a:t>
            </a:r>
          </a:p>
          <a:p>
            <a:pPr marL="0" indent="0">
              <a:buNone/>
            </a:pPr>
            <a:r>
              <a:rPr lang="en-GB" b="1" u="sng" dirty="0" smtClean="0"/>
              <a:t>(2) Possibilities of growth and diversification</a:t>
            </a:r>
            <a:r>
              <a:rPr lang="en-GB" dirty="0" smtClean="0"/>
              <a:t>. In a decentralised enterprise, size-growth and diversification-is not limited by the number of executives. There is continuous supply of executives to man new departments and divisions created as a result of growth and diversification of operations.</a:t>
            </a:r>
          </a:p>
          <a:p>
            <a:pPr marL="0" indent="0">
              <a:buNone/>
            </a:pPr>
            <a:r>
              <a:rPr lang="en-GB" b="1" u="sng" dirty="0" smtClean="0"/>
              <a:t>(3) Executive development</a:t>
            </a:r>
            <a:r>
              <a:rPr lang="en-GB" dirty="0" smtClean="0"/>
              <a:t>. When authority is decentralised, lower level executives get opportunity of taking  initiative, and exercising authority, and develop their own managerial qualities. </a:t>
            </a:r>
            <a:endParaRPr lang="en-IN" dirty="0"/>
          </a:p>
        </p:txBody>
      </p:sp>
    </p:spTree>
    <p:extLst>
      <p:ext uri="{BB962C8B-B14F-4D97-AF65-F5344CB8AC3E}">
        <p14:creationId xmlns:p14="http://schemas.microsoft.com/office/powerpoint/2010/main" val="518512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r>
              <a:rPr lang="en-GB" b="1" u="sng" dirty="0" smtClean="0"/>
              <a:t>(4) Improvement of motivation and morale. </a:t>
            </a:r>
            <a:r>
              <a:rPr lang="en-GB" dirty="0" smtClean="0"/>
              <a:t>Since local executives are given greater opportunities of communication and leadership, they can foster team spirit and group cohesion among the subordinates. The subordinates feel highly motivated and their morale is also high.</a:t>
            </a:r>
          </a:p>
          <a:p>
            <a:pPr marL="0" indent="0">
              <a:buNone/>
            </a:pPr>
            <a:r>
              <a:rPr lang="en-GB" b="1" u="sng" dirty="0" smtClean="0"/>
              <a:t>(5) Quick decisions</a:t>
            </a:r>
            <a:r>
              <a:rPr lang="en-GB" dirty="0" smtClean="0"/>
              <a:t>. Since decision making power in a decentralised organisation 1 rests as near as possible to the place where action takes place, red tapism is avoided and decisions are taken quickly.</a:t>
            </a:r>
          </a:p>
          <a:p>
            <a:pPr marL="0" indent="0">
              <a:buNone/>
            </a:pPr>
            <a:r>
              <a:rPr lang="en-GB" b="1" u="sng" dirty="0" smtClean="0"/>
              <a:t>(6) Effective control. </a:t>
            </a:r>
            <a:r>
              <a:rPr lang="en-GB" dirty="0" smtClean="0"/>
              <a:t>In a decentralised organisation the span of control becomes very effective because the managers at lower levels are given a fair degree of autonomy and decision making power, e.g., they have the authority to change work assignments and production schedules, and to recommend promotions, disciplinary actions, etc.</a:t>
            </a:r>
          </a:p>
          <a:p>
            <a:pPr marL="0" indent="0">
              <a:buNone/>
            </a:pPr>
            <a:r>
              <a:rPr lang="en-GB" b="1" u="sng" dirty="0" smtClean="0"/>
              <a:t> (7) Greater flexibility.</a:t>
            </a:r>
            <a:r>
              <a:rPr lang="en-GB" dirty="0" smtClean="0"/>
              <a:t> Decentralisation results into the creation of small semi-autonomous divisions and departments which are placed under the charge of individual executives. These executives are given authority to effect necessary changes without dislocating the entire organisation structure.</a:t>
            </a:r>
            <a:endParaRPr lang="en-IN" dirty="0"/>
          </a:p>
        </p:txBody>
      </p:sp>
    </p:spTree>
    <p:extLst>
      <p:ext uri="{BB962C8B-B14F-4D97-AF65-F5344CB8AC3E}">
        <p14:creationId xmlns:p14="http://schemas.microsoft.com/office/powerpoint/2010/main" val="374716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71247"/>
          </a:xfrm>
        </p:spPr>
        <p:txBody>
          <a:bodyPr>
            <a:normAutofit/>
          </a:bodyPr>
          <a:lstStyle/>
          <a:p>
            <a:pPr algn="ctr"/>
            <a:r>
              <a:rPr lang="en-IN" sz="4800" b="1" u="sng" dirty="0" smtClean="0"/>
              <a:t>Limitations of Decentralisation.</a:t>
            </a:r>
            <a:endParaRPr lang="en-IN" sz="4800" b="1" u="sng" dirty="0"/>
          </a:p>
        </p:txBody>
      </p:sp>
      <p:sp>
        <p:nvSpPr>
          <p:cNvPr id="3" name="Content Placeholder 2"/>
          <p:cNvSpPr>
            <a:spLocks noGrp="1"/>
          </p:cNvSpPr>
          <p:nvPr>
            <p:ph idx="1"/>
          </p:nvPr>
        </p:nvSpPr>
        <p:spPr>
          <a:xfrm>
            <a:off x="0" y="871246"/>
            <a:ext cx="12192000" cy="5986753"/>
          </a:xfrm>
        </p:spPr>
        <p:txBody>
          <a:bodyPr/>
          <a:lstStyle/>
          <a:p>
            <a:pPr marL="0" indent="0">
              <a:buNone/>
            </a:pPr>
            <a:r>
              <a:rPr lang="en-GB" b="1" u="sng" dirty="0" smtClean="0"/>
              <a:t>(1) Difficulty in co-ordination. </a:t>
            </a:r>
            <a:r>
              <a:rPr lang="en-GB" dirty="0" smtClean="0"/>
              <a:t>Since in a decentralised organisation authority is widely dispersed throughout the organisation, there may be lack of uniformity and consistency of action, thereby making co-ordination a difficult task.</a:t>
            </a:r>
          </a:p>
          <a:p>
            <a:pPr marL="0" indent="0">
              <a:buNone/>
            </a:pPr>
            <a:r>
              <a:rPr lang="en-GB" b="1" u="sng" dirty="0" smtClean="0"/>
              <a:t>(2) Higher expenses</a:t>
            </a:r>
            <a:r>
              <a:rPr lang="en-GB" dirty="0" smtClean="0"/>
              <a:t>. Decentralisation requires trained personnel at various levels to accept and exercise authority. This increases administrative expenses of the organisation.</a:t>
            </a:r>
          </a:p>
          <a:p>
            <a:pPr marL="0" indent="0">
              <a:buNone/>
            </a:pPr>
            <a:r>
              <a:rPr lang="en-GB" b="1" u="sng" dirty="0" smtClean="0"/>
              <a:t>(3) Unsuitable for small concerns</a:t>
            </a:r>
            <a:r>
              <a:rPr lang="en-GB" dirty="0" smtClean="0"/>
              <a:t>. Decentralisation implies creation of autonomous units which requires broad product lines. This is, however, not possible in the case of small units.</a:t>
            </a:r>
          </a:p>
          <a:p>
            <a:pPr marL="0" indent="0">
              <a:buNone/>
            </a:pPr>
            <a:r>
              <a:rPr lang="en-GB" b="1" u="sng" dirty="0" smtClean="0"/>
              <a:t>(4) External constraints</a:t>
            </a:r>
            <a:r>
              <a:rPr lang="en-GB" dirty="0" smtClean="0"/>
              <a:t>. Decentralisation may not be feasible due to external constraints and uncertainties, both of which can be dealt with properly under a centralised set-up. </a:t>
            </a:r>
          </a:p>
          <a:p>
            <a:pPr marL="0" indent="0">
              <a:buNone/>
            </a:pPr>
            <a:r>
              <a:rPr lang="en-GB" b="1" u="sng" dirty="0" smtClean="0"/>
              <a:t>(5) Inappropriate in emergencies.</a:t>
            </a:r>
            <a:r>
              <a:rPr lang="en-GB" dirty="0" smtClean="0"/>
              <a:t> Decentralisation becomes a handicap in case quick emergent decisions have to be made</a:t>
            </a:r>
            <a:endParaRPr lang="en-IN" dirty="0"/>
          </a:p>
        </p:txBody>
      </p:sp>
    </p:spTree>
    <p:extLst>
      <p:ext uri="{BB962C8B-B14F-4D97-AF65-F5344CB8AC3E}">
        <p14:creationId xmlns:p14="http://schemas.microsoft.com/office/powerpoint/2010/main" val="409369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2128568" y="0"/>
            <a:ext cx="6981825" cy="3120389"/>
          </a:xfrm>
          <a:prstGeom prst="rect">
            <a:avLst/>
          </a:prstGeom>
        </p:spPr>
      </p:pic>
      <p:sp>
        <p:nvSpPr>
          <p:cNvPr id="10" name="Rectangle 9"/>
          <p:cNvSpPr/>
          <p:nvPr/>
        </p:nvSpPr>
        <p:spPr>
          <a:xfrm>
            <a:off x="193183" y="3340412"/>
            <a:ext cx="11998817" cy="2677656"/>
          </a:xfrm>
          <a:prstGeom prst="rect">
            <a:avLst/>
          </a:prstGeom>
        </p:spPr>
        <p:txBody>
          <a:bodyPr wrap="square">
            <a:spAutoFit/>
          </a:bodyPr>
          <a:lstStyle/>
          <a:p>
            <a:r>
              <a:rPr lang="en-GB" sz="2400" dirty="0" smtClean="0"/>
              <a:t>As an aspect of management, the terms centralisation and decentralisation refer to with holding or delegating authority and authority concentration or dispersal in decision making . It is to be noted that absolute centralisation or absolute decentralisation is neither possible nor desirable because in the former case there will be no subordinate managers, and in the latter case, since managers should delegate all their authority, their status as managers will cease and therefore, there will be no structured organisation in either case. Centralisation and decentralisation are therefore tendencies; they are qualities like "hot" and "cold</a:t>
            </a:r>
            <a:endParaRPr lang="en-IN" sz="2400" dirty="0"/>
          </a:p>
        </p:txBody>
      </p:sp>
    </p:spTree>
    <p:extLst>
      <p:ext uri="{BB962C8B-B14F-4D97-AF65-F5344CB8AC3E}">
        <p14:creationId xmlns:p14="http://schemas.microsoft.com/office/powerpoint/2010/main" val="508579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778</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DECENTRALISATION</vt:lpstr>
      <vt:lpstr>Advantages of Decentralisation.</vt:lpstr>
      <vt:lpstr>PowerPoint Presentation</vt:lpstr>
      <vt:lpstr>Limitations of Decentralisation.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DECENTRALISATION</dc:title>
  <dc:creator>HP</dc:creator>
  <cp:lastModifiedBy>HP</cp:lastModifiedBy>
  <cp:revision>4</cp:revision>
  <dcterms:created xsi:type="dcterms:W3CDTF">2023-11-01T17:08:48Z</dcterms:created>
  <dcterms:modified xsi:type="dcterms:W3CDTF">2023-11-01T17:30:07Z</dcterms:modified>
</cp:coreProperties>
</file>