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64A78-E70D-4FB6-BC02-58E3EC28388A}" type="datetimeFigureOut">
              <a:rPr lang="en-US" smtClean="0"/>
              <a:pPr/>
              <a:t>5/2/2017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F3484-9A81-48F6-AEC0-812B00F6ED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019D3-544F-41D2-BE84-34A49155DBE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781505-57FB-4D5A-BE2C-36086250662B}"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81505-57FB-4D5A-BE2C-36086250662B}"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81505-57FB-4D5A-BE2C-36086250662B}"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81505-57FB-4D5A-BE2C-36086250662B}"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781505-57FB-4D5A-BE2C-36086250662B}" type="datetimeFigureOut">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781505-57FB-4D5A-BE2C-36086250662B}" type="datetimeFigureOut">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781505-57FB-4D5A-BE2C-36086250662B}" type="datetimeFigureOut">
              <a:rPr lang="en-US" smtClean="0"/>
              <a:pPr/>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781505-57FB-4D5A-BE2C-36086250662B}" type="datetimeFigureOut">
              <a:rPr lang="en-US" smtClean="0"/>
              <a:pPr/>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81505-57FB-4D5A-BE2C-36086250662B}" type="datetimeFigureOut">
              <a:rPr lang="en-US" smtClean="0"/>
              <a:pPr/>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81505-57FB-4D5A-BE2C-36086250662B}" type="datetimeFigureOut">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81505-57FB-4D5A-BE2C-36086250662B}" type="datetimeFigureOut">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629A9-384D-4D06-BB17-3627B2152B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81505-57FB-4D5A-BE2C-36086250662B}" type="datetimeFigureOut">
              <a:rPr lang="en-US" smtClean="0"/>
              <a:pPr/>
              <a:t>5/2/2017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D629A9-384D-4D06-BB17-3627B2152B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4"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smtClean="0">
                <a:solidFill>
                  <a:schemeClr val="accent4"/>
                </a:solidFill>
              </a:rPr>
              <a:t>By:</a:t>
            </a:r>
          </a:p>
          <a:p>
            <a:r>
              <a:rPr lang="en-US" smtClean="0">
                <a:solidFill>
                  <a:schemeClr val="accent4"/>
                </a:solidFill>
              </a:rPr>
              <a:t>Somesh Kumar Malhotra</a:t>
            </a:r>
          </a:p>
          <a:p>
            <a:r>
              <a:rPr lang="en-US" smtClean="0">
                <a:solidFill>
                  <a:schemeClr val="accent4"/>
                </a:solidFill>
              </a:rPr>
              <a:t>Assistant Professor,</a:t>
            </a:r>
          </a:p>
          <a:p>
            <a:r>
              <a:rPr lang="en-US" smtClean="0">
                <a:solidFill>
                  <a:schemeClr val="accent4"/>
                </a:solidFill>
              </a:rPr>
              <a:t>ECE Deptt.,UIET,CSJM University</a:t>
            </a:r>
          </a:p>
          <a:p>
            <a:endParaRPr lang="en-US" dirty="0"/>
          </a:p>
        </p:txBody>
      </p:sp>
      <p:sp>
        <p:nvSpPr>
          <p:cNvPr id="6" name="Date Placeholder 5"/>
          <p:cNvSpPr>
            <a:spLocks noGrp="1"/>
          </p:cNvSpPr>
          <p:nvPr>
            <p:ph type="dt" sz="half" idx="10"/>
          </p:nvPr>
        </p:nvSpPr>
        <p:spPr/>
        <p:txBody>
          <a:bodyPr/>
          <a:lstStyle/>
          <a:p>
            <a:fld id="{7CFFBA8E-B416-42B3-9350-3D43D8504311}" type="datetime1">
              <a:rPr lang="en-US" smtClean="0"/>
              <a:pPr/>
              <a:t>5/2/2017</a:t>
            </a:fld>
            <a:endParaRPr lang="en-US"/>
          </a:p>
        </p:txBody>
      </p:sp>
      <p:sp>
        <p:nvSpPr>
          <p:cNvPr id="7" name="Slide Number Placeholder 6"/>
          <p:cNvSpPr>
            <a:spLocks noGrp="1"/>
          </p:cNvSpPr>
          <p:nvPr>
            <p:ph type="sldNum" sz="quarter" idx="12"/>
          </p:nvPr>
        </p:nvSpPr>
        <p:spPr/>
        <p:txBody>
          <a:bodyPr/>
          <a:lstStyle/>
          <a:p>
            <a:fld id="{66B1B067-7F8E-4807-A5C5-F4095903254F}"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advTm="540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10</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srcRect/>
          <a:stretch>
            <a:fillRect/>
          </a:stretch>
        </p:blipFill>
        <p:spPr bwMode="auto">
          <a:xfrm>
            <a:off x="685800" y="1752600"/>
            <a:ext cx="7848600" cy="4267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838200" y="1752600"/>
            <a:ext cx="7315200" cy="112395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914400" y="3200400"/>
            <a:ext cx="7086600" cy="25622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6146" name="Picture 2"/>
          <p:cNvPicPr>
            <a:picLocks noChangeAspect="1" noChangeArrowheads="1"/>
          </p:cNvPicPr>
          <p:nvPr/>
        </p:nvPicPr>
        <p:blipFill>
          <a:blip r:embed="rId2"/>
          <a:srcRect/>
          <a:stretch>
            <a:fillRect/>
          </a:stretch>
        </p:blipFill>
        <p:spPr bwMode="auto">
          <a:xfrm>
            <a:off x="533400" y="1752600"/>
            <a:ext cx="8001000" cy="1066800"/>
          </a:xfrm>
          <a:prstGeom prst="rect">
            <a:avLst/>
          </a:prstGeom>
          <a:noFill/>
          <a:ln w="9525">
            <a:noFill/>
            <a:miter lim="800000"/>
            <a:headEnd/>
            <a:tailEnd/>
          </a:ln>
          <a:effectLst/>
        </p:spPr>
      </p:pic>
      <p:pic>
        <p:nvPicPr>
          <p:cNvPr id="6147" name="Picture 3"/>
          <p:cNvPicPr>
            <a:picLocks noGrp="1" noChangeAspect="1" noChangeArrowheads="1"/>
          </p:cNvPicPr>
          <p:nvPr>
            <p:ph idx="1"/>
          </p:nvPr>
        </p:nvPicPr>
        <p:blipFill>
          <a:blip r:embed="rId3"/>
          <a:srcRect/>
          <a:stretch>
            <a:fillRect/>
          </a:stretch>
        </p:blipFill>
        <p:spPr bwMode="auto">
          <a:xfrm>
            <a:off x="685800" y="3048000"/>
            <a:ext cx="7772400" cy="26765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13</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7170" name="Picture 2"/>
          <p:cNvPicPr>
            <a:picLocks noGrp="1" noChangeAspect="1" noChangeArrowheads="1"/>
          </p:cNvPicPr>
          <p:nvPr>
            <p:ph idx="1"/>
          </p:nvPr>
        </p:nvPicPr>
        <p:blipFill>
          <a:blip r:embed="rId2"/>
          <a:srcRect/>
          <a:stretch>
            <a:fillRect/>
          </a:stretch>
        </p:blipFill>
        <p:spPr bwMode="auto">
          <a:xfrm>
            <a:off x="609600" y="1752600"/>
            <a:ext cx="7696200" cy="4114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14</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normAutofit lnSpcReduction="10000"/>
          </a:bodyPr>
          <a:lstStyle/>
          <a:p>
            <a:r>
              <a:rPr lang="en-US" dirty="0" smtClean="0"/>
              <a:t>However, if conductive jelly is applied to the paddle prior to electrode placement, care must be taken when the paddle are applied, the jelly does not accidently form a conductive bridge between the paddles. If it does , the defibrillation attempt may not be successful.</a:t>
            </a:r>
          </a:p>
          <a:p>
            <a:r>
              <a:rPr lang="en-US" dirty="0" smtClean="0"/>
              <a:t>With either of the preceding conductive materials, care must be taken that they will not dry out with repeated discharge</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15</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8194" name="Picture 2"/>
          <p:cNvPicPr>
            <a:picLocks noGrp="1" noChangeAspect="1" noChangeArrowheads="1"/>
          </p:cNvPicPr>
          <p:nvPr>
            <p:ph idx="1"/>
          </p:nvPr>
        </p:nvPicPr>
        <p:blipFill>
          <a:blip r:embed="rId2"/>
          <a:srcRect/>
          <a:stretch>
            <a:fillRect/>
          </a:stretch>
        </p:blipFill>
        <p:spPr bwMode="auto">
          <a:xfrm>
            <a:off x="685800" y="1828800"/>
            <a:ext cx="7696200" cy="914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16</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r>
              <a:rPr lang="en-US" dirty="0" smtClean="0"/>
              <a:t>The two defibrillator electrodes applied to the thoracic walls are called either</a:t>
            </a:r>
            <a:r>
              <a:rPr lang="en-US" b="1" dirty="0" smtClean="0"/>
              <a:t> anterior-anterior</a:t>
            </a:r>
            <a:r>
              <a:rPr lang="en-US" dirty="0" smtClean="0"/>
              <a:t> or </a:t>
            </a:r>
            <a:r>
              <a:rPr lang="en-US" b="1" dirty="0" smtClean="0"/>
              <a:t>anterior-posterior</a:t>
            </a:r>
            <a:r>
              <a:rPr lang="en-US" dirty="0" smtClean="0"/>
              <a:t> paddles.</a:t>
            </a:r>
          </a:p>
          <a:p>
            <a:r>
              <a:rPr lang="en-US" dirty="0" smtClean="0"/>
              <a:t>With </a:t>
            </a:r>
            <a:r>
              <a:rPr lang="en-US" b="1" dirty="0" smtClean="0"/>
              <a:t>anterior-anterior</a:t>
            </a:r>
            <a:r>
              <a:rPr lang="en-US" dirty="0" smtClean="0"/>
              <a:t> paddles, both paddles are applied to the chest.</a:t>
            </a:r>
          </a:p>
          <a:p>
            <a:r>
              <a:rPr lang="en-US" dirty="0" smtClean="0"/>
              <a:t> </a:t>
            </a:r>
            <a:r>
              <a:rPr lang="en-US" b="1" dirty="0" smtClean="0"/>
              <a:t>anterior-posterior  </a:t>
            </a:r>
            <a:r>
              <a:rPr lang="en-US" dirty="0" smtClean="0"/>
              <a:t>paddles are applied to both the patient’s chest wall and back so that energy is delivered through the heart.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Introduction</a:t>
            </a:r>
            <a:endParaRPr lang="en-US" dirty="0"/>
          </a:p>
        </p:txBody>
      </p:sp>
      <p:sp>
        <p:nvSpPr>
          <p:cNvPr id="4" name="Content Placeholder 3"/>
          <p:cNvSpPr>
            <a:spLocks noGrp="1"/>
          </p:cNvSpPr>
          <p:nvPr>
            <p:ph idx="1"/>
          </p:nvPr>
        </p:nvSpPr>
        <p:spPr/>
        <p:txBody>
          <a:bodyPr>
            <a:normAutofit fontScale="92500" lnSpcReduction="10000"/>
          </a:bodyPr>
          <a:lstStyle/>
          <a:p>
            <a:pPr algn="just"/>
            <a:r>
              <a:rPr lang="en-US" dirty="0" smtClean="0"/>
              <a:t>As discussed earlier in this chapter, the heart is able to perform its important pumping function only through precisely </a:t>
            </a:r>
            <a:r>
              <a:rPr lang="en-US" dirty="0" err="1" smtClean="0"/>
              <a:t>synchronised</a:t>
            </a:r>
            <a:r>
              <a:rPr lang="en-US" dirty="0" smtClean="0"/>
              <a:t> action of the heart muscle fibers.</a:t>
            </a:r>
          </a:p>
          <a:p>
            <a:pPr algn="just"/>
            <a:r>
              <a:rPr lang="en-US" dirty="0" smtClean="0"/>
              <a:t>A condition in which this necessary synchronism is lost is known as </a:t>
            </a:r>
            <a:r>
              <a:rPr lang="en-US" b="1" dirty="0" smtClean="0"/>
              <a:t>fibrillation.</a:t>
            </a:r>
          </a:p>
          <a:p>
            <a:pPr algn="just"/>
            <a:r>
              <a:rPr lang="en-US" dirty="0" smtClean="0"/>
              <a:t>During fibrillation the normal rhythmic contraction of either the </a:t>
            </a:r>
            <a:r>
              <a:rPr lang="en-US" dirty="0" err="1" smtClean="0"/>
              <a:t>artria</a:t>
            </a:r>
            <a:r>
              <a:rPr lang="en-US" dirty="0" smtClean="0"/>
              <a:t> or the ventricles are replaced by rapid irregular twitching of the muscular wall.</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Introduction</a:t>
            </a:r>
            <a:endParaRPr lang="en-US" dirty="0"/>
          </a:p>
        </p:txBody>
      </p:sp>
      <p:sp>
        <p:nvSpPr>
          <p:cNvPr id="4" name="Content Placeholder 3"/>
          <p:cNvSpPr>
            <a:spLocks noGrp="1"/>
          </p:cNvSpPr>
          <p:nvPr>
            <p:ph idx="1"/>
          </p:nvPr>
        </p:nvSpPr>
        <p:spPr/>
        <p:txBody>
          <a:bodyPr>
            <a:normAutofit/>
          </a:bodyPr>
          <a:lstStyle/>
          <a:p>
            <a:pPr algn="just"/>
            <a:r>
              <a:rPr lang="en-US" dirty="0" smtClean="0"/>
              <a:t>Fibrillation of </a:t>
            </a:r>
            <a:r>
              <a:rPr lang="en-US" dirty="0" err="1" smtClean="0"/>
              <a:t>artrial</a:t>
            </a:r>
            <a:r>
              <a:rPr lang="en-US" dirty="0" smtClean="0"/>
              <a:t> muscle is called </a:t>
            </a:r>
            <a:r>
              <a:rPr lang="en-US" b="1" dirty="0" err="1" smtClean="0"/>
              <a:t>artrial</a:t>
            </a:r>
            <a:r>
              <a:rPr lang="en-US" b="1" dirty="0" smtClean="0"/>
              <a:t> fibrillation</a:t>
            </a:r>
            <a:r>
              <a:rPr lang="en-US" dirty="0" smtClean="0"/>
              <a:t> of the ventricles is known as </a:t>
            </a:r>
            <a:r>
              <a:rPr lang="en-US" b="1" dirty="0" smtClean="0"/>
              <a:t>ventricular fibrillation</a:t>
            </a:r>
            <a:r>
              <a:rPr lang="en-US" dirty="0" smtClean="0"/>
              <a:t>.</a:t>
            </a:r>
          </a:p>
          <a:p>
            <a:pPr algn="just"/>
            <a:endParaRPr lang="en-US" dirty="0" smtClean="0"/>
          </a:p>
          <a:p>
            <a:pPr algn="just"/>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4" name="Content Placeholder 3"/>
          <p:cNvSpPr>
            <a:spLocks noGrp="1"/>
          </p:cNvSpPr>
          <p:nvPr>
            <p:ph idx="1"/>
          </p:nvPr>
        </p:nvSpPr>
        <p:spPr/>
        <p:txBody>
          <a:bodyPr>
            <a:normAutofit fontScale="92500" lnSpcReduction="10000"/>
          </a:bodyPr>
          <a:lstStyle/>
          <a:p>
            <a:pPr algn="just"/>
            <a:r>
              <a:rPr lang="en-US" dirty="0" smtClean="0"/>
              <a:t>Although mechanical method (heart massage) for defibrillating patient have been tried over the year, the most successful method of defibrillation is the application of an electric shocks to the area of the heart</a:t>
            </a:r>
          </a:p>
          <a:p>
            <a:pPr algn="just"/>
            <a:r>
              <a:rPr lang="en-US" dirty="0" smtClean="0"/>
              <a:t>If sufficient current to stimulate all musculature of the heart simultaneously is applied for a brief period and then released , all the heart muscles fiber enter their refractory periods together, after which normal heart action may resume.</a:t>
            </a:r>
          </a:p>
          <a:p>
            <a:pPr algn="just"/>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4</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4" name="Content Placeholder 3"/>
          <p:cNvSpPr>
            <a:spLocks noGrp="1"/>
          </p:cNvSpPr>
          <p:nvPr>
            <p:ph idx="1"/>
          </p:nvPr>
        </p:nvSpPr>
        <p:spPr/>
        <p:txBody>
          <a:bodyPr>
            <a:normAutofit/>
          </a:bodyPr>
          <a:lstStyle/>
          <a:p>
            <a:pPr algn="just"/>
            <a:r>
              <a:rPr lang="en-US" dirty="0" smtClean="0"/>
              <a:t>The discovery of this phenomena led to rather widespread use of defibrillation by applying a brief (0.25 to 1 sec) burst of 60 Hz ac at an intensity of around 6A to the chest of patient through appropriate electrode.</a:t>
            </a:r>
          </a:p>
          <a:p>
            <a:pPr algn="just"/>
            <a:r>
              <a:rPr lang="en-US" dirty="0" smtClean="0"/>
              <a:t>This application of an electrical shock to resynchronize the heart is sometime called </a:t>
            </a:r>
            <a:r>
              <a:rPr lang="en-US" b="1" dirty="0" err="1" smtClean="0"/>
              <a:t>countershock</a:t>
            </a:r>
            <a:r>
              <a:rPr lang="en-US" b="1" dirty="0" smtClean="0"/>
              <a:t>.</a:t>
            </a:r>
            <a:r>
              <a:rPr lang="en-US" dirty="0" smtClean="0"/>
              <a:t> </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4" name="Content Placeholder 3"/>
          <p:cNvSpPr>
            <a:spLocks noGrp="1"/>
          </p:cNvSpPr>
          <p:nvPr>
            <p:ph idx="1"/>
          </p:nvPr>
        </p:nvSpPr>
        <p:spPr/>
        <p:txBody>
          <a:bodyPr>
            <a:normAutofit/>
          </a:bodyPr>
          <a:lstStyle/>
          <a:p>
            <a:pPr algn="just"/>
            <a:r>
              <a:rPr lang="en-US" dirty="0" smtClean="0"/>
              <a:t>If the patient does not respond, the burst is repeated until defibrillation occurs. This method of </a:t>
            </a:r>
            <a:r>
              <a:rPr lang="en-US" dirty="0" err="1" smtClean="0"/>
              <a:t>countershock</a:t>
            </a:r>
            <a:r>
              <a:rPr lang="en-US" dirty="0" smtClean="0"/>
              <a:t> was known as </a:t>
            </a:r>
            <a:r>
              <a:rPr lang="en-US" b="1" dirty="0" smtClean="0"/>
              <a:t>ac defibrillation.</a:t>
            </a:r>
          </a:p>
          <a:p>
            <a:pPr algn="just"/>
            <a:r>
              <a:rPr lang="en-US" dirty="0" smtClean="0"/>
              <a:t>Attempt to correct </a:t>
            </a:r>
            <a:r>
              <a:rPr lang="en-US" dirty="0" err="1" smtClean="0"/>
              <a:t>atrial</a:t>
            </a:r>
            <a:r>
              <a:rPr lang="en-US" dirty="0" smtClean="0"/>
              <a:t> fibrillation by this method often result in more serious ventricular fibrillation.</a:t>
            </a:r>
          </a:p>
          <a:p>
            <a:pPr algn="just"/>
            <a:r>
              <a:rPr lang="en-US" dirty="0" smtClean="0"/>
              <a:t>Thus ac </a:t>
            </a:r>
            <a:r>
              <a:rPr lang="en-US" dirty="0" err="1" smtClean="0"/>
              <a:t>defbrillation</a:t>
            </a:r>
            <a:r>
              <a:rPr lang="en-US" dirty="0" smtClean="0"/>
              <a:t> is no longer used.</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4" name="Content Placeholder 3"/>
          <p:cNvSpPr>
            <a:spLocks noGrp="1"/>
          </p:cNvSpPr>
          <p:nvPr>
            <p:ph idx="1"/>
          </p:nvPr>
        </p:nvSpPr>
        <p:spPr/>
        <p:txBody>
          <a:bodyPr>
            <a:normAutofit lnSpcReduction="10000"/>
          </a:bodyPr>
          <a:lstStyle/>
          <a:p>
            <a:pPr algn="just"/>
            <a:r>
              <a:rPr lang="en-US" dirty="0" smtClean="0"/>
              <a:t>Later dc defibrillation was discovered in which a capacitor is charged to a high dc voltage and then rapidly discharged through electrode across the chest of the patient.</a:t>
            </a:r>
          </a:p>
          <a:p>
            <a:pPr algn="just"/>
            <a:r>
              <a:rPr lang="en-US" dirty="0" smtClean="0"/>
              <a:t>It was found that dc defibrillation is not only more successful than the ac method in correcting ventricular fibrillation, but it can also be used successfully for correcting </a:t>
            </a:r>
            <a:r>
              <a:rPr lang="en-US" dirty="0" err="1" smtClean="0"/>
              <a:t>atrial</a:t>
            </a:r>
            <a:r>
              <a:rPr lang="en-US" dirty="0" smtClean="0"/>
              <a:t> fibrillation and other type of arrhythmias.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457200" y="1905000"/>
            <a:ext cx="8393157" cy="408897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Defibrillators</a:t>
            </a:r>
            <a:endParaRPr lang="en-US" dirty="0"/>
          </a:p>
        </p:txBody>
      </p:sp>
      <p:sp>
        <p:nvSpPr>
          <p:cNvPr id="7" name="Date Placeholder 6"/>
          <p:cNvSpPr>
            <a:spLocks noGrp="1"/>
          </p:cNvSpPr>
          <p:nvPr>
            <p:ph type="dt" sz="half" idx="10"/>
          </p:nvPr>
        </p:nvSpPr>
        <p:spPr/>
        <p:txBody>
          <a:bodyPr/>
          <a:lstStyle/>
          <a:p>
            <a:fld id="{86355CF4-026D-4090-AE51-261BE6176F78}" type="datetime1">
              <a:rPr lang="en-US" smtClean="0"/>
              <a:pPr/>
              <a:t>5/2/2017</a:t>
            </a:fld>
            <a:endParaRPr lang="en-US"/>
          </a:p>
        </p:txBody>
      </p:sp>
      <p:sp>
        <p:nvSpPr>
          <p:cNvPr id="8" name="Slide Number Placeholder 7"/>
          <p:cNvSpPr>
            <a:spLocks noGrp="1"/>
          </p:cNvSpPr>
          <p:nvPr>
            <p:ph type="sldNum" sz="quarter" idx="12"/>
          </p:nvPr>
        </p:nvSpPr>
        <p:spPr/>
        <p:txBody>
          <a:bodyPr/>
          <a:lstStyle/>
          <a:p>
            <a:fld id="{66B1B067-7F8E-4807-A5C5-F4095903254F}"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by Er.Somesh Kr Malhotra,ECE Deptt,UIET,CSJM University,Kanpur</a:t>
            </a:r>
            <a:endParaRPr lang="en-US"/>
          </a:p>
        </p:txBody>
      </p:sp>
      <p:sp>
        <p:nvSpPr>
          <p:cNvPr id="10" name="Content Placeholder 9"/>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An inductor in the defibrillator is used to shape the wave in order to eliminate a sharp and undesirable spike.</a:t>
            </a:r>
            <a:endParaRPr lang="en-US" dirty="0"/>
          </a:p>
        </p:txBody>
      </p:sp>
      <p:pic>
        <p:nvPicPr>
          <p:cNvPr id="3074" name="Picture 2"/>
          <p:cNvPicPr>
            <a:picLocks noChangeAspect="1" noChangeArrowheads="1"/>
          </p:cNvPicPr>
          <p:nvPr/>
        </p:nvPicPr>
        <p:blipFill>
          <a:blip r:embed="rId2"/>
          <a:srcRect/>
          <a:stretch>
            <a:fillRect/>
          </a:stretch>
        </p:blipFill>
        <p:spPr bwMode="auto">
          <a:xfrm>
            <a:off x="609600" y="1676400"/>
            <a:ext cx="7924800" cy="226218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632</Words>
  <Application>Microsoft Office PowerPoint</Application>
  <PresentationFormat>On-screen Show (4:3)</PresentationFormat>
  <Paragraphs>92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Defibrillators</vt:lpstr>
      <vt:lpstr>Introduction</vt:lpstr>
      <vt:lpstr>Introduction</vt:lpstr>
      <vt:lpstr>Defibrillators</vt:lpstr>
      <vt:lpstr>Defibrillators</vt:lpstr>
      <vt:lpstr>Defibrillators</vt:lpstr>
      <vt:lpstr>Defibrillators</vt:lpstr>
      <vt:lpstr>Defibrillators</vt:lpstr>
      <vt:lpstr>Defibrillators</vt:lpstr>
      <vt:lpstr>Defibrillators</vt:lpstr>
      <vt:lpstr>Defibrillators</vt:lpstr>
      <vt:lpstr>Defibrillators</vt:lpstr>
      <vt:lpstr>Defibrillators</vt:lpstr>
      <vt:lpstr>Defibrillators</vt:lpstr>
      <vt:lpstr>Defibrillators</vt:lpstr>
      <vt:lpstr>Defibrillators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Pacemaker</dc:title>
  <dc:creator>FRONT COMPUTER</dc:creator>
  <cp:lastModifiedBy>FRONT COMPUTER</cp:lastModifiedBy>
  <cp:revision>13</cp:revision>
  <dcterms:created xsi:type="dcterms:W3CDTF">2017-04-19T18:53:32Z</dcterms:created>
  <dcterms:modified xsi:type="dcterms:W3CDTF">2017-05-02T13:44:41Z</dcterms:modified>
</cp:coreProperties>
</file>