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9" r:id="rId20"/>
    <p:sldId id="278"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3"/>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ltLang="en-US" dirty="0">
                <a:solidFill>
                  <a:srgbClr val="FF0000"/>
                </a:solidFill>
              </a:rPr>
              <a:t>Electrocardioagraphy</a:t>
            </a:r>
            <a:endParaRPr lang="en-IN" altLang="en-US" dirty="0">
              <a:solidFill>
                <a:srgbClr val="FF0000"/>
              </a:solidFill>
            </a:endParaRPr>
          </a:p>
        </p:txBody>
      </p:sp>
      <p:sp>
        <p:nvSpPr>
          <p:cNvPr id="3" name="Subtitle 2"/>
          <p:cNvSpPr>
            <a:spLocks noGrp="1"/>
          </p:cNvSpPr>
          <p:nvPr>
            <p:ph type="subTitle" idx="1"/>
          </p:nvPr>
        </p:nvSpPr>
        <p:spPr/>
        <p:txBody>
          <a:bodyPr/>
          <a:lstStyle/>
          <a:p>
            <a:r>
              <a:rPr lang="en-IN" altLang="en-US">
                <a:solidFill>
                  <a:srgbClr val="00B0F0"/>
                </a:solidFill>
              </a:rPr>
              <a:t>Er. Somesh Kr Malhotra</a:t>
            </a:r>
            <a:endParaRPr lang="en-IN" altLang="en-US">
              <a:solidFill>
                <a:srgbClr val="00B0F0"/>
              </a:solidFill>
            </a:endParaRPr>
          </a:p>
          <a:p>
            <a:r>
              <a:rPr lang="en-IN" altLang="en-US" sz="2000">
                <a:solidFill>
                  <a:srgbClr val="00B0F0"/>
                </a:solidFill>
              </a:rPr>
              <a:t>Assistant Professor</a:t>
            </a:r>
            <a:endParaRPr lang="en-IN" altLang="en-US" sz="2000">
              <a:solidFill>
                <a:srgbClr val="00B0F0"/>
              </a:solidFill>
            </a:endParaRPr>
          </a:p>
          <a:p>
            <a:r>
              <a:rPr lang="en-IN" altLang="en-US" sz="2000">
                <a:solidFill>
                  <a:srgbClr val="00B0F0"/>
                </a:solidFill>
              </a:rPr>
              <a:t>ECE Department,UIET</a:t>
            </a:r>
            <a:endParaRPr lang="en-IN" altLang="en-US" sz="200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Amplifier</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0" i="0" dirty="0">
                <a:solidFill>
                  <a:srgbClr val="000000"/>
                </a:solidFill>
                <a:effectLst/>
                <a:latin typeface="Times New Roman" panose="02020603050405020304" pitchFamily="18" charset="0"/>
                <a:cs typeface="Times New Roman" panose="02020603050405020304" pitchFamily="18" charset="0"/>
              </a:rPr>
              <a:t>Both the amplifiers have the same voltage gain, but one amplifier ls inverting (output voltage is 180" out of phase with respect to input)  while the other is non-inverting (input and output voltage are in phase).</a:t>
            </a:r>
            <a:endParaRPr lang="en-US" b="0" i="0" dirty="0">
              <a:solidFill>
                <a:srgbClr val="000000"/>
              </a:solidFill>
              <a:effectLst/>
              <a:latin typeface="Times New Roman" panose="02020603050405020304" pitchFamily="18" charset="0"/>
              <a:cs typeface="Times New Roman" panose="02020603050405020304" pitchFamily="18" charset="0"/>
            </a:endParaRPr>
          </a:p>
          <a:p>
            <a:r>
              <a:rPr lang="en-US" b="0" i="0" dirty="0">
                <a:solidFill>
                  <a:srgbClr val="000000"/>
                </a:solidFill>
                <a:effectLst/>
                <a:latin typeface="Times New Roman" panose="02020603050405020304" pitchFamily="18" charset="0"/>
                <a:cs typeface="Times New Roman" panose="02020603050405020304" pitchFamily="18" charset="0"/>
              </a:rPr>
              <a:t> If the two amplifier inputs are connected to the same input source, the resulting common mode gain should be zero</a:t>
            </a: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because the signals from the inverting and non-inverting amplifiers cancel each other at the common output. </a:t>
            </a:r>
            <a:endParaRPr lang="en-US" b="0" i="0" dirty="0">
              <a:solidFill>
                <a:srgbClr val="000000"/>
              </a:solidFill>
              <a:effectLst/>
              <a:latin typeface="Times New Roman" panose="02020603050405020304" pitchFamily="18" charset="0"/>
              <a:cs typeface="Times New Roman" panose="02020603050405020304" pitchFamily="18" charset="0"/>
            </a:endParaRPr>
          </a:p>
          <a:p>
            <a:r>
              <a:rPr lang="en-US" b="0" i="0" dirty="0">
                <a:solidFill>
                  <a:srgbClr val="000000"/>
                </a:solidFill>
                <a:effectLst/>
                <a:latin typeface="Times New Roman" panose="02020603050405020304" pitchFamily="18" charset="0"/>
                <a:cs typeface="Times New Roman" panose="02020603050405020304" pitchFamily="18" charset="0"/>
              </a:rPr>
              <a:t>  However, the gain of the two amplifiers is not exactly equal, this cancellation is not complete. A small residual common mode output remains. </a:t>
            </a:r>
            <a:endParaRPr lang="en-US"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Amplifier</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dirty="0">
                <a:solidFill>
                  <a:srgbClr val="000000"/>
                </a:solidFill>
                <a:latin typeface="Times New Roman" panose="02020603050405020304" pitchFamily="18" charset="0"/>
                <a:cs typeface="Times New Roman" panose="02020603050405020304" pitchFamily="18" charset="0"/>
              </a:rPr>
              <a:t>W</a:t>
            </a:r>
            <a:r>
              <a:rPr lang="en-US" b="0" i="0" dirty="0">
                <a:solidFill>
                  <a:srgbClr val="000000"/>
                </a:solidFill>
                <a:effectLst/>
                <a:latin typeface="Times New Roman" panose="02020603050405020304" pitchFamily="18" charset="0"/>
                <a:cs typeface="Times New Roman" panose="02020603050405020304" pitchFamily="18" charset="0"/>
              </a:rPr>
              <a:t>hen one of the amplifier inputs is grounded and a ,voltage is applied only </a:t>
            </a:r>
            <a:r>
              <a:rPr lang="en-US" dirty="0">
                <a:solidFill>
                  <a:srgbClr val="000000"/>
                </a:solidFill>
                <a:latin typeface="Times New Roman" panose="02020603050405020304" pitchFamily="18" charset="0"/>
                <a:cs typeface="Times New Roman" panose="02020603050405020304" pitchFamily="18" charset="0"/>
              </a:rPr>
              <a:t>to the other amplifier input, </a:t>
            </a:r>
            <a:r>
              <a:rPr lang="en-US" b="0" i="0" dirty="0">
                <a:solidFill>
                  <a:srgbClr val="000000"/>
                </a:solidFill>
                <a:effectLst/>
                <a:latin typeface="Times New Roman" panose="02020603050405020304" pitchFamily="18" charset="0"/>
                <a:cs typeface="Times New Roman" panose="02020603050405020304" pitchFamily="18" charset="0"/>
              </a:rPr>
              <a:t>input voltage appears at the output amplified by the gain of amplifier.</a:t>
            </a:r>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The ratio of the differential gain to the common mode gain is called the common mode rejection ratio-of the differential amplifier which in modern amplifiers can be as high as</a:t>
            </a:r>
            <a:r>
              <a:rPr lang="en-US" dirty="0">
                <a:latin typeface="Times New Roman" panose="02020603050405020304" pitchFamily="18" charset="0"/>
                <a:cs typeface="Times New Roman" panose="02020603050405020304" pitchFamily="18" charset="0"/>
              </a:rPr>
              <a:t> 10,00,000:1.</a:t>
            </a:r>
            <a:endParaRPr lang="en-US" dirty="0">
              <a:latin typeface="Times New Roman" panose="02020603050405020304" pitchFamily="18" charset="0"/>
              <a:cs typeface="Times New Roman" panose="02020603050405020304" pitchFamily="18" charset="0"/>
            </a:endParaRPr>
          </a:p>
          <a:p>
            <a:pPr algn="just"/>
            <a:r>
              <a:rPr lang="en-US" sz="2800" b="0" i="0" dirty="0">
                <a:solidFill>
                  <a:srgbClr val="000000"/>
                </a:solidFill>
                <a:effectLst/>
                <a:latin typeface="Times New Roman" panose="02020603050405020304" pitchFamily="18" charset="0"/>
                <a:cs typeface="Times New Roman" panose="02020603050405020304" pitchFamily="18" charset="0"/>
              </a:rPr>
              <a:t>Measurement of bioelectric signals that occur as a potential difference between two electrodes is an input to a differential amplifier .The bioelectric signals are between the inverting and non-inverting inputs of the amplifier.</a:t>
            </a:r>
            <a:br>
              <a:rPr lang="en-US"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Amplifier</a:t>
            </a:r>
            <a:endParaRPr lang="en-IN"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For the interference signal, however, both inputs appear as though they were connected togeth</a:t>
            </a:r>
            <a:r>
              <a:rPr lang="en-US" dirty="0">
                <a:solidFill>
                  <a:srgbClr val="000000"/>
                </a:solidFill>
                <a:latin typeface="Times New Roman" panose="02020603050405020304" pitchFamily="18" charset="0"/>
                <a:cs typeface="Times New Roman" panose="02020603050405020304" pitchFamily="18" charset="0"/>
              </a:rPr>
              <a:t>er</a:t>
            </a:r>
            <a:r>
              <a:rPr lang="en-US" b="0" i="0" dirty="0">
                <a:solidFill>
                  <a:srgbClr val="000000"/>
                </a:solidFill>
                <a:effectLst/>
                <a:latin typeface="Times New Roman" panose="02020603050405020304" pitchFamily="18" charset="0"/>
                <a:cs typeface="Times New Roman" panose="02020603050405020304" pitchFamily="18" charset="0"/>
              </a:rPr>
              <a:t> to common input source. Much smaller common mode gain amplifiers the common mode interference signal.</a:t>
            </a:r>
            <a:endParaRPr lang="en-US" b="0" i="0" dirty="0">
              <a:solidFill>
                <a:srgbClr val="000000"/>
              </a:solidFill>
              <a:effectLst/>
              <a:latin typeface="Times New Roman" panose="02020603050405020304" pitchFamily="18" charset="0"/>
              <a:cs typeface="Times New Roman" panose="02020603050405020304" pitchFamily="18" charset="0"/>
            </a:endParaRPr>
          </a:p>
          <a:p>
            <a:r>
              <a:rPr lang="en-US" b="0" i="0" dirty="0">
                <a:solidFill>
                  <a:srgbClr val="000000"/>
                </a:solidFill>
                <a:effectLst/>
                <a:latin typeface="Times New Roman" panose="02020603050405020304" pitchFamily="18" charset="0"/>
                <a:cs typeface="Times New Roman" panose="02020603050405020304" pitchFamily="18" charset="0"/>
              </a:rPr>
              <a:t>The electrode impedances Re+ and Re- each form a voltage divider with the input impedance  of the differential amplifier as illustrated in Fig.</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br>
              <a:rPr lang="en-US" dirty="0"/>
            </a:br>
            <a:endParaRPr lang="en-IN" dirty="0"/>
          </a:p>
        </p:txBody>
      </p:sp>
      <p:sp>
        <p:nvSpPr>
          <p:cNvPr id="6" name="Content Placeholder 5"/>
          <p:cNvSpPr>
            <a:spLocks noGrp="1"/>
          </p:cNvSpPr>
          <p:nvPr>
            <p:ph sz="half" idx="2"/>
          </p:nvPr>
        </p:nvSpPr>
        <p:spPr/>
        <p:txBody>
          <a:bodyPr>
            <a:normAutofit fontScale="92500" lnSpcReduction="20000"/>
          </a:bodyPr>
          <a:lstStyle/>
          <a:p>
            <a:endParaRPr lang="en-IN"/>
          </a:p>
        </p:txBody>
      </p:sp>
      <p:pic>
        <p:nvPicPr>
          <p:cNvPr id="5" name="Picture 4"/>
          <p:cNvPicPr>
            <a:picLocks noChangeAspect="1"/>
          </p:cNvPicPr>
          <p:nvPr/>
        </p:nvPicPr>
        <p:blipFill>
          <a:blip r:embed="rId1"/>
          <a:stretch>
            <a:fillRect/>
          </a:stretch>
        </p:blipFill>
        <p:spPr>
          <a:xfrm>
            <a:off x="6256822" y="1825625"/>
            <a:ext cx="5096978" cy="34146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Amplifier</a:t>
            </a:r>
            <a:endParaRPr lang="en-IN" dirty="0">
              <a:solidFill>
                <a:srgbClr val="FF0000"/>
              </a:solidFill>
            </a:endParaRPr>
          </a:p>
        </p:txBody>
      </p:sp>
      <p:sp>
        <p:nvSpPr>
          <p:cNvPr id="6" name="Content Placeholder 5"/>
          <p:cNvSpPr>
            <a:spLocks noGrp="1"/>
          </p:cNvSpPr>
          <p:nvPr>
            <p:ph idx="1"/>
          </p:nvPr>
        </p:nvSpPr>
        <p:spPr/>
        <p:txBody>
          <a:bodyPr/>
          <a:lstStyle/>
          <a:p>
            <a:r>
              <a:rPr lang="en-IN" dirty="0"/>
              <a:t>If the electrode impedance is not identical, the interference signal at the inverting and non-inverting inputs of the differential amplifier may be different and desired degree of cancellation </a:t>
            </a:r>
            <a:r>
              <a:rPr lang="en-IN" dirty="0" err="1"/>
              <a:t>does’nt</a:t>
            </a:r>
            <a:r>
              <a:rPr lang="en-IN" dirty="0"/>
              <a:t> take place.</a:t>
            </a:r>
            <a:endParaRPr lang="en-IN" dirty="0"/>
          </a:p>
          <a:p>
            <a:r>
              <a:rPr lang="en-IN" dirty="0"/>
              <a:t>Because the electrode impedance cannot be made equal, therefore high CMMR of differential amplifier which can only be realized when input impedance of differential amplifier is very much greater than the electrode impedance.</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Electrodes</a:t>
            </a:r>
            <a:endParaRPr lang="en-IN" dirty="0">
              <a:solidFill>
                <a:srgbClr val="FF0000"/>
              </a:solidFill>
            </a:endParaRPr>
          </a:p>
        </p:txBody>
      </p:sp>
      <p:sp>
        <p:nvSpPr>
          <p:cNvPr id="3" name="Content Placeholder 2"/>
          <p:cNvSpPr>
            <a:spLocks noGrp="1"/>
          </p:cNvSpPr>
          <p:nvPr>
            <p:ph idx="1"/>
          </p:nvPr>
        </p:nvSpPr>
        <p:spPr/>
        <p:txBody>
          <a:bodyPr/>
          <a:lstStyle/>
          <a:p>
            <a:r>
              <a:rPr lang="en-IN" dirty="0"/>
              <a:t>A number of electrodes usually  5 are affixed to the body of the patient for recording an ECG.</a:t>
            </a:r>
            <a:endParaRPr lang="en-IN" dirty="0"/>
          </a:p>
          <a:p>
            <a:r>
              <a:rPr lang="en-IN" dirty="0"/>
              <a:t>The same number of wires which are known as </a:t>
            </a:r>
            <a:r>
              <a:rPr lang="en-IN" b="1" dirty="0"/>
              <a:t>leads</a:t>
            </a:r>
            <a:r>
              <a:rPr lang="en-IN" dirty="0"/>
              <a:t> are connected to the ECG Machine.</a:t>
            </a:r>
            <a:endParaRPr lang="en-IN" dirty="0"/>
          </a:p>
          <a:p>
            <a:r>
              <a:rPr lang="en-IN" dirty="0"/>
              <a:t>The pumping action of heart which generate voltage is actually a vector quantity which vary its magnitude as well as the spatial orientation with time, because ECG is measured from the electrode applied to  surface of the body, the waveform of the signal is very much dependent on the placement of </a:t>
            </a:r>
            <a:r>
              <a:rPr lang="en-IN"/>
              <a:t>the electrode.</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dirty="0">
                <a:solidFill>
                  <a:srgbClr val="FF0000"/>
                </a:solidFill>
                <a:sym typeface="+mn-ea"/>
              </a:rPr>
              <a:t>ECG Electrodes</a:t>
            </a:r>
            <a:endParaRPr lang="en-US"/>
          </a:p>
        </p:txBody>
      </p:sp>
      <p:sp>
        <p:nvSpPr>
          <p:cNvPr id="3" name="Content Placeholder 2"/>
          <p:cNvSpPr>
            <a:spLocks noGrp="1"/>
          </p:cNvSpPr>
          <p:nvPr>
            <p:ph idx="1"/>
          </p:nvPr>
        </p:nvSpPr>
        <p:spPr/>
        <p:txBody>
          <a:bodyPr/>
          <a:p>
            <a:r>
              <a:rPr lang="en-IN" altLang="en-US"/>
              <a:t>some of the segment of trace may, however , almost disappear for certain electrodes placements, whereas other may show up clearly on the recording .</a:t>
            </a:r>
            <a:endParaRPr lang="en-IN" altLang="en-US"/>
          </a:p>
          <a:p>
            <a:r>
              <a:rPr lang="en-IN" altLang="en-US"/>
              <a:t>For this reason , in a normal electrocardiographic  examination , the electrocardiogram is recorded from a number of different leads , usually 12, to ensure that no important details of the waveform is missed.</a:t>
            </a:r>
            <a:endParaRPr lang="en-I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dirty="0">
                <a:solidFill>
                  <a:srgbClr val="FF0000"/>
                </a:solidFill>
                <a:sym typeface="+mn-ea"/>
              </a:rPr>
              <a:t>ECG Electrodes</a:t>
            </a:r>
            <a:endParaRPr lang="en-US"/>
          </a:p>
        </p:txBody>
      </p:sp>
      <p:sp>
        <p:nvSpPr>
          <p:cNvPr id="8" name="Content Placeholder 7"/>
          <p:cNvSpPr>
            <a:spLocks noGrp="1"/>
          </p:cNvSpPr>
          <p:nvPr>
            <p:ph sz="half" idx="1"/>
          </p:nvPr>
        </p:nvSpPr>
        <p:spPr/>
        <p:txBody>
          <a:bodyPr/>
          <a:p>
            <a:r>
              <a:rPr lang="en-IN" altLang="en-US"/>
              <a:t>the placement of the electrodes ,as well as the color codes used to identify each electrode , is shown in Fig.</a:t>
            </a:r>
            <a:endParaRPr lang="en-IN" altLang="en-US"/>
          </a:p>
          <a:p>
            <a:r>
              <a:rPr lang="en-IN" altLang="en-US"/>
              <a:t>four electrode is used to record the ECG;the electrode on the right leg is only for ground reference.</a:t>
            </a:r>
            <a:endParaRPr lang="en-IN" altLang="en-US"/>
          </a:p>
        </p:txBody>
      </p:sp>
      <p:pic>
        <p:nvPicPr>
          <p:cNvPr id="10" name="Content Placeholder 9"/>
          <p:cNvPicPr>
            <a:picLocks noChangeAspect="1"/>
          </p:cNvPicPr>
          <p:nvPr>
            <p:ph sz="half" idx="2"/>
          </p:nvPr>
        </p:nvPicPr>
        <p:blipFill>
          <a:blip r:embed="rId1"/>
          <a:stretch>
            <a:fillRect/>
          </a:stretch>
        </p:blipFill>
        <p:spPr>
          <a:xfrm>
            <a:off x="6061710" y="1372235"/>
            <a:ext cx="5590540" cy="45046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IN" dirty="0">
                <a:solidFill>
                  <a:srgbClr val="FF0000"/>
                </a:solidFill>
                <a:sym typeface="+mn-ea"/>
              </a:rPr>
              <a:t>ECG Electrodes</a:t>
            </a:r>
            <a:endParaRPr lang="en-US"/>
          </a:p>
        </p:txBody>
      </p:sp>
      <p:sp>
        <p:nvSpPr>
          <p:cNvPr id="6" name="Content Placeholder 5"/>
          <p:cNvSpPr>
            <a:spLocks noGrp="1"/>
          </p:cNvSpPr>
          <p:nvPr>
            <p:ph idx="1"/>
          </p:nvPr>
        </p:nvSpPr>
        <p:spPr/>
        <p:txBody>
          <a:bodyPr/>
          <a:p>
            <a:r>
              <a:rPr lang="en-IN" altLang="en-US"/>
              <a:t>Because the input of the ECg recorder has only two terminals, a selection must be made among the available active electrodes.</a:t>
            </a:r>
            <a:endParaRPr lang="en-IN" altLang="en-US"/>
          </a:p>
          <a:p>
            <a:r>
              <a:rPr lang="en-IN" altLang="en-US"/>
              <a:t>The 12 standard leads used most frequently sre shown in Fig.</a:t>
            </a:r>
            <a:endParaRPr lang="en-IN" altLang="en-US"/>
          </a:p>
          <a:p>
            <a:r>
              <a:rPr lang="en-IN" altLang="en-US"/>
              <a:t>the three bipolar limb leads selection first introduced by Eithenoven, shown in the top row of the figure, are as follows:</a:t>
            </a:r>
            <a:endParaRPr lang="en-IN" altLang="en-US"/>
          </a:p>
          <a:p>
            <a:pPr lvl="1"/>
            <a:r>
              <a:rPr lang="en-IN" altLang="en-US" sz="2800"/>
              <a:t>LeadI:	Left Arm (LA) and Right Arm (RA)</a:t>
            </a:r>
            <a:endParaRPr lang="en-IN" altLang="en-US" sz="2800"/>
          </a:p>
          <a:p>
            <a:pPr lvl="1"/>
            <a:r>
              <a:rPr lang="en-IN" altLang="en-US" sz="2800"/>
              <a:t>Lead II : Left Leg (LL) and Right Leg (RL)</a:t>
            </a:r>
            <a:endParaRPr lang="en-IN" altLang="en-US" sz="2800"/>
          </a:p>
          <a:p>
            <a:pPr lvl="1"/>
            <a:r>
              <a:rPr lang="en-IN" altLang="en-US" sz="2800"/>
              <a:t>Lead III : Left Leg(LL) and Left Arm (LA)</a:t>
            </a:r>
            <a:r>
              <a:rPr lang="en-IN" altLang="en-US"/>
              <a:t> </a:t>
            </a:r>
            <a:endParaRPr lang="en-I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en-IN" dirty="0">
                <a:solidFill>
                  <a:srgbClr val="FF0000"/>
                </a:solidFill>
                <a:sym typeface="+mn-ea"/>
              </a:rPr>
              <a:t>ECG Electrodes</a:t>
            </a:r>
            <a:endParaRPr lang="en-US"/>
          </a:p>
        </p:txBody>
      </p:sp>
      <p:pic>
        <p:nvPicPr>
          <p:cNvPr id="9" name="Content Placeholder 8"/>
          <p:cNvPicPr>
            <a:picLocks noChangeAspect="1"/>
          </p:cNvPicPr>
          <p:nvPr>
            <p:ph sz="half" idx="1"/>
          </p:nvPr>
        </p:nvPicPr>
        <p:blipFill>
          <a:blip r:embed="rId1"/>
          <a:stretch>
            <a:fillRect/>
          </a:stretch>
        </p:blipFill>
        <p:spPr>
          <a:xfrm>
            <a:off x="609600" y="2138045"/>
            <a:ext cx="5384800" cy="3025775"/>
          </a:xfrm>
          <a:prstGeom prst="rect">
            <a:avLst/>
          </a:prstGeom>
        </p:spPr>
      </p:pic>
      <p:pic>
        <p:nvPicPr>
          <p:cNvPr id="10" name="Content Placeholder 9"/>
          <p:cNvPicPr>
            <a:picLocks noChangeAspect="1"/>
          </p:cNvPicPr>
          <p:nvPr>
            <p:ph sz="half" idx="2"/>
          </p:nvPr>
        </p:nvPicPr>
        <p:blipFill>
          <a:blip r:embed="rId2"/>
          <a:stretch>
            <a:fillRect/>
          </a:stretch>
        </p:blipFill>
        <p:spPr>
          <a:xfrm>
            <a:off x="6197600" y="2212975"/>
            <a:ext cx="5384800" cy="28759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dirty="0">
                <a:solidFill>
                  <a:srgbClr val="FF0000"/>
                </a:solidFill>
                <a:sym typeface="+mn-ea"/>
              </a:rPr>
              <a:t>ECG Electrodes</a:t>
            </a:r>
            <a:endParaRPr lang="en-US"/>
          </a:p>
        </p:txBody>
      </p:sp>
      <p:sp>
        <p:nvSpPr>
          <p:cNvPr id="3" name="Content Placeholder 2"/>
          <p:cNvSpPr>
            <a:spLocks noGrp="1"/>
          </p:cNvSpPr>
          <p:nvPr>
            <p:ph idx="1"/>
          </p:nvPr>
        </p:nvSpPr>
        <p:spPr/>
        <p:txBody>
          <a:bodyPr/>
          <a:p>
            <a:r>
              <a:rPr lang="en-IN" altLang="en-US"/>
              <a:t>working with this three electrode Einthen postulated that at any given instant of the cardiac cycle, the frontal plane representation of the electrical axis of the heart is a two dimensional vector.</a:t>
            </a:r>
            <a:endParaRPr lang="en-IN" altLang="en-US"/>
          </a:p>
          <a:p>
            <a:r>
              <a:rPr lang="en-IN" altLang="en-US"/>
              <a:t>Further , the ECG measured from any one of the three basic limb leads is a time variant single dimensional component of the vector.</a:t>
            </a:r>
            <a:endParaRPr lang="en-IN" altLang="en-US"/>
          </a:p>
          <a:p>
            <a:r>
              <a:rPr lang="en-IN" altLang="en-US"/>
              <a:t>Einthoven also made the assumption that the heart is near the center of an equilateral triangle, the apexes of which are the right and left shoulder and the crotch.</a:t>
            </a:r>
            <a:endParaRPr lang="en-I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rPr>
              <a:t>Electrocardiogram</a:t>
            </a:r>
            <a:endParaRPr lang="en-IN" altLang="en-US" b="1">
              <a:solidFill>
                <a:srgbClr val="FF0000"/>
              </a:solidFill>
            </a:endParaRPr>
          </a:p>
        </p:txBody>
      </p:sp>
      <p:sp>
        <p:nvSpPr>
          <p:cNvPr id="3" name="Content Placeholder 2"/>
          <p:cNvSpPr>
            <a:spLocks noGrp="1"/>
          </p:cNvSpPr>
          <p:nvPr>
            <p:ph sz="half" idx="1"/>
          </p:nvPr>
        </p:nvSpPr>
        <p:spPr/>
        <p:txBody>
          <a:bodyPr/>
          <a:p>
            <a:pPr algn="just"/>
            <a:r>
              <a:rPr lang="en-IN" altLang="en-US"/>
              <a:t>The electrocaerdiogram (ECG or EKG) is a graphic recording or display of the time variant voltage produced by the mycardium dring cardiac cycle.</a:t>
            </a:r>
            <a:endParaRPr lang="en-IN" altLang="en-US"/>
          </a:p>
          <a:p>
            <a:pPr algn="just"/>
            <a:r>
              <a:rPr lang="en-IN" altLang="en-US"/>
              <a:t>Fig below show the basic waveform of the normal electrocardiography</a:t>
            </a:r>
            <a:endParaRPr lang="en-IN" altLang="en-US"/>
          </a:p>
        </p:txBody>
      </p:sp>
      <p:pic>
        <p:nvPicPr>
          <p:cNvPr id="4" name="Content Placeholder 3"/>
          <p:cNvPicPr>
            <a:picLocks noChangeAspect="1"/>
          </p:cNvPicPr>
          <p:nvPr>
            <p:ph sz="half" idx="2"/>
          </p:nvPr>
        </p:nvPicPr>
        <p:blipFill>
          <a:blip r:embed="rId1"/>
          <a:stretch>
            <a:fillRect/>
          </a:stretch>
        </p:blipFill>
        <p:spPr>
          <a:xfrm>
            <a:off x="6413500" y="1174750"/>
            <a:ext cx="4953000" cy="495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dirty="0">
                <a:solidFill>
                  <a:srgbClr val="FF0000"/>
                </a:solidFill>
                <a:sym typeface="+mn-ea"/>
              </a:rPr>
              <a:t>ECG Electrodes</a:t>
            </a:r>
            <a:endParaRPr lang="en-US"/>
          </a:p>
        </p:txBody>
      </p:sp>
      <p:sp>
        <p:nvSpPr>
          <p:cNvPr id="3" name="Content Placeholder 2"/>
          <p:cNvSpPr>
            <a:spLocks noGrp="1"/>
          </p:cNvSpPr>
          <p:nvPr>
            <p:ph sz="half" idx="1"/>
          </p:nvPr>
        </p:nvSpPr>
        <p:spPr/>
        <p:txBody>
          <a:bodyPr/>
          <a:p>
            <a:r>
              <a:rPr lang="en-IN" altLang="en-US"/>
              <a:t>By assumming that the ECg potential at the shoulder are essentially the same as the wrist and that of the potential at the crotch differ little from those at either ankle, and he let the three points of this triangle represent the electrode position for three limb leads.</a:t>
            </a:r>
            <a:endParaRPr lang="en-IN" altLang="en-US"/>
          </a:p>
          <a:p>
            <a:endParaRPr lang="en-IN" altLang="en-US"/>
          </a:p>
        </p:txBody>
      </p:sp>
      <p:pic>
        <p:nvPicPr>
          <p:cNvPr id="5" name="Content Placeholder 4"/>
          <p:cNvPicPr>
            <a:picLocks noChangeAspect="1"/>
          </p:cNvPicPr>
          <p:nvPr>
            <p:ph sz="half" idx="2"/>
          </p:nvPr>
        </p:nvPicPr>
        <p:blipFill>
          <a:blip r:embed="rId1"/>
          <a:stretch>
            <a:fillRect/>
          </a:stretch>
        </p:blipFill>
        <p:spPr>
          <a:xfrm>
            <a:off x="6746240" y="2344420"/>
            <a:ext cx="4286250" cy="4143375"/>
          </a:xfrm>
          <a:prstGeom prst="rect">
            <a:avLst/>
          </a:prstGeom>
        </p:spPr>
      </p:pic>
      <p:sp>
        <p:nvSpPr>
          <p:cNvPr id="6" name="Text Box 5"/>
          <p:cNvSpPr txBox="1"/>
          <p:nvPr/>
        </p:nvSpPr>
        <p:spPr>
          <a:xfrm>
            <a:off x="6096000" y="1113155"/>
            <a:ext cx="4829810" cy="767080"/>
          </a:xfrm>
          <a:prstGeom prst="rect">
            <a:avLst/>
          </a:prstGeom>
          <a:noFill/>
        </p:spPr>
        <p:txBody>
          <a:bodyPr wrap="square" rtlCol="0">
            <a:noAutofit/>
          </a:bodyPr>
          <a:p>
            <a:r>
              <a:rPr lang="en-IN" altLang="en-US" sz="3200">
                <a:latin typeface="+mj-lt"/>
                <a:cs typeface="+mj-lt"/>
                <a:sym typeface="+mn-ea"/>
              </a:rPr>
              <a:t>This triangle known as ‘Einthoven triangle’</a:t>
            </a:r>
            <a:r>
              <a:rPr lang="en-IN" altLang="en-US">
                <a:sym typeface="+mn-ea"/>
              </a:rPr>
              <a:t>.</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ECG Recorder Principle</a:t>
            </a:r>
            <a:endParaRPr lang="en-US">
              <a:solidFill>
                <a:srgbClr val="FF0000"/>
              </a:solidFill>
            </a:endParaRPr>
          </a:p>
        </p:txBody>
      </p:sp>
      <p:sp>
        <p:nvSpPr>
          <p:cNvPr id="3" name="Content Placeholder 2"/>
          <p:cNvSpPr>
            <a:spLocks noGrp="1"/>
          </p:cNvSpPr>
          <p:nvPr>
            <p:ph sz="half" idx="1"/>
          </p:nvPr>
        </p:nvSpPr>
        <p:spPr/>
        <p:txBody>
          <a:bodyPr/>
          <a:p>
            <a:pPr algn="just"/>
            <a:r>
              <a:rPr lang="en-US" sz="2400"/>
              <a:t>The principal Parts or building blocks of an ECG recorder are shown in Fig.</a:t>
            </a:r>
            <a:endParaRPr lang="en-US" sz="2400"/>
          </a:p>
          <a:p>
            <a:pPr algn="just"/>
            <a:r>
              <a:rPr lang="en-US" sz="2400"/>
              <a:t>The connecting wires for the patient electrodes originates at the end of a patient cable, the other end of which plugs into the ECG recorder.The wires from the electrodes connect to the lead selector switch, which also incorporates the resistors necessary for the unipolar leads.</a:t>
            </a:r>
            <a:endParaRPr lang="en-US" sz="2400"/>
          </a:p>
          <a:p>
            <a:pPr algn="just"/>
            <a:endParaRPr lang="en-US" sz="2400"/>
          </a:p>
        </p:txBody>
      </p:sp>
      <p:pic>
        <p:nvPicPr>
          <p:cNvPr id="4" name="Content Placeholder 3"/>
          <p:cNvPicPr>
            <a:picLocks noChangeAspect="1"/>
          </p:cNvPicPr>
          <p:nvPr>
            <p:ph sz="half" idx="2"/>
          </p:nvPr>
        </p:nvPicPr>
        <p:blipFill>
          <a:blip r:embed="rId1"/>
          <a:stretch>
            <a:fillRect/>
          </a:stretch>
        </p:blipFill>
        <p:spPr>
          <a:xfrm>
            <a:off x="6197600" y="1292860"/>
            <a:ext cx="5384800" cy="47161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solidFill>
                  <a:srgbClr val="FF0000"/>
                </a:solidFill>
                <a:sym typeface="+mn-ea"/>
              </a:rPr>
              <a:t>ECG Recorder Principle</a:t>
            </a:r>
            <a:endParaRPr lang="en-US"/>
          </a:p>
        </p:txBody>
      </p:sp>
      <p:sp>
        <p:nvSpPr>
          <p:cNvPr id="7" name="Text Placeholder 6"/>
          <p:cNvSpPr>
            <a:spLocks noGrp="1"/>
          </p:cNvSpPr>
          <p:nvPr>
            <p:ph type="body" idx="1"/>
          </p:nvPr>
        </p:nvSpPr>
        <p:spPr/>
        <p:txBody>
          <a:bodyPr/>
          <a:p>
            <a:r>
              <a:rPr lang="en-US" dirty="0">
                <a:solidFill>
                  <a:srgbClr val="000000"/>
                </a:solidFill>
                <a:effectLst/>
                <a:latin typeface="Helvetica" panose="020B0604020202020204" pitchFamily="34" charset="0"/>
                <a:sym typeface="+mn-ea"/>
              </a:rPr>
              <a:t> A </a:t>
            </a:r>
            <a:r>
              <a:rPr lang="en-US" dirty="0" err="1">
                <a:solidFill>
                  <a:srgbClr val="000000"/>
                </a:solidFill>
                <a:effectLst/>
                <a:latin typeface="Helvetica" panose="020B0604020202020204" pitchFamily="34" charset="0"/>
                <a:sym typeface="+mn-ea"/>
              </a:rPr>
              <a:t>standarization</a:t>
            </a:r>
            <a:r>
              <a:rPr lang="en-US" dirty="0">
                <a:solidFill>
                  <a:srgbClr val="000000"/>
                </a:solidFill>
                <a:effectLst/>
                <a:latin typeface="Helvetica" panose="020B0604020202020204" pitchFamily="34" charset="0"/>
                <a:sym typeface="+mn-ea"/>
              </a:rPr>
              <a:t> voltage of 1 mV to standardize or calibrate the recorder is used. </a:t>
            </a:r>
            <a:endParaRPr lang="en-US" dirty="0">
              <a:solidFill>
                <a:srgbClr val="000000"/>
              </a:solidFill>
              <a:effectLst/>
              <a:latin typeface="Helvetica" panose="020B0604020202020204" pitchFamily="34" charset="0"/>
              <a:sym typeface="+mn-ea"/>
            </a:endParaRPr>
          </a:p>
          <a:p>
            <a:r>
              <a:rPr lang="en-US" dirty="0">
                <a:solidFill>
                  <a:srgbClr val="000000"/>
                </a:solidFill>
                <a:effectLst/>
                <a:latin typeface="Helvetica" panose="020B0604020202020204" pitchFamily="34" charset="0"/>
                <a:sym typeface="+mn-ea"/>
              </a:rPr>
              <a:t>From the lead selector switch the ECG signal goes to a pre-amplifier, a differential amplifier with high common mode rejection. It is c</a:t>
            </a:r>
            <a:r>
              <a:rPr lang="en-US" dirty="0" err="1">
                <a:solidFill>
                  <a:srgbClr val="000000"/>
                </a:solidFill>
                <a:effectLst/>
                <a:latin typeface="Helvetica" panose="020B0604020202020204" pitchFamily="34" charset="0"/>
                <a:sym typeface="+mn-ea"/>
              </a:rPr>
              <a:t>oupled</a:t>
            </a:r>
            <a:r>
              <a:rPr lang="en-US" dirty="0">
                <a:solidFill>
                  <a:srgbClr val="000000"/>
                </a:solidFill>
                <a:effectLst/>
                <a:latin typeface="Helvetica" panose="020B0604020202020204" pitchFamily="34" charset="0"/>
                <a:sym typeface="+mn-ea"/>
              </a:rPr>
              <a:t> to avoid problems with small dc voltages that may </a:t>
            </a:r>
            <a:r>
              <a:rPr lang="en-US" dirty="0" err="1">
                <a:solidFill>
                  <a:srgbClr val="000000"/>
                </a:solidFill>
                <a:effectLst/>
                <a:latin typeface="Helvetica" panose="020B0604020202020204" pitchFamily="34" charset="0"/>
                <a:sym typeface="+mn-ea"/>
              </a:rPr>
              <a:t>originate from</a:t>
            </a:r>
            <a:r>
              <a:rPr lang="en-US" dirty="0">
                <a:solidFill>
                  <a:srgbClr val="000000"/>
                </a:solidFill>
                <a:effectLst/>
                <a:latin typeface="Helvetica" panose="020B0604020202020204" pitchFamily="34" charset="0"/>
                <a:sym typeface="+mn-ea"/>
              </a:rPr>
              <a:t> </a:t>
            </a:r>
            <a:r>
              <a:rPr lang="en-US" dirty="0" err="1">
                <a:solidFill>
                  <a:srgbClr val="000000"/>
                </a:solidFill>
                <a:effectLst/>
                <a:latin typeface="Helvetica" panose="020B0604020202020204" pitchFamily="34" charset="0"/>
                <a:sym typeface="+mn-ea"/>
              </a:rPr>
              <a:t>polarization</a:t>
            </a:r>
            <a:r>
              <a:rPr lang="en-US" dirty="0">
                <a:solidFill>
                  <a:srgbClr val="000000"/>
                </a:solidFill>
                <a:effectLst/>
                <a:latin typeface="Helvetica" panose="020B0604020202020204" pitchFamily="34" charset="0"/>
                <a:sym typeface="+mn-ea"/>
              </a:rPr>
              <a:t> of the electrodes. </a:t>
            </a:r>
            <a:endParaRPr lang="en-US" dirty="0">
              <a:solidFill>
                <a:srgbClr val="000000"/>
              </a:solidFill>
              <a:effectLst/>
              <a:latin typeface="Helvetica" panose="020B0604020202020204" pitchFamily="34" charset="0"/>
              <a:sym typeface="+mn-ea"/>
            </a:endParaRPr>
          </a:p>
          <a:p>
            <a:r>
              <a:rPr lang="en-US" dirty="0">
                <a:solidFill>
                  <a:srgbClr val="000000"/>
                </a:solidFill>
                <a:effectLst/>
                <a:latin typeface="Helvetica" panose="020B0604020202020204" pitchFamily="34" charset="0"/>
                <a:sym typeface="+mn-ea"/>
              </a:rPr>
              <a:t>A variable sensitivity adjustment, som</a:t>
            </a:r>
            <a:r>
              <a:rPr lang="en-US" dirty="0" err="1">
                <a:solidFill>
                  <a:srgbClr val="000000"/>
                </a:solidFill>
                <a:effectLst/>
                <a:latin typeface="Helvetica" panose="020B0604020202020204" pitchFamily="34" charset="0"/>
                <a:sym typeface="+mn-ea"/>
              </a:rPr>
              <a:t>etimes</a:t>
            </a:r>
            <a:r>
              <a:rPr lang="en-US" dirty="0">
                <a:solidFill>
                  <a:srgbClr val="000000"/>
                </a:solidFill>
                <a:effectLst/>
                <a:latin typeface="Helvetica" panose="020B0604020202020204" pitchFamily="34" charset="0"/>
                <a:sym typeface="+mn-ea"/>
              </a:rPr>
              <a:t> marked as standardization adjustment is provided.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ECG Recorder Principle</a:t>
            </a:r>
            <a:endParaRPr lang="en-US"/>
          </a:p>
        </p:txBody>
      </p:sp>
      <p:sp>
        <p:nvSpPr>
          <p:cNvPr id="3" name="Text Placeholder 2"/>
          <p:cNvSpPr>
            <a:spLocks noGrp="1"/>
          </p:cNvSpPr>
          <p:nvPr>
            <p:ph type="body" idx="1"/>
          </p:nvPr>
        </p:nvSpPr>
        <p:spPr/>
        <p:txBody>
          <a:bodyPr/>
          <a:p>
            <a:r>
              <a:rPr lang="en-US" dirty="0">
                <a:solidFill>
                  <a:srgbClr val="000000"/>
                </a:solidFill>
                <a:effectLst/>
                <a:latin typeface="Helvetica" panose="020B0604020202020204" pitchFamily="34" charset="0"/>
                <a:sym typeface="+mn-ea"/>
              </a:rPr>
              <a:t>By means of this  </a:t>
            </a:r>
            <a:r>
              <a:rPr lang="en-US" dirty="0" err="1">
                <a:solidFill>
                  <a:srgbClr val="000000"/>
                </a:solidFill>
                <a:effectLst/>
                <a:latin typeface="Helvetica" panose="020B0604020202020204" pitchFamily="34" charset="0"/>
                <a:sym typeface="+mn-ea"/>
              </a:rPr>
              <a:t>adjustment</a:t>
            </a:r>
            <a:r>
              <a:rPr lang="en-US" dirty="0">
                <a:solidFill>
                  <a:srgbClr val="000000"/>
                </a:solidFill>
                <a:effectLst/>
                <a:latin typeface="Helvetica" panose="020B0604020202020204" pitchFamily="34" charset="0"/>
                <a:sym typeface="+mn-ea"/>
              </a:rPr>
              <a:t> the sensitivity of the ECG recorder can be set so that the standardization voltage of 1 mV causes a pen deflection of 10 mm.</a:t>
            </a:r>
            <a:endParaRPr lang="en-US" dirty="0">
              <a:solidFill>
                <a:srgbClr val="000000"/>
              </a:solidFill>
              <a:effectLst/>
              <a:latin typeface="Helvetica" panose="020B0604020202020204" pitchFamily="34" charset="0"/>
              <a:sym typeface="+mn-ea"/>
            </a:endParaRPr>
          </a:p>
          <a:p>
            <a:r>
              <a:rPr lang="en-US" dirty="0">
                <a:solidFill>
                  <a:srgbClr val="000000"/>
                </a:solidFill>
                <a:effectLst/>
                <a:latin typeface="Helvetica" panose="020B0604020202020204" pitchFamily="34" charset="0"/>
                <a:sym typeface="+mn-ea"/>
              </a:rPr>
              <a:t>In m</a:t>
            </a:r>
            <a:r>
              <a:rPr lang="en-US" dirty="0" err="1">
                <a:solidFill>
                  <a:srgbClr val="000000"/>
                </a:solidFill>
                <a:effectLst/>
                <a:latin typeface="Helvetica" panose="020B0604020202020204" pitchFamily="34" charset="0"/>
                <a:sym typeface="+mn-ea"/>
              </a:rPr>
              <a:t>odern</a:t>
            </a:r>
            <a:r>
              <a:rPr lang="en-US" dirty="0">
                <a:solidFill>
                  <a:srgbClr val="000000"/>
                </a:solidFill>
                <a:effectLst/>
                <a:latin typeface="Helvetica" panose="020B0604020202020204" pitchFamily="34" charset="0"/>
                <a:sym typeface="+mn-ea"/>
              </a:rPr>
              <a:t> amplifiers the gain usually remains stable once adjusted, so</a:t>
            </a:r>
            <a:r>
              <a:rPr lang="en-US" dirty="0">
                <a:sym typeface="+mn-ea"/>
              </a:rPr>
              <a:t> </a:t>
            </a:r>
            <a:r>
              <a:rPr lang="en-US">
                <a:sym typeface="+mn-ea"/>
              </a:rPr>
              <a:t>that continuously variable gain control is now frequently a screwdriver adjustment at the side or rear of the ECG recorder.</a:t>
            </a:r>
            <a:endParaRPr lang="en-US"/>
          </a:p>
          <a:p>
            <a:pPr marL="0" indent="0">
              <a:buNone/>
            </a:pPr>
            <a:br>
              <a:rPr lang="en-US" dirty="0">
                <a:sym typeface="+mn-ea"/>
              </a:rPr>
            </a:b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ECG Recorder Principle</a:t>
            </a:r>
            <a:endParaRPr lang="en-US"/>
          </a:p>
        </p:txBody>
      </p:sp>
      <p:sp>
        <p:nvSpPr>
          <p:cNvPr id="3" name="Text Placeholder 2"/>
          <p:cNvSpPr>
            <a:spLocks noGrp="1"/>
          </p:cNvSpPr>
          <p:nvPr>
            <p:ph type="body" idx="1"/>
          </p:nvPr>
        </p:nvSpPr>
        <p:spPr/>
        <p:txBody>
          <a:bodyPr/>
          <a:p>
            <a:r>
              <a:rPr lang="en-US"/>
              <a:t>The preamplifier is followed by a power amplifier, which provide power to drive the pen motor that records the actual ECG trace. </a:t>
            </a:r>
            <a:endParaRPr lang="en-US"/>
          </a:p>
          <a:p>
            <a:r>
              <a:rPr lang="en-US"/>
              <a:t>A position control on the pen amplifier makes it possible to center the pen on the recording paper.</a:t>
            </a:r>
            <a:endParaRPr lang="en-US"/>
          </a:p>
          <a:p>
            <a:r>
              <a:rPr lang="en-US">
                <a:sym typeface="+mn-ea"/>
              </a:rPr>
              <a:t>Heat sensitive paper may be used ald the pen is actually an electrically heated stylus, the temperature of which can be adjusted with a stylus heat control for optimal recording trace. </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ECG Recorder Principle</a:t>
            </a:r>
            <a:endParaRPr lang="en-US"/>
          </a:p>
        </p:txBody>
      </p:sp>
      <p:sp>
        <p:nvSpPr>
          <p:cNvPr id="3" name="Text Placeholder 2"/>
          <p:cNvSpPr>
            <a:spLocks noGrp="1"/>
          </p:cNvSpPr>
          <p:nvPr>
            <p:ph type="body" idx="1"/>
          </p:nvPr>
        </p:nvSpPr>
        <p:spPr/>
        <p:txBody>
          <a:bodyPr/>
          <a:p>
            <a:endParaRPr lang="en-US"/>
          </a:p>
          <a:p>
            <a:r>
              <a:rPr lang="en-US" sz="2800">
                <a:sym typeface="+mn-ea"/>
              </a:rPr>
              <a:t>Normally, electrocardiograms are recorded at a paper speed of 25 </a:t>
            </a:r>
            <a:r>
              <a:rPr lang="en-US" sz="2800">
                <a:sym typeface="+mn-ea"/>
              </a:rPr>
              <a:t> mm/s</a:t>
            </a:r>
            <a:r>
              <a:rPr lang="en-US" sz="2800">
                <a:sym typeface="+mn-ea"/>
              </a:rPr>
              <a:t>, but a faster speed of 50 mm/s is provided to allow better resolution of the QRS complex at very high heart rates or when a particular wave form details are required.</a:t>
            </a:r>
            <a:endParaRPr lang="en-US" sz="2800">
              <a:sym typeface="+mn-ea"/>
            </a:endParaRPr>
          </a:p>
          <a:p>
            <a:r>
              <a:rPr lang="en-US" sz="2800">
                <a:sym typeface="+mn-ea"/>
              </a:rPr>
              <a:t>The protection of the electrocardiograph from damage during defibrillation is a severe problem. The voltages that may be encountered in this case may be several thousand volts. Thus special protection must be provided into the electrocardiograph to prevent burnout of components and its damage.</a:t>
            </a:r>
            <a:endParaRPr lang="en-US" sz="2800"/>
          </a:p>
          <a:p>
            <a:endParaRPr lang="en-US"/>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ECG Recorder Principle</a:t>
            </a:r>
            <a:endParaRPr lang="en-US"/>
          </a:p>
        </p:txBody>
      </p:sp>
      <p:sp>
        <p:nvSpPr>
          <p:cNvPr id="3" name="Content Placeholder 2"/>
          <p:cNvSpPr>
            <a:spLocks noGrp="1"/>
          </p:cNvSpPr>
          <p:nvPr>
            <p:ph sz="half" idx="2"/>
          </p:nvPr>
        </p:nvSpPr>
        <p:spPr/>
        <p:txBody>
          <a:bodyPr/>
          <a:p>
            <a:endParaRPr lang="en-US"/>
          </a:p>
          <a:p>
            <a:endParaRPr lang="en-US"/>
          </a:p>
        </p:txBody>
      </p:sp>
      <p:pic>
        <p:nvPicPr>
          <p:cNvPr id="5" name="Picture 4"/>
          <p:cNvPicPr>
            <a:picLocks noChangeAspect="1"/>
          </p:cNvPicPr>
          <p:nvPr/>
        </p:nvPicPr>
        <p:blipFill>
          <a:blip r:embed="rId1"/>
          <a:stretch>
            <a:fillRect/>
          </a:stretch>
        </p:blipFill>
        <p:spPr>
          <a:xfrm>
            <a:off x="698500" y="1022350"/>
            <a:ext cx="7270750" cy="5380990"/>
          </a:xfrm>
          <a:prstGeom prst="rect">
            <a:avLst/>
          </a:prstGeom>
        </p:spPr>
      </p:pic>
      <p:pic>
        <p:nvPicPr>
          <p:cNvPr id="6" name="Content Placeholder 5"/>
          <p:cNvPicPr>
            <a:picLocks noChangeAspect="1"/>
          </p:cNvPicPr>
          <p:nvPr>
            <p:ph sz="half" idx="1"/>
          </p:nvPr>
        </p:nvPicPr>
        <p:blipFill>
          <a:blip r:embed="rId2"/>
          <a:stretch>
            <a:fillRect/>
          </a:stretch>
        </p:blipFill>
        <p:spPr>
          <a:xfrm>
            <a:off x="8569960" y="2559050"/>
            <a:ext cx="3300095" cy="32867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solidFill>
                  <a:srgbClr val="FF0000"/>
                </a:solidFill>
              </a:rPr>
              <a:t>Types of ECG recorder</a:t>
            </a:r>
            <a:endParaRPr lang="en-US">
              <a:solidFill>
                <a:srgbClr val="FF0000"/>
              </a:solidFill>
            </a:endParaRPr>
          </a:p>
        </p:txBody>
      </p:sp>
      <p:sp>
        <p:nvSpPr>
          <p:cNvPr id="6" name="Text Placeholder 5"/>
          <p:cNvSpPr>
            <a:spLocks noGrp="1"/>
          </p:cNvSpPr>
          <p:nvPr>
            <p:ph type="body" idx="1"/>
          </p:nvPr>
        </p:nvSpPr>
        <p:spPr/>
        <p:txBody>
          <a:bodyPr/>
          <a:p>
            <a:pPr marL="0" indent="0">
              <a:buNone/>
            </a:pPr>
            <a:r>
              <a:rPr lang="en-US" b="1" u="sng"/>
              <a:t>Single channel recorder</a:t>
            </a:r>
            <a:endParaRPr lang="en-US" b="1" u="sng"/>
          </a:p>
          <a:p>
            <a:r>
              <a:rPr lang="en-US"/>
              <a:t>single channel ECG recorder is the portable single channel unit.This ECG recorder is mounted on a cart so that it can be wheeled to the bedside of a patient conveniently.</a:t>
            </a:r>
            <a:endParaRPr lang="en-US"/>
          </a:p>
          <a:p>
            <a:r>
              <a:rPr lang="en-US"/>
              <a:t>In case, the ECG'of a patient is recorded in the 12 standard lead configuration, the resulting paper strip is from 3 to 6 feet long. It is very inconvenient for the physicial to analyze the ECG.</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Types of ECG recorder</a:t>
            </a:r>
            <a:endParaRPr lang="en-US"/>
          </a:p>
        </p:txBody>
      </p:sp>
      <p:sp>
        <p:nvSpPr>
          <p:cNvPr id="3" name="Text Placeholder 2"/>
          <p:cNvSpPr>
            <a:spLocks noGrp="1"/>
          </p:cNvSpPr>
          <p:nvPr>
            <p:ph type="body" idx="1"/>
          </p:nvPr>
        </p:nvSpPr>
        <p:spPr>
          <a:xfrm>
            <a:off x="609600" y="1174750"/>
            <a:ext cx="10972800" cy="4953000"/>
          </a:xfrm>
        </p:spPr>
        <p:txBody>
          <a:bodyPr/>
          <a:p>
            <a:r>
              <a:rPr lang="en-US" b="1" u="sng">
                <a:sym typeface="+mn-ea"/>
              </a:rPr>
              <a:t>Three channel recorder</a:t>
            </a:r>
            <a:endParaRPr lang="en-US" b="1" u="sng">
              <a:sym typeface="+mn-ea"/>
            </a:endParaRPr>
          </a:p>
          <a:p>
            <a:r>
              <a:rPr lang="en-US" sz="2800"/>
              <a:t>The three channel recorder record the output of three leads at a time and there is automatic switching to record output of next three channels.</a:t>
            </a:r>
            <a:endParaRPr lang="en-US" sz="2800"/>
          </a:p>
          <a:p>
            <a:r>
              <a:rPr lang="en-US" sz="2800"/>
              <a:t>An electrocardiogram with the 12 standard, leads therefore, can be recorded automatically as a sequence of four groups of three traces. The time required for actual recording is only 10 seconds. </a:t>
            </a:r>
            <a:endParaRPr lang="en-US"/>
          </a:p>
          <a:p>
            <a:r>
              <a:rPr lang="en-US" sz="2800">
                <a:sym typeface="+mn-ea"/>
              </a:rPr>
              <a:t>The groups of leads recorded and the time at which the switching occurs are automatically identified by code markings at the margin of the recording paper. </a:t>
            </a:r>
            <a:endParaRPr lang="en-US" sz="2800"/>
          </a:p>
          <a:p>
            <a:endParaRPr 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Types of ECG recorder</a:t>
            </a:r>
            <a:endParaRPr lang="en-US"/>
          </a:p>
        </p:txBody>
      </p:sp>
      <p:sp>
        <p:nvSpPr>
          <p:cNvPr id="3" name="Text Placeholder 2"/>
          <p:cNvSpPr>
            <a:spLocks noGrp="1"/>
          </p:cNvSpPr>
          <p:nvPr>
            <p:ph type="body" idx="1"/>
          </p:nvPr>
        </p:nvSpPr>
        <p:spPr/>
        <p:txBody>
          <a:bodyPr/>
          <a:p>
            <a:r>
              <a:rPr lang="en-US">
                <a:sym typeface="+mn-ea"/>
              </a:rPr>
              <a:t>At the end of the recording standardizatron pulses are inserted in all three channels. </a:t>
            </a:r>
            <a:endParaRPr lang="en-US"/>
          </a:p>
          <a:p>
            <a:r>
              <a:rPr lang="en-US">
                <a:sym typeface="+mn-ea"/>
              </a:rPr>
              <a:t>Although the actual recording time is reduced substantially compared to single channel recorders, more time is required to apply the electrodes to the patient because separate electrodes must be used for each chest position. </a:t>
            </a:r>
            <a:endParaRPr lang="en-US"/>
          </a:p>
          <a:p>
            <a:r>
              <a:rPr lang="en-US">
                <a:sym typeface="+mn-ea"/>
              </a:rPr>
              <a:t>It is much easier to read the output of the three channel ECG recorder as compared to single channel ECG recorder.</a:t>
            </a:r>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IN" altLang="en-US" b="1">
                <a:solidFill>
                  <a:srgbClr val="FF0000"/>
                </a:solidFill>
                <a:sym typeface="+mn-ea"/>
              </a:rPr>
              <a:t>Electrocardiogram</a:t>
            </a:r>
            <a:endParaRPr lang="en-IN" altLang="en-US" b="1">
              <a:solidFill>
                <a:srgbClr val="FF0000"/>
              </a:solidFill>
              <a:sym typeface="+mn-ea"/>
            </a:endParaRPr>
          </a:p>
        </p:txBody>
      </p:sp>
      <p:sp>
        <p:nvSpPr>
          <p:cNvPr id="5" name="Text Placeholder 4"/>
          <p:cNvSpPr>
            <a:spLocks noGrp="1"/>
          </p:cNvSpPr>
          <p:nvPr>
            <p:ph type="body" idx="1"/>
          </p:nvPr>
        </p:nvSpPr>
        <p:spPr/>
        <p:txBody>
          <a:bodyPr/>
          <a:p>
            <a:pPr algn="just"/>
            <a:r>
              <a:rPr lang="en-IN" altLang="en-US">
                <a:sym typeface="+mn-ea"/>
              </a:rPr>
              <a:t>The P,QRS and T waves reflect the rhythmic electrical depolarization and repolarization of the myocardium assicated with the contraction of the artia and ventricle.</a:t>
            </a:r>
            <a:endParaRPr lang="en-IN" altLang="en-US">
              <a:sym typeface="+mn-ea"/>
            </a:endParaRPr>
          </a:p>
          <a:p>
            <a:pPr algn="just"/>
            <a:r>
              <a:rPr lang="en-IN" altLang="en-US">
                <a:sym typeface="+mn-ea"/>
              </a:rPr>
              <a:t>Electrocardiagram is used clinically in diagnose various diseases and condition assocated with the heart.</a:t>
            </a:r>
            <a:endParaRPr lang="en-IN" altLang="en-US">
              <a:sym typeface="+mn-ea"/>
            </a:endParaRPr>
          </a:p>
          <a:p>
            <a:endParaRPr lang="en-IN" altLang="en-US"/>
          </a:p>
          <a:p>
            <a:endParaRPr lang="en-IN" alt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Vector Electrocardiographs </a:t>
            </a:r>
            <a:endParaRPr lang="en-US">
              <a:solidFill>
                <a:srgbClr val="FF0000"/>
              </a:solidFill>
            </a:endParaRPr>
          </a:p>
        </p:txBody>
      </p:sp>
      <p:sp>
        <p:nvSpPr>
          <p:cNvPr id="3" name="Text Placeholder 2"/>
          <p:cNvSpPr>
            <a:spLocks noGrp="1"/>
          </p:cNvSpPr>
          <p:nvPr>
            <p:ph type="body" idx="1"/>
          </p:nvPr>
        </p:nvSpPr>
        <p:spPr/>
        <p:txBody>
          <a:bodyPr/>
          <a:p>
            <a:r>
              <a:rPr lang="en-US" sz="2800"/>
              <a:t>The voltage generated by the heart is described as a vector where magnitude and spatial change with time may be of importance. In the type of ECG recorders described above only magnitude is recorded.</a:t>
            </a:r>
            <a:endParaRPr lang="en-US" sz="2800"/>
          </a:p>
          <a:p>
            <a:r>
              <a:rPr lang="en-US" sz="2800"/>
              <a:t> Vector Cardiography on the other hand presents an image of both the magnitude, and the spatial orientation of the heart vector.</a:t>
            </a:r>
            <a:endParaRPr lang="en-US" sz="2800"/>
          </a:p>
          <a:p>
            <a:r>
              <a:rPr lang="en-US" sz="2800"/>
              <a:t> The heart vector, however,a three dimensional variable and three "views" or projections on orthogonal planes are necessary to describe the variable fully in two dimensional figure. </a:t>
            </a:r>
            <a:endParaRPr lang="en-US" sz="2800"/>
          </a:p>
          <a:p>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Vector Electrocardiographs</a:t>
            </a:r>
            <a:endParaRPr lang="en-US"/>
          </a:p>
        </p:txBody>
      </p:sp>
      <p:sp>
        <p:nvSpPr>
          <p:cNvPr id="3" name="Text Placeholder 2"/>
          <p:cNvSpPr>
            <a:spLocks noGrp="1"/>
          </p:cNvSpPr>
          <p:nvPr>
            <p:ph type="body" idx="1"/>
          </p:nvPr>
        </p:nvSpPr>
        <p:spPr/>
        <p:txBody>
          <a:bodyPr/>
          <a:p>
            <a:r>
              <a:rPr lang="en-US">
                <a:sym typeface="+mn-ea"/>
              </a:rPr>
              <a:t>Special lead placement systems must be used to pick up the ECG signals for vector electrocardiograms, the Frank system being the one most frequently employed. </a:t>
            </a:r>
            <a:endParaRPr lang="en-US">
              <a:sym typeface="+mn-ea"/>
            </a:endParaRPr>
          </a:p>
          <a:p>
            <a:r>
              <a:rPr lang="en-US">
                <a:sym typeface="+mn-ea"/>
              </a:rPr>
              <a:t>The vectorcardiogram is usually dispayed on a cathode-ray tube similar to those used for patient monitors.</a:t>
            </a:r>
            <a:endParaRPr lang="en-US"/>
          </a:p>
          <a:p>
            <a:r>
              <a:rPr lang="en-US">
                <a:sym typeface="+mn-ea"/>
              </a:rPr>
              <a:t>Such QRS complex is displayed as a sequence of loops on this screen,which is then photographed with a polaroid camera. </a:t>
            </a:r>
            <a:endParaRPr lang="en-US">
              <a:sym typeface="+mn-ea"/>
            </a:endParaRP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Vector Electrocardiographs</a:t>
            </a:r>
            <a:endParaRPr lang="en-US"/>
          </a:p>
        </p:txBody>
      </p:sp>
      <p:sp>
        <p:nvSpPr>
          <p:cNvPr id="3" name="Text Placeholder 2"/>
          <p:cNvSpPr>
            <a:spLocks noGrp="1"/>
          </p:cNvSpPr>
          <p:nvPr>
            <p:ph type="body" idx="1"/>
          </p:nvPr>
        </p:nvSpPr>
        <p:spPr/>
        <p:txBody>
          <a:bodyPr/>
          <a:p>
            <a:r>
              <a:rPr lang="en-US">
                <a:sym typeface="+mn-ea"/>
              </a:rPr>
              <a:t>Vector-cardiograms are also available that use computer techniques to slow down the ECG signals and to allow the recording of the vectorcardiogram with a mechanical X-Y to recorder.</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Electrocardiograph Systems for Stress Testing</a:t>
            </a:r>
            <a:endParaRPr lang="en-US">
              <a:solidFill>
                <a:srgbClr val="FF0000"/>
              </a:solidFill>
            </a:endParaRPr>
          </a:p>
        </p:txBody>
      </p:sp>
      <p:sp>
        <p:nvSpPr>
          <p:cNvPr id="3" name="Text Placeholder 2"/>
          <p:cNvSpPr>
            <a:spLocks noGrp="1"/>
          </p:cNvSpPr>
          <p:nvPr>
            <p:ph type="body" idx="1"/>
          </p:nvPr>
        </p:nvSpPr>
        <p:spPr/>
        <p:txBody>
          <a:bodyPr/>
          <a:p>
            <a:r>
              <a:rPr lang="en-US"/>
              <a:t>If the electrocardiogram is taken at rest the coronary insufficiency is reflected. </a:t>
            </a:r>
            <a:endParaRPr lang="en-US"/>
          </a:p>
          <a:p>
            <a:r>
              <a:rPr lang="en-US"/>
              <a:t>In the masters test or two step exercise test, a physiological test is imposed on the cardiovascular system by letting the patient repeatedly walk up and down a special pair of a inch high steps prior recording his ECG. </a:t>
            </a:r>
            <a:endParaRPr lang="en-US"/>
          </a:p>
          <a:p>
            <a:r>
              <a:rPr lang="en-US"/>
              <a:t>Based on the same principle is the exercise stress test in which the patient walks at a specified speed on a tread mill whose inclination can be changed.</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Electrocardiograph Systems for Stress Testing</a:t>
            </a:r>
            <a:endParaRPr lang="en-US"/>
          </a:p>
        </p:txBody>
      </p:sp>
      <p:sp>
        <p:nvSpPr>
          <p:cNvPr id="3" name="Text Placeholder 2"/>
          <p:cNvSpPr>
            <a:spLocks noGrp="1"/>
          </p:cNvSpPr>
          <p:nvPr>
            <p:ph type="body" idx="1"/>
          </p:nvPr>
        </p:nvSpPr>
        <p:spPr/>
        <p:txBody>
          <a:bodyPr/>
          <a:p>
            <a:r>
              <a:rPr lang="en-US" sz="2800"/>
              <a:t>Stress test system based on exercises consists of the following parts:</a:t>
            </a:r>
            <a:endParaRPr lang="en-US" sz="2800"/>
          </a:p>
          <a:p>
            <a:pPr lvl="1"/>
            <a:r>
              <a:rPr lang="en-US" sz="2400"/>
              <a:t>A treadmill with automatic capability to change the speed and 	       	  inclination in order to apply a specific physiological stress'</a:t>
            </a:r>
            <a:endParaRPr lang="en-US" sz="2400"/>
          </a:p>
          <a:p>
            <a:pPr lvl="1"/>
            <a:r>
              <a:rPr lang="en-US" sz="2400"/>
              <a:t>An ECG radiometry system to allow recording of the ECG without 	  artifacts while the patient is on treadmill.</a:t>
            </a:r>
            <a:endParaRPr lang="en-US" sz="2400"/>
          </a:p>
          <a:p>
            <a:pPr lvl="1"/>
            <a:r>
              <a:rPr lang="en-US" sz="2400"/>
              <a:t>An ECG monitor with a cathode ray display and heart rate meter.</a:t>
            </a:r>
            <a:endParaRPr lang="en-US" sz="2400"/>
          </a:p>
          <a:p>
            <a:pPr lvl="1"/>
            <a:r>
              <a:rPr lang="en-US" sz="2400"/>
              <a:t>An ECG recorder.</a:t>
            </a:r>
            <a:endParaRPr lang="en-US" sz="2400"/>
          </a:p>
          <a:p>
            <a:pPr lvl="1"/>
            <a:r>
              <a:rPr lang="en-US" sz="2400"/>
              <a:t>An automatic or semiautomatic sphygmomanometer for the indirect </a:t>
            </a:r>
            <a:endParaRPr lang="en-US" sz="2400"/>
          </a:p>
          <a:p>
            <a:pPr lvl="1"/>
            <a:r>
              <a:rPr lang="en-US" sz="2400"/>
              <a:t>measurement of blood Pressure.</a:t>
            </a:r>
            <a:endParaRPr lang="en-US" sz="2400"/>
          </a:p>
          <a:p>
            <a:r>
              <a:rPr lang="en-US" sz="2800"/>
              <a:t>A dc defibriller is usually kept available while the test is being performed. As the exercise stress test involves risk for patients with known or suspected cardiac disorders</a:t>
            </a:r>
            <a:endParaRPr 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rPr>
              <a:t>Continuous ECG Recording(Holter recording)</a:t>
            </a:r>
            <a:endParaRPr lang="en-US">
              <a:solidFill>
                <a:srgbClr val="FF0000"/>
              </a:solidFill>
            </a:endParaRPr>
          </a:p>
        </p:txBody>
      </p:sp>
      <p:sp>
        <p:nvSpPr>
          <p:cNvPr id="3" name="Text Placeholder 2"/>
          <p:cNvSpPr>
            <a:spLocks noGrp="1"/>
          </p:cNvSpPr>
          <p:nvPr>
            <p:ph type="body" idx="1"/>
          </p:nvPr>
        </p:nvSpPr>
        <p:spPr/>
        <p:txBody>
          <a:bodyPr/>
          <a:p>
            <a:r>
              <a:rPr lang="en-US" sz="2800"/>
              <a:t>A normal electrocardiogram represent only a brief sample of cardiac activity, arrhythmias which occurs intermittently only under certain condition such as emotional which stress occur are intermittently frequently missed. </a:t>
            </a:r>
            <a:endParaRPr lang="en-US" sz="2800"/>
          </a:p>
          <a:p>
            <a:r>
              <a:rPr lang="en-US" sz="2800"/>
              <a:t>The technique of continuous ECG recording makes it possible to capture these kinds of arrhythmias. </a:t>
            </a:r>
            <a:endParaRPr lang="en-US" sz="2800"/>
          </a:p>
          <a:p>
            <a:r>
              <a:rPr lang="en-US" sz="2800"/>
              <a:t>This was introduced by Norman Holter to obtain a continuous ECG the electrocardiogram of subject is recorded during his normal daily  by means of a special magnetic tape recorder. </a:t>
            </a:r>
            <a:endParaRPr lang="en-US" sz="2800"/>
          </a:p>
          <a:p>
            <a:endParaRPr 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Continuous ECG Recording(Holter recording)</a:t>
            </a:r>
            <a:endParaRPr lang="en-US"/>
          </a:p>
        </p:txBody>
      </p:sp>
      <p:sp>
        <p:nvSpPr>
          <p:cNvPr id="3" name="Text Placeholder 2"/>
          <p:cNvSpPr>
            <a:spLocks noGrp="1"/>
          </p:cNvSpPr>
          <p:nvPr>
            <p:ph type="body" idx="1"/>
          </p:nvPr>
        </p:nvSpPr>
        <p:spPr/>
        <p:txBody>
          <a:bodyPr/>
          <a:p>
            <a:r>
              <a:rPr lang="en-US">
                <a:sym typeface="+mn-ea"/>
              </a:rPr>
              <a:t>The smallest device of this type can actually be worn in a shirt pocket and allows recordings of the ECG for four hours. </a:t>
            </a:r>
            <a:endParaRPr lang="en-US">
              <a:sym typeface="+mn-ea"/>
            </a:endParaRPr>
          </a:p>
          <a:p>
            <a:r>
              <a:rPr lang="en-US">
                <a:sym typeface="+mn-ea"/>
              </a:rPr>
              <a:t>Other recorders about the size of a camera case are worn over the shoulder and can record ECG for upto 24 hours.</a:t>
            </a:r>
            <a:endParaRPr lang="en-US">
              <a:sym typeface="+mn-ea"/>
            </a:endParaRPr>
          </a:p>
          <a:p>
            <a:r>
              <a:rPr lang="en-US"/>
              <a:t>The recorded tape is analyzed using a special scaning device which plays back the tape at a higher speed than that for recording. </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rgbClr val="FF0000"/>
                </a:solidFill>
                <a:sym typeface="+mn-ea"/>
              </a:rPr>
              <a:t>Continuous ECG Recording</a:t>
            </a:r>
            <a:r>
              <a:rPr lang="en-US">
                <a:solidFill>
                  <a:srgbClr val="FF0000"/>
                </a:solidFill>
                <a:sym typeface="+mn-ea"/>
              </a:rPr>
              <a:t>(Holter recording)</a:t>
            </a:r>
            <a:endParaRPr lang="en-US"/>
          </a:p>
        </p:txBody>
      </p:sp>
      <p:sp>
        <p:nvSpPr>
          <p:cNvPr id="3" name="Text Placeholder 2"/>
          <p:cNvSpPr>
            <a:spLocks noGrp="1"/>
          </p:cNvSpPr>
          <p:nvPr>
            <p:ph type="body" idx="1"/>
          </p:nvPr>
        </p:nvSpPr>
        <p:spPr/>
        <p:txBody>
          <a:bodyPr/>
          <a:p>
            <a:r>
              <a:rPr lang="en-US">
                <a:sym typeface="+mn-ea"/>
              </a:rPr>
              <a:t>In this way a 24 hour record can be reviewed in just 12 minutes. </a:t>
            </a:r>
            <a:endParaRPr lang="en-US">
              <a:sym typeface="+mn-ea"/>
            </a:endParaRPr>
          </a:p>
          <a:p>
            <a:r>
              <a:rPr lang="en-US">
                <a:sym typeface="+mn-ea"/>
              </a:rPr>
              <a:t>During the play back the beat to beat interval of Electrocardiogram is displayed on a cathode ray tube as a picket fence pattern in which arrhythmic episodes are clearly visible. </a:t>
            </a:r>
            <a:endParaRPr lang="en-US">
              <a:sym typeface="+mn-ea"/>
            </a:endParaRPr>
          </a:p>
          <a:p>
            <a:r>
              <a:rPr lang="en-US">
                <a:sym typeface="+mn-ea"/>
              </a:rPr>
              <a:t>Once such episode has been discovered the tape is backed up and slowed down version of the time interval of arrhythmias is observed.</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sym typeface="+mn-ea"/>
              </a:rPr>
              <a:t>Electrocardiogram</a:t>
            </a:r>
            <a:endParaRPr lang="en-IN" altLang="en-US" b="1">
              <a:solidFill>
                <a:srgbClr val="FF0000"/>
              </a:solidFill>
              <a:sym typeface="+mn-ea"/>
            </a:endParaRPr>
          </a:p>
        </p:txBody>
      </p:sp>
      <p:sp>
        <p:nvSpPr>
          <p:cNvPr id="3" name="Text Placeholder 2"/>
          <p:cNvSpPr>
            <a:spLocks noGrp="1"/>
          </p:cNvSpPr>
          <p:nvPr>
            <p:ph type="body" idx="1"/>
          </p:nvPr>
        </p:nvSpPr>
        <p:spPr/>
        <p:txBody>
          <a:bodyPr/>
          <a:p>
            <a:pPr marL="457200" lvl="1" indent="0">
              <a:buNone/>
            </a:pPr>
            <a:r>
              <a:rPr lang="en-IN" altLang="en-US" sz="2400">
                <a:sym typeface="+mn-ea"/>
              </a:rPr>
              <a:t>Some normal values for amplitude and duration of important ECG parameters are as follows.</a:t>
            </a:r>
            <a:endParaRPr lang="en-IN" altLang="en-US" sz="2400"/>
          </a:p>
          <a:p>
            <a:pPr lvl="1"/>
            <a:r>
              <a:rPr lang="en-IN" altLang="en-US" sz="2400" b="1">
                <a:solidFill>
                  <a:srgbClr val="FF0000"/>
                </a:solidFill>
                <a:sym typeface="+mn-ea"/>
              </a:rPr>
              <a:t>Amplitude </a:t>
            </a:r>
            <a:endParaRPr lang="en-IN" altLang="en-US" sz="2400" b="1">
              <a:solidFill>
                <a:srgbClr val="FF0000"/>
              </a:solidFill>
              <a:sym typeface="+mn-ea"/>
            </a:endParaRPr>
          </a:p>
          <a:p>
            <a:pPr lvl="3"/>
            <a:r>
              <a:rPr lang="en-IN" altLang="en-US" sz="2000">
                <a:sym typeface="+mn-ea"/>
              </a:rPr>
              <a:t>P Wave   0.25 mV</a:t>
            </a:r>
            <a:endParaRPr lang="en-IN" altLang="en-US" sz="2000">
              <a:sym typeface="+mn-ea"/>
            </a:endParaRPr>
          </a:p>
          <a:p>
            <a:pPr lvl="3"/>
            <a:r>
              <a:rPr lang="en-IN" altLang="en-US" sz="2000">
                <a:sym typeface="+mn-ea"/>
              </a:rPr>
              <a:t>R Wave  1.60 mV</a:t>
            </a:r>
            <a:endParaRPr lang="en-IN" altLang="en-US" sz="2000">
              <a:sym typeface="+mn-ea"/>
            </a:endParaRPr>
          </a:p>
          <a:p>
            <a:pPr lvl="3"/>
            <a:r>
              <a:rPr lang="en-IN" altLang="en-US" sz="2000">
                <a:sym typeface="+mn-ea"/>
              </a:rPr>
              <a:t>Q wave   25% of  Rwave</a:t>
            </a:r>
            <a:endParaRPr lang="en-IN" altLang="en-US" sz="2000">
              <a:sym typeface="+mn-ea"/>
            </a:endParaRPr>
          </a:p>
          <a:p>
            <a:pPr lvl="3"/>
            <a:r>
              <a:rPr lang="en-IN" altLang="en-US" sz="2000">
                <a:sym typeface="+mn-ea"/>
              </a:rPr>
              <a:t>T wave    0.1 to 0.5 mV</a:t>
            </a:r>
            <a:endParaRPr lang="en-IN" altLang="en-US" sz="2000">
              <a:sym typeface="+mn-ea"/>
            </a:endParaRPr>
          </a:p>
          <a:p>
            <a:pPr lvl="1"/>
            <a:r>
              <a:rPr lang="en-IN" altLang="en-US" sz="2400" b="1">
                <a:solidFill>
                  <a:srgbClr val="FF0000"/>
                </a:solidFill>
                <a:sym typeface="+mn-ea"/>
              </a:rPr>
              <a:t>Duration</a:t>
            </a:r>
            <a:endParaRPr lang="en-IN" altLang="en-US" sz="2400" b="1">
              <a:solidFill>
                <a:srgbClr val="FF0000"/>
              </a:solidFill>
              <a:sym typeface="+mn-ea"/>
            </a:endParaRPr>
          </a:p>
          <a:p>
            <a:pPr marL="1371600" lvl="2" indent="-457200">
              <a:buFont typeface="Arial" panose="020B0604020202020204" pitchFamily="34" charset="0"/>
              <a:buChar char="•"/>
            </a:pPr>
            <a:r>
              <a:rPr lang="en-IN" altLang="en-US" sz="2000">
                <a:sym typeface="+mn-ea"/>
              </a:rPr>
              <a:t>P-R interval 		0.12 to 0.20 sec</a:t>
            </a:r>
            <a:endParaRPr lang="en-IN" altLang="en-US" sz="2000">
              <a:sym typeface="+mn-ea"/>
            </a:endParaRPr>
          </a:p>
          <a:p>
            <a:pPr marL="1371600" lvl="2" indent="-457200">
              <a:buFont typeface="Arial" panose="020B0604020202020204" pitchFamily="34" charset="0"/>
              <a:buChar char="•"/>
            </a:pPr>
            <a:r>
              <a:rPr lang="en-IN" altLang="en-US" sz="2000">
                <a:sym typeface="+mn-ea"/>
              </a:rPr>
              <a:t>Q-T interval		0.35 to 0.44 sec</a:t>
            </a:r>
            <a:endParaRPr lang="en-IN" altLang="en-US" sz="2000">
              <a:sym typeface="+mn-ea"/>
            </a:endParaRPr>
          </a:p>
          <a:p>
            <a:pPr marL="1371600" lvl="2" indent="-457200">
              <a:buFont typeface="Arial" panose="020B0604020202020204" pitchFamily="34" charset="0"/>
              <a:buChar char="•"/>
            </a:pPr>
            <a:r>
              <a:rPr lang="en-IN" altLang="en-US" sz="2000">
                <a:sym typeface="+mn-ea"/>
              </a:rPr>
              <a:t>S-T segment		0.05 to 0.15 sec</a:t>
            </a:r>
            <a:endParaRPr lang="en-IN" altLang="en-US" sz="2000">
              <a:sym typeface="+mn-ea"/>
            </a:endParaRPr>
          </a:p>
          <a:p>
            <a:pPr marL="1371600" lvl="2" indent="-457200">
              <a:buFont typeface="Arial" panose="020B0604020202020204" pitchFamily="34" charset="0"/>
              <a:buChar char="•"/>
            </a:pPr>
            <a:r>
              <a:rPr lang="en-IN" altLang="en-US" sz="2000">
                <a:sym typeface="+mn-ea"/>
              </a:rPr>
              <a:t>P wave interval	0.11 Sec</a:t>
            </a:r>
            <a:endParaRPr lang="en-IN" altLang="en-US" sz="2000">
              <a:sym typeface="+mn-ea"/>
            </a:endParaRPr>
          </a:p>
          <a:p>
            <a:pPr marL="1371600" lvl="2" indent="-457200">
              <a:buFont typeface="Arial" panose="020B0604020202020204" pitchFamily="34" charset="0"/>
              <a:buChar char="•"/>
            </a:pPr>
            <a:r>
              <a:rPr lang="en-IN" altLang="en-US" sz="2000">
                <a:sym typeface="+mn-ea"/>
              </a:rPr>
              <a:t>QRS interval 		0.09 sec</a:t>
            </a:r>
            <a:endParaRPr lang="en-IN" altLang="en-US" sz="2000">
              <a:sym typeface="+mn-ea"/>
            </a:endParaRPr>
          </a:p>
          <a:p>
            <a:pPr lvl="2"/>
            <a:endParaRPr lang="en-IN" altLang="en-US" sz="3200">
              <a:sym typeface="+mn-ea"/>
            </a:endParaRPr>
          </a:p>
          <a:p>
            <a:pPr lvl="2"/>
            <a:endParaRPr lang="en-IN" altLang="en-US" sz="3200">
              <a:sym typeface="+mn-ea"/>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sym typeface="+mn-ea"/>
              </a:rPr>
              <a:t>Electrocardiogram</a:t>
            </a:r>
            <a:endParaRPr lang="en-US"/>
          </a:p>
        </p:txBody>
      </p:sp>
      <p:sp>
        <p:nvSpPr>
          <p:cNvPr id="3" name="Text Placeholder 2"/>
          <p:cNvSpPr>
            <a:spLocks noGrp="1"/>
          </p:cNvSpPr>
          <p:nvPr>
            <p:ph type="body" idx="1"/>
          </p:nvPr>
        </p:nvSpPr>
        <p:spPr/>
        <p:txBody>
          <a:bodyPr/>
          <a:p>
            <a:r>
              <a:rPr lang="en-IN" altLang="en-US"/>
              <a:t>For his diagnosis , a cardiologist would typically look first at the heart rate. </a:t>
            </a:r>
            <a:endParaRPr lang="en-IN" altLang="en-US"/>
          </a:p>
          <a:p>
            <a:pPr lvl="1"/>
            <a:r>
              <a:rPr lang="en-IN" altLang="en-US" sz="3200">
                <a:sym typeface="+mn-ea"/>
              </a:rPr>
              <a:t>The normal value lies in the range of 60 -100 BPM.</a:t>
            </a:r>
            <a:endParaRPr lang="en-IN" altLang="en-US" sz="3200"/>
          </a:p>
          <a:p>
            <a:pPr lvl="1"/>
            <a:r>
              <a:rPr lang="en-IN" altLang="en-US" sz="3200">
                <a:sym typeface="+mn-ea"/>
              </a:rPr>
              <a:t>A slow rate - bradycardia</a:t>
            </a:r>
            <a:endParaRPr lang="en-IN" altLang="en-US" sz="3200"/>
          </a:p>
          <a:p>
            <a:pPr lvl="1"/>
            <a:r>
              <a:rPr lang="en-IN" altLang="en-US" sz="3200">
                <a:sym typeface="+mn-ea"/>
              </a:rPr>
              <a:t>higher rate - tachycardia.</a:t>
            </a:r>
            <a:endParaRPr lang="en-IN" altLang="en-US"/>
          </a:p>
          <a:p>
            <a:r>
              <a:rPr lang="en-IN" altLang="en-US"/>
              <a:t>He would then see if the cycles are evenly spaced.</a:t>
            </a:r>
            <a:endParaRPr lang="en-IN" altLang="en-US"/>
          </a:p>
          <a:p>
            <a:pPr lvl="1"/>
            <a:r>
              <a:rPr lang="en-IN" altLang="en-US" sz="2800"/>
              <a:t>if not -Arrhythmia</a:t>
            </a:r>
            <a:endParaRPr lang="en-IN" altLang="en-US" sz="2800"/>
          </a:p>
          <a:p>
            <a:pPr lvl="1"/>
            <a:r>
              <a:rPr lang="en-IN" altLang="en-US" sz="2800"/>
              <a:t>If the PR interval is greater than 0.2 second , it can suggest blockage of AV node.</a:t>
            </a:r>
            <a:endParaRPr lang="en-IN" altLang="en-US" sz="2800"/>
          </a:p>
          <a:p>
            <a:pPr marL="0" indent="0">
              <a:buNone/>
            </a:pPr>
            <a:endParaRPr lang="en-I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sym typeface="+mn-ea"/>
              </a:rPr>
              <a:t>Electrocardiogram</a:t>
            </a:r>
            <a:endParaRPr lang="en-US"/>
          </a:p>
        </p:txBody>
      </p:sp>
      <p:sp>
        <p:nvSpPr>
          <p:cNvPr id="3" name="Text Placeholder 2"/>
          <p:cNvSpPr>
            <a:spLocks noGrp="1"/>
          </p:cNvSpPr>
          <p:nvPr>
            <p:ph type="body" idx="1"/>
          </p:nvPr>
        </p:nvSpPr>
        <p:spPr/>
        <p:txBody>
          <a:bodyPr/>
          <a:p>
            <a:pPr marL="457200" lvl="1" indent="-457200"/>
            <a:r>
              <a:rPr lang="en-IN" altLang="en-US" sz="3200">
                <a:sym typeface="+mn-ea"/>
              </a:rPr>
              <a:t>If one or more of the basic features of the ECG should be missing , a heart block of some sort migth be indicated.</a:t>
            </a:r>
            <a:endParaRPr lang="en-IN" altLang="en-US" sz="3200">
              <a:sym typeface="+mn-ea"/>
            </a:endParaRPr>
          </a:p>
          <a:p>
            <a:pPr marL="457200" lvl="1" indent="-457200"/>
            <a:r>
              <a:rPr lang="en-IN" altLang="en-US" sz="3200">
                <a:sym typeface="+mn-ea"/>
              </a:rPr>
              <a:t>In healthy individuals the electrocardiography remain resaonably constant, even though the heart rate changes with the demnd of the body.</a:t>
            </a:r>
            <a:endParaRPr lang="en-IN" altLang="en-US" sz="3200">
              <a:sym typeface="+mn-ea"/>
            </a:endParaRPr>
          </a:p>
          <a:p>
            <a:pPr marL="457200" lvl="1" indent="-457200"/>
            <a:r>
              <a:rPr lang="en-IN" altLang="en-US" sz="3200">
                <a:sym typeface="+mn-ea"/>
              </a:rPr>
              <a:t>It should be noted that the position of the heart within the thoracic region of the body, as well as the position of the body itself, influences the ‘</a:t>
            </a:r>
            <a:r>
              <a:rPr lang="en-IN" altLang="en-US" sz="3200">
                <a:solidFill>
                  <a:srgbClr val="FF0000"/>
                </a:solidFill>
                <a:sym typeface="+mn-ea"/>
              </a:rPr>
              <a:t>electrical axis</a:t>
            </a:r>
            <a:r>
              <a:rPr lang="en-IN" altLang="en-US" sz="3200">
                <a:sym typeface="+mn-ea"/>
              </a:rPr>
              <a:t>’ of the heart.</a:t>
            </a:r>
            <a:endParaRPr lang="en-IN" altLang="en-US" sz="3200">
              <a:sym typeface="+mn-ea"/>
            </a:endParaRPr>
          </a:p>
          <a:p>
            <a:pPr marL="0" lvl="1" inden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sym typeface="+mn-ea"/>
              </a:rPr>
              <a:t>Electrocardiogram</a:t>
            </a:r>
            <a:endParaRPr lang="en-US"/>
          </a:p>
        </p:txBody>
      </p:sp>
      <p:sp>
        <p:nvSpPr>
          <p:cNvPr id="3" name="Text Placeholder 2"/>
          <p:cNvSpPr>
            <a:spLocks noGrp="1"/>
          </p:cNvSpPr>
          <p:nvPr>
            <p:ph type="body" idx="1"/>
          </p:nvPr>
        </p:nvSpPr>
        <p:spPr/>
        <p:txBody>
          <a:bodyPr/>
          <a:p>
            <a:pPr marL="0" lvl="1"/>
            <a:r>
              <a:rPr lang="en-IN" altLang="en-US" sz="3200">
                <a:sym typeface="+mn-ea"/>
              </a:rPr>
              <a:t>The </a:t>
            </a:r>
            <a:r>
              <a:rPr lang="en-IN" altLang="en-US" sz="3200">
                <a:solidFill>
                  <a:srgbClr val="FF0000"/>
                </a:solidFill>
                <a:sym typeface="+mn-ea"/>
              </a:rPr>
              <a:t>electrical axis </a:t>
            </a:r>
            <a:r>
              <a:rPr lang="en-IN" altLang="en-US" sz="3200">
                <a:sym typeface="+mn-ea"/>
              </a:rPr>
              <a:t>(which is parallel to the anatomical axis) is defined as the line along which the greates electromotive forces is developed at a given instant during the cardiac cycle.</a:t>
            </a:r>
            <a:endParaRPr lang="en-IN" altLang="en-US" sz="3200">
              <a:sym typeface="+mn-ea"/>
            </a:endParaRPr>
          </a:p>
          <a:p>
            <a:pPr marL="0" lvl="1"/>
            <a:r>
              <a:rPr lang="en-IN" altLang="en-US" sz="3200">
                <a:sym typeface="+mn-ea"/>
              </a:rPr>
              <a:t>the electrical axis shifts continually through the repeatble pattern during every cardiac cycle.</a:t>
            </a:r>
            <a:endParaRPr lang="en-IN" altLang="en-US" sz="3200">
              <a:sym typeface="+mn-ea"/>
            </a:endParaRP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N" altLang="en-US" b="1">
                <a:solidFill>
                  <a:srgbClr val="FF0000"/>
                </a:solidFill>
                <a:sym typeface="+mn-ea"/>
              </a:rPr>
              <a:t>Electrocardiogram</a:t>
            </a:r>
            <a:endParaRPr lang="en-US"/>
          </a:p>
        </p:txBody>
      </p:sp>
      <p:sp>
        <p:nvSpPr>
          <p:cNvPr id="3" name="Text Placeholder 2"/>
          <p:cNvSpPr>
            <a:spLocks noGrp="1"/>
          </p:cNvSpPr>
          <p:nvPr>
            <p:ph type="body" idx="1"/>
          </p:nvPr>
        </p:nvSpPr>
        <p:spPr/>
        <p:txBody>
          <a:bodyPr/>
          <a:p>
            <a:r>
              <a:rPr lang="en-IN" altLang="en-US"/>
              <a:t>Under pathological conditions , severl changes may occur in the ECg. These includes</a:t>
            </a:r>
            <a:endParaRPr lang="en-IN" altLang="en-US"/>
          </a:p>
          <a:p>
            <a:pPr lvl="1"/>
            <a:r>
              <a:rPr lang="en-IN" altLang="en-US"/>
              <a:t>altered path of excitation in the heart</a:t>
            </a:r>
            <a:endParaRPr lang="en-IN" altLang="en-US"/>
          </a:p>
          <a:p>
            <a:pPr lvl="1"/>
            <a:r>
              <a:rPr lang="en-IN" altLang="en-US"/>
              <a:t>changed origin of waves (ectopic beats)</a:t>
            </a:r>
            <a:endParaRPr lang="en-IN" altLang="en-US"/>
          </a:p>
          <a:p>
            <a:pPr lvl="1"/>
            <a:r>
              <a:rPr lang="en-IN" altLang="en-US"/>
              <a:t>altered relationship (sequences) of features</a:t>
            </a:r>
            <a:endParaRPr lang="en-IN" altLang="en-US"/>
          </a:p>
          <a:p>
            <a:pPr lvl="1"/>
            <a:r>
              <a:rPr lang="en-IN" altLang="en-US"/>
              <a:t>Change magnitudes of one or more features.</a:t>
            </a:r>
            <a:endParaRPr lang="en-IN" altLang="en-US"/>
          </a:p>
          <a:p>
            <a:pPr lvl="1"/>
            <a:r>
              <a:rPr lang="en-IN" altLang="en-US"/>
              <a:t>differing duration of waves or intervals.</a:t>
            </a:r>
            <a:endParaRPr lang="en-I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ECG Amplifier</a:t>
            </a:r>
            <a:endParaRPr lang="en-IN"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pPr algn="just"/>
            <a:r>
              <a:rPr lang="en-IN" dirty="0">
                <a:latin typeface="Times New Roman" panose="02020603050405020304" pitchFamily="18" charset="0"/>
                <a:cs typeface="Times New Roman" panose="02020603050405020304" pitchFamily="18" charset="0"/>
              </a:rPr>
              <a:t>Normal electronic amplifier are normally reference to ground through their power supplies. This create an interference problem when measuring small values of bioelectric potential.</a:t>
            </a:r>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To overcome this problem differential amplifier are used in measurement of electrocardiogram.</a:t>
            </a:r>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Two amplifiers with separate inputs but common output </a:t>
            </a:r>
            <a:r>
              <a:rPr lang="en-US" b="0" i="0" dirty="0">
                <a:solidFill>
                  <a:srgbClr val="000000"/>
                </a:solidFill>
                <a:effectLst/>
                <a:latin typeface="Times New Roman" panose="02020603050405020304" pitchFamily="18" charset="0"/>
                <a:cs typeface="Times New Roman" panose="02020603050405020304" pitchFamily="18" charset="0"/>
              </a:rPr>
              <a:t>which delivers the sum of two amplifiers output voltages is a differential amplifier </a:t>
            </a:r>
            <a:br>
              <a:rPr lang="en-US" dirty="0"/>
            </a:br>
            <a:endParaRPr lang="en-IN" dirty="0"/>
          </a:p>
          <a:p>
            <a:endParaRPr lang="en-IN" dirty="0"/>
          </a:p>
        </p:txBody>
      </p:sp>
      <p:pic>
        <p:nvPicPr>
          <p:cNvPr id="6" name="Content Placeholder 5"/>
          <p:cNvPicPr>
            <a:picLocks noGrp="1" noChangeAspect="1"/>
          </p:cNvPicPr>
          <p:nvPr>
            <p:ph sz="half" idx="2"/>
          </p:nvPr>
        </p:nvPicPr>
        <p:blipFill>
          <a:blip r:embed="rId1"/>
          <a:stretch>
            <a:fillRect/>
          </a:stretch>
        </p:blipFill>
        <p:spPr>
          <a:xfrm>
            <a:off x="6948487" y="1825625"/>
            <a:ext cx="4559313" cy="3613944"/>
          </a:xfrm>
        </p:spPr>
      </p:pic>
    </p:spTree>
  </p:cSld>
  <p:clrMapOvr>
    <a:masterClrMapping/>
  </p:clrMapOvr>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14475</Words>
  <Application>WPS Presentation</Application>
  <PresentationFormat>Widescreen</PresentationFormat>
  <Paragraphs>251</Paragraphs>
  <Slides>37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37</vt:i4>
      </vt:variant>
    </vt:vector>
  </HeadingPairs>
  <TitlesOfParts>
    <vt:vector size="46" baseType="lpstr">
      <vt:lpstr>Arial</vt:lpstr>
      <vt:lpstr>SimSun</vt:lpstr>
      <vt:lpstr>Wingdings</vt:lpstr>
      <vt:lpstr>Times New Roman</vt:lpstr>
      <vt:lpstr>Microsoft YaHei</vt:lpstr>
      <vt:lpstr>Arial Unicode MS</vt:lpstr>
      <vt:lpstr>Calibri</vt:lpstr>
      <vt:lpstr>Helvetica</vt:lpstr>
      <vt:lpstr>Gear Drives</vt:lpstr>
      <vt:lpstr>Electrocardioagraphy</vt:lpstr>
      <vt:lpstr>Electrocardiogram</vt:lpstr>
      <vt:lpstr>Electrocardiogram</vt:lpstr>
      <vt:lpstr>Electrocardiogram</vt:lpstr>
      <vt:lpstr>Electrocardiogram</vt:lpstr>
      <vt:lpstr>Electrocardiogram</vt:lpstr>
      <vt:lpstr>Electrocardiogram</vt:lpstr>
      <vt:lpstr>Electrocardiogram</vt:lpstr>
      <vt:lpstr>ECG Amplifier</vt:lpstr>
      <vt:lpstr>ECG Amplifier</vt:lpstr>
      <vt:lpstr>ECG Amplifier</vt:lpstr>
      <vt:lpstr>ECG Amplifier</vt:lpstr>
      <vt:lpstr>ECG Amplifier</vt:lpstr>
      <vt:lpstr>ECG Electrodes</vt:lpstr>
      <vt:lpstr>ECG Electrodes</vt:lpstr>
      <vt:lpstr>ECG Electrodes</vt:lpstr>
      <vt:lpstr>ECG Electrodes</vt:lpstr>
      <vt:lpstr>ECG Electrodes</vt:lpstr>
      <vt:lpstr>ECG Electrodes</vt:lpstr>
      <vt:lpstr>ECG Electrodes</vt:lpstr>
      <vt:lpstr>ECG Recorder Principle</vt:lpstr>
      <vt:lpstr>ECG Recorder Principle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Electrocardioagraphy</dc:title>
  <dc:creator/>
  <cp:lastModifiedBy>user</cp:lastModifiedBy>
  <cp:revision>11</cp:revision>
  <dcterms:created xsi:type="dcterms:W3CDTF">2023-09-25T06:35:00Z</dcterms:created>
  <dcterms:modified xsi:type="dcterms:W3CDTF">2023-10-16T06:33:18Z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BA43323728F441179DA84F0582BDD3A5_11</vt:lpwstr>
  </property>
  <property fmtid="{D5CDD505-2E9C-101B-9397-08002B2CF9AE}" pid="3" name="KSOProductBuildVer">
    <vt:lpwstr>1033-12.2.0.13266</vt:lpwstr>
  </property>
</Properties>
</file>