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9" r:id="rId1"/>
  </p:sldMasterIdLst>
  <p:notesMasterIdLst>
    <p:notesMasterId r:id="rId17"/>
  </p:notesMasterIdLst>
  <p:sldIdLst>
    <p:sldId id="277" r:id="rId2"/>
    <p:sldId id="282" r:id="rId3"/>
    <p:sldId id="258" r:id="rId4"/>
    <p:sldId id="260" r:id="rId5"/>
    <p:sldId id="299" r:id="rId6"/>
    <p:sldId id="280" r:id="rId7"/>
    <p:sldId id="267" r:id="rId8"/>
    <p:sldId id="281" r:id="rId9"/>
    <p:sldId id="300" r:id="rId10"/>
    <p:sldId id="283" r:id="rId11"/>
    <p:sldId id="273" r:id="rId12"/>
    <p:sldId id="301" r:id="rId13"/>
    <p:sldId id="302" r:id="rId14"/>
    <p:sldId id="303" r:id="rId15"/>
    <p:sldId id="29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9642" autoAdjust="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sorterViewPr>
    <p:cViewPr>
      <p:scale>
        <a:sx n="100" d="100"/>
        <a:sy n="100" d="100"/>
      </p:scale>
      <p:origin x="0" y="57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EDDB7-6A09-4D60-99E0-7A8E13F0C136}" type="datetimeFigureOut">
              <a:rPr lang="en-US" smtClean="0"/>
              <a:pPr/>
              <a:t>10/18/2023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F357EC-386E-4899-A6D4-7BAAF67F4ED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357EC-386E-4899-A6D4-7BAAF67F4ED9}"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357EC-386E-4899-A6D4-7BAAF67F4ED9}"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274888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8237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65107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53485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8075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34021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0367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4188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4899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395739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5838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0200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9504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7347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9847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6735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10/18/2023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460319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497" y="2359706"/>
            <a:ext cx="10321988" cy="4888992"/>
          </a:xfrm>
        </p:spPr>
        <p:txBody>
          <a:bodyPr>
            <a:normAutofit/>
          </a:bodyPr>
          <a:lstStyle/>
          <a:p>
            <a:pPr marL="0" indent="0" algn="ctr">
              <a:buNone/>
            </a:pPr>
            <a:r>
              <a:rPr lang="en-US" sz="5400" b="1" dirty="0" smtClean="0">
                <a:solidFill>
                  <a:schemeClr val="accent5">
                    <a:lumMod val="75000"/>
                  </a:schemeClr>
                </a:solidFill>
                <a:latin typeface="Times New Roman" panose="02020603050405020304" pitchFamily="18" charset="0"/>
                <a:cs typeface="Times New Roman" panose="02020603050405020304" pitchFamily="18" charset="0"/>
              </a:rPr>
              <a:t>GENE CLONING</a:t>
            </a:r>
            <a:r>
              <a:rPr lang="en-US" sz="5400" dirty="0" smtClean="0">
                <a:latin typeface="Times New Roman" panose="02020603050405020304" pitchFamily="18" charset="0"/>
                <a:cs typeface="Times New Roman" panose="02020603050405020304" pitchFamily="18" charset="0"/>
              </a:rPr>
              <a:t>  </a:t>
            </a:r>
            <a:endParaRPr lang="en-US" sz="5400" dirty="0">
              <a:latin typeface="Times New Roman" panose="02020603050405020304" pitchFamily="18" charset="0"/>
              <a:cs typeface="Times New Roman" panose="02020603050405020304" pitchFamily="18" charset="0"/>
            </a:endParaRPr>
          </a:p>
          <a:p>
            <a:pPr marL="0" indent="0">
              <a:buNone/>
            </a:pPr>
            <a:endParaRPr lang="en-US" b="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22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92102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asted-20231016-231203.png"/>
          <p:cNvPicPr>
            <a:picLocks noChangeAspect="1"/>
          </p:cNvPicPr>
          <p:nvPr/>
        </p:nvPicPr>
        <p:blipFill>
          <a:blip r:embed="rId2"/>
          <a:stretch>
            <a:fillRect/>
          </a:stretch>
        </p:blipFill>
        <p:spPr>
          <a:xfrm>
            <a:off x="2360" y="27296"/>
            <a:ext cx="8063459" cy="6858000"/>
          </a:xfrm>
          <a:prstGeom prst="rect">
            <a:avLst/>
          </a:prstGeom>
        </p:spPr>
      </p:pic>
      <p:pic>
        <p:nvPicPr>
          <p:cNvPr id="12" name="Picture 11" descr="protien synthesis.png"/>
          <p:cNvPicPr>
            <a:picLocks noChangeAspect="1"/>
          </p:cNvPicPr>
          <p:nvPr/>
        </p:nvPicPr>
        <p:blipFill>
          <a:blip r:embed="rId3"/>
          <a:stretch>
            <a:fillRect/>
          </a:stretch>
        </p:blipFill>
        <p:spPr>
          <a:xfrm>
            <a:off x="5277214" y="4533329"/>
            <a:ext cx="7109917" cy="2324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8415" y="693383"/>
            <a:ext cx="10693585" cy="1280890"/>
          </a:xfrm>
        </p:spPr>
        <p:txBody>
          <a:bodyPr>
            <a:normAutofit/>
          </a:bodyPr>
          <a:lstStyle/>
          <a:p>
            <a:r>
              <a:rPr lang="en-US" sz="3200" b="1" dirty="0" smtClean="0">
                <a:solidFill>
                  <a:srgbClr val="002060"/>
                </a:solidFill>
                <a:latin typeface="Times New Roman" pitchFamily="18" charset="0"/>
                <a:cs typeface="Times New Roman" pitchFamily="18" charset="0"/>
              </a:rPr>
              <a:t>SUCCESSFUL GENE CLONING EXPERIMENTS</a:t>
            </a:r>
            <a:endParaRPr lang="en-US" sz="3200" b="1" dirty="0">
              <a:solidFill>
                <a:srgbClr val="002060"/>
              </a:solidFill>
              <a:latin typeface="Times New Roman" pitchFamily="18" charset="0"/>
              <a:cs typeface="Times New Roman" pitchFamily="18" charset="0"/>
            </a:endParaRPr>
          </a:p>
        </p:txBody>
      </p:sp>
      <p:sp>
        <p:nvSpPr>
          <p:cNvPr id="12" name="Content Placeholder 11"/>
          <p:cNvSpPr>
            <a:spLocks noGrp="1"/>
          </p:cNvSpPr>
          <p:nvPr>
            <p:ph idx="1"/>
          </p:nvPr>
        </p:nvSpPr>
        <p:spPr>
          <a:xfrm>
            <a:off x="1049177" y="1779697"/>
            <a:ext cx="10428590" cy="4743933"/>
          </a:xfrm>
        </p:spPr>
        <p:txBody>
          <a:bodyPr>
            <a:normAutofit/>
          </a:bodyPr>
          <a:lstStyle/>
          <a:p>
            <a:pPr algn="just">
              <a:buFont typeface="Wingdings" pitchFamily="2" charset="2"/>
              <a:buChar char="v"/>
            </a:pPr>
            <a:r>
              <a:rPr lang="en-US" sz="2400" b="1" dirty="0" smtClean="0">
                <a:solidFill>
                  <a:schemeClr val="tx1">
                    <a:lumMod val="95000"/>
                    <a:lumOff val="5000"/>
                  </a:schemeClr>
                </a:solidFill>
                <a:latin typeface="Times New Roman" pitchFamily="18" charset="0"/>
                <a:cs typeface="Times New Roman" pitchFamily="18" charset="0"/>
              </a:rPr>
              <a:t>Cloning the Insulin Gene (1978): </a:t>
            </a:r>
            <a:r>
              <a:rPr lang="en-US" sz="2400" dirty="0" smtClean="0">
                <a:solidFill>
                  <a:schemeClr val="tx1">
                    <a:lumMod val="95000"/>
                    <a:lumOff val="5000"/>
                  </a:schemeClr>
                </a:solidFill>
                <a:latin typeface="Times New Roman" pitchFamily="18" charset="0"/>
                <a:cs typeface="Times New Roman" pitchFamily="18" charset="0"/>
              </a:rPr>
              <a:t>This was one of the early successes in gene cloning. Scientists cloned the human insulin gene into bacteria, allowing for the mass production of human insulin, which revolutionized the treatment of diabetes.</a:t>
            </a:r>
          </a:p>
          <a:p>
            <a:pPr algn="just">
              <a:buFont typeface="Wingdings" pitchFamily="2" charset="2"/>
              <a:buChar char="v"/>
            </a:pPr>
            <a:r>
              <a:rPr lang="en-US" sz="2400" b="1" dirty="0" smtClean="0">
                <a:solidFill>
                  <a:schemeClr val="tx1">
                    <a:lumMod val="95000"/>
                    <a:lumOff val="5000"/>
                  </a:schemeClr>
                </a:solidFill>
                <a:latin typeface="Times New Roman" pitchFamily="18" charset="0"/>
                <a:cs typeface="Times New Roman" pitchFamily="18" charset="0"/>
              </a:rPr>
              <a:t>Cloning the Green Fluorescent Protein (GFP) Gene (1994): </a:t>
            </a:r>
            <a:r>
              <a:rPr lang="en-US" sz="2400" dirty="0" smtClean="0">
                <a:solidFill>
                  <a:schemeClr val="tx1">
                    <a:lumMod val="95000"/>
                    <a:lumOff val="5000"/>
                  </a:schemeClr>
                </a:solidFill>
                <a:latin typeface="Times New Roman" pitchFamily="18" charset="0"/>
                <a:cs typeface="Times New Roman" pitchFamily="18" charset="0"/>
              </a:rPr>
              <a:t>Roger Y. Tsien and Martin Chalfie, among others, cloned the GFP gene from a jellyfish, leading to its widespread use as a molecular marker in cell and molecular biology. GFP can be used to tag and visualize proteins and other cellular components.</a:t>
            </a:r>
          </a:p>
          <a:p>
            <a:pPr algn="just">
              <a:buFont typeface="Wingdings" pitchFamily="2" charset="2"/>
              <a:buChar char="v"/>
            </a:pPr>
            <a:r>
              <a:rPr lang="en-US" sz="2400" b="1" dirty="0" smtClean="0">
                <a:solidFill>
                  <a:schemeClr val="tx1">
                    <a:lumMod val="95000"/>
                    <a:lumOff val="5000"/>
                  </a:schemeClr>
                </a:solidFill>
                <a:latin typeface="Times New Roman" pitchFamily="18" charset="0"/>
                <a:cs typeface="Times New Roman" pitchFamily="18" charset="0"/>
              </a:rPr>
              <a:t>Cloning the Human Genome (2003): </a:t>
            </a:r>
            <a:r>
              <a:rPr lang="en-US" sz="2400" dirty="0" smtClean="0">
                <a:solidFill>
                  <a:schemeClr val="tx1">
                    <a:lumMod val="95000"/>
                    <a:lumOff val="5000"/>
                  </a:schemeClr>
                </a:solidFill>
                <a:latin typeface="Times New Roman" pitchFamily="18" charset="0"/>
                <a:cs typeface="Times New Roman" pitchFamily="18" charset="0"/>
              </a:rPr>
              <a:t>The Human Genome Project successfully cloned and sequenced the entire human genome, providing a comprehensive map of human genes and their functions.</a:t>
            </a:r>
          </a:p>
          <a:p>
            <a:pPr algn="just">
              <a:buFont typeface="Wingdings" pitchFamily="2" charset="2"/>
              <a:buChar char="v"/>
            </a:pPr>
            <a:endParaRPr lang="en-US" sz="24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43831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8415" y="693383"/>
            <a:ext cx="10693585" cy="1280890"/>
          </a:xfrm>
        </p:spPr>
        <p:txBody>
          <a:bodyPr>
            <a:normAutofit/>
          </a:bodyPr>
          <a:lstStyle/>
          <a:p>
            <a:r>
              <a:rPr lang="en-US" sz="3200" b="1" dirty="0" smtClean="0">
                <a:solidFill>
                  <a:srgbClr val="002060"/>
                </a:solidFill>
                <a:latin typeface="Times New Roman" pitchFamily="18" charset="0"/>
                <a:cs typeface="Times New Roman" pitchFamily="18" charset="0"/>
              </a:rPr>
              <a:t>CONT…</a:t>
            </a:r>
            <a:endParaRPr lang="en-US" sz="3200" b="1" dirty="0">
              <a:solidFill>
                <a:srgbClr val="002060"/>
              </a:solidFill>
              <a:latin typeface="Times New Roman" pitchFamily="18" charset="0"/>
              <a:cs typeface="Times New Roman" pitchFamily="18" charset="0"/>
            </a:endParaRPr>
          </a:p>
        </p:txBody>
      </p:sp>
      <p:sp>
        <p:nvSpPr>
          <p:cNvPr id="12" name="Content Placeholder 11"/>
          <p:cNvSpPr>
            <a:spLocks noGrp="1"/>
          </p:cNvSpPr>
          <p:nvPr>
            <p:ph idx="1"/>
          </p:nvPr>
        </p:nvSpPr>
        <p:spPr>
          <a:xfrm>
            <a:off x="1049177" y="1779697"/>
            <a:ext cx="10428590" cy="4743933"/>
          </a:xfrm>
        </p:spPr>
        <p:txBody>
          <a:bodyPr>
            <a:normAutofit/>
          </a:bodyPr>
          <a:lstStyle/>
          <a:p>
            <a:pPr algn="just">
              <a:buFont typeface="Wingdings" pitchFamily="2" charset="2"/>
              <a:buChar char="v"/>
            </a:pPr>
            <a:r>
              <a:rPr lang="en-US" sz="2400" b="1" dirty="0" smtClean="0">
                <a:solidFill>
                  <a:schemeClr val="tx1">
                    <a:lumMod val="95000"/>
                    <a:lumOff val="5000"/>
                  </a:schemeClr>
                </a:solidFill>
                <a:latin typeface="Times New Roman" pitchFamily="18" charset="0"/>
                <a:cs typeface="Times New Roman" pitchFamily="18" charset="0"/>
              </a:rPr>
              <a:t>Cloning of Antibody Genes (1980s-1990s): </a:t>
            </a:r>
            <a:r>
              <a:rPr lang="en-US" sz="2400" dirty="0" smtClean="0">
                <a:solidFill>
                  <a:schemeClr val="tx1">
                    <a:lumMod val="95000"/>
                    <a:lumOff val="5000"/>
                  </a:schemeClr>
                </a:solidFill>
                <a:latin typeface="Times New Roman" pitchFamily="18" charset="0"/>
                <a:cs typeface="Times New Roman" pitchFamily="18" charset="0"/>
              </a:rPr>
              <a:t>Scientists have cloned genes encoding antibodies to produce monoclonal antibodies. This technique has been invaluable in research, diagnostics, and the development of therapeutic antibodies.</a:t>
            </a:r>
          </a:p>
          <a:p>
            <a:pPr algn="just">
              <a:buFont typeface="Wingdings" pitchFamily="2" charset="2"/>
              <a:buChar char="v"/>
            </a:pPr>
            <a:r>
              <a:rPr lang="en-US" sz="2400" b="1" dirty="0" smtClean="0">
                <a:solidFill>
                  <a:schemeClr val="tx1">
                    <a:lumMod val="95000"/>
                    <a:lumOff val="5000"/>
                  </a:schemeClr>
                </a:solidFill>
                <a:latin typeface="Times New Roman" pitchFamily="18" charset="0"/>
                <a:cs typeface="Times New Roman" pitchFamily="18" charset="0"/>
              </a:rPr>
              <a:t>Recombinant DNA Technology (1973):</a:t>
            </a:r>
            <a:r>
              <a:rPr lang="en-US" sz="2400" dirty="0" smtClean="0">
                <a:solidFill>
                  <a:schemeClr val="tx1">
                    <a:lumMod val="95000"/>
                    <a:lumOff val="5000"/>
                  </a:schemeClr>
                </a:solidFill>
                <a:latin typeface="Times New Roman" pitchFamily="18" charset="0"/>
                <a:cs typeface="Times New Roman" pitchFamily="18" charset="0"/>
              </a:rPr>
              <a:t> The foundational experiment by Herbert Boyer and Stanley Cohen marked the beginning of gene cloning. They successfully cloned the first recombinant DNA molecule, which contained genes from two different organisms (E. coli and a plasmid).</a:t>
            </a:r>
          </a:p>
          <a:p>
            <a:pPr algn="just">
              <a:buNone/>
            </a:pPr>
            <a:r>
              <a:rPr lang="en-US" sz="2400" dirty="0" smtClean="0">
                <a:solidFill>
                  <a:schemeClr val="tx1">
                    <a:lumMod val="95000"/>
                    <a:lumOff val="5000"/>
                  </a:schemeClr>
                </a:solidFill>
                <a:latin typeface="Times New Roman" pitchFamily="18" charset="0"/>
                <a:cs typeface="Times New Roman" pitchFamily="18" charset="0"/>
              </a:rPr>
              <a:t/>
            </a:r>
            <a:br>
              <a:rPr lang="en-US" sz="2400" dirty="0" smtClean="0">
                <a:solidFill>
                  <a:schemeClr val="tx1">
                    <a:lumMod val="95000"/>
                    <a:lumOff val="5000"/>
                  </a:schemeClr>
                </a:solidFill>
                <a:latin typeface="Times New Roman" pitchFamily="18" charset="0"/>
                <a:cs typeface="Times New Roman" pitchFamily="18" charset="0"/>
              </a:rPr>
            </a:br>
            <a:endParaRPr lang="en-US" sz="24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43831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8415" y="693383"/>
            <a:ext cx="10693585" cy="1280890"/>
          </a:xfrm>
        </p:spPr>
        <p:txBody>
          <a:bodyPr>
            <a:normAutofit/>
          </a:bodyPr>
          <a:lstStyle/>
          <a:p>
            <a:r>
              <a:rPr lang="en-US" sz="3200" b="1" dirty="0" smtClean="0">
                <a:solidFill>
                  <a:srgbClr val="002060"/>
                </a:solidFill>
                <a:latin typeface="Times New Roman" pitchFamily="18" charset="0"/>
                <a:cs typeface="Times New Roman" pitchFamily="18" charset="0"/>
              </a:rPr>
              <a:t>FUTURE OF GENE CLONING</a:t>
            </a:r>
            <a:endParaRPr lang="en-US" sz="3200" b="1" dirty="0">
              <a:solidFill>
                <a:srgbClr val="002060"/>
              </a:solidFill>
              <a:latin typeface="Times New Roman" pitchFamily="18" charset="0"/>
              <a:cs typeface="Times New Roman" pitchFamily="18" charset="0"/>
            </a:endParaRPr>
          </a:p>
        </p:txBody>
      </p:sp>
      <p:sp>
        <p:nvSpPr>
          <p:cNvPr id="12" name="Content Placeholder 11"/>
          <p:cNvSpPr>
            <a:spLocks noGrp="1"/>
          </p:cNvSpPr>
          <p:nvPr>
            <p:ph idx="1"/>
          </p:nvPr>
        </p:nvSpPr>
        <p:spPr>
          <a:xfrm>
            <a:off x="1049177" y="1779697"/>
            <a:ext cx="10428590" cy="4743933"/>
          </a:xfrm>
        </p:spPr>
        <p:txBody>
          <a:bodyPr>
            <a:normAutofit/>
          </a:bodyPr>
          <a:lstStyle/>
          <a:p>
            <a:pPr>
              <a:buFont typeface="Wingdings" pitchFamily="2" charset="2"/>
              <a:buChar char="v"/>
            </a:pPr>
            <a:r>
              <a:rPr lang="en-US" sz="2400" b="1" dirty="0" smtClean="0">
                <a:solidFill>
                  <a:schemeClr val="tx1"/>
                </a:solidFill>
                <a:latin typeface="Times New Roman" pitchFamily="18" charset="0"/>
                <a:cs typeface="Times New Roman" pitchFamily="18" charset="0"/>
              </a:rPr>
              <a:t>Advanced Genome Editing Technologies</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Customized Therapies</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Gene Therapy</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Vaccine Development</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Agriculture and Biotechnology</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Functional Genomics</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43831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98415" y="693383"/>
            <a:ext cx="10693585" cy="1280890"/>
          </a:xfrm>
        </p:spPr>
        <p:txBody>
          <a:bodyPr>
            <a:normAutofit/>
          </a:bodyPr>
          <a:lstStyle/>
          <a:p>
            <a:r>
              <a:rPr lang="en-US" sz="3200" b="1" dirty="0" smtClean="0">
                <a:solidFill>
                  <a:srgbClr val="002060"/>
                </a:solidFill>
                <a:latin typeface="Times New Roman" pitchFamily="18" charset="0"/>
                <a:cs typeface="Times New Roman" pitchFamily="18" charset="0"/>
              </a:rPr>
              <a:t>APPLICATION OF GENE CLONING</a:t>
            </a:r>
            <a:endParaRPr lang="en-US" sz="3200" b="1" dirty="0">
              <a:solidFill>
                <a:srgbClr val="002060"/>
              </a:solidFill>
              <a:latin typeface="Times New Roman" pitchFamily="18" charset="0"/>
              <a:cs typeface="Times New Roman" pitchFamily="18" charset="0"/>
            </a:endParaRPr>
          </a:p>
        </p:txBody>
      </p:sp>
      <p:sp>
        <p:nvSpPr>
          <p:cNvPr id="12" name="Content Placeholder 11"/>
          <p:cNvSpPr>
            <a:spLocks noGrp="1"/>
          </p:cNvSpPr>
          <p:nvPr>
            <p:ph idx="1"/>
          </p:nvPr>
        </p:nvSpPr>
        <p:spPr>
          <a:xfrm>
            <a:off x="762574" y="1424855"/>
            <a:ext cx="10428590" cy="5433145"/>
          </a:xfrm>
        </p:spPr>
        <p:txBody>
          <a:bodyPr>
            <a:noAutofit/>
          </a:bodyPr>
          <a:lstStyle/>
          <a:p>
            <a:pPr>
              <a:buFont typeface="Wingdings" pitchFamily="2" charset="2"/>
              <a:buChar char="v"/>
            </a:pPr>
            <a:r>
              <a:rPr lang="en-US" sz="2400" b="1" dirty="0" smtClean="0">
                <a:solidFill>
                  <a:schemeClr val="tx1"/>
                </a:solidFill>
                <a:latin typeface="Times New Roman" pitchFamily="18" charset="0"/>
                <a:cs typeface="Times New Roman" pitchFamily="18" charset="0"/>
              </a:rPr>
              <a:t>Production of Recombinant Proteins</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Gene Therapy</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Vaccine Development</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Functional Genomics</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Genetic Modification</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Creation of Transgenic Animals</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Pharmaceutical Production</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Research in Molecular Biology</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Environmental Applications</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Forensic Science</a:t>
            </a:r>
          </a:p>
          <a:p>
            <a:pPr>
              <a:buFont typeface="Wingdings" pitchFamily="2" charset="2"/>
              <a:buChar char="v"/>
            </a:pPr>
            <a:r>
              <a:rPr lang="en-US" sz="2400" b="1" dirty="0" smtClean="0">
                <a:solidFill>
                  <a:schemeClr val="tx1"/>
                </a:solidFill>
                <a:latin typeface="Times New Roman" pitchFamily="18" charset="0"/>
                <a:cs typeface="Times New Roman" pitchFamily="18" charset="0"/>
              </a:rPr>
              <a:t>Drug Discovery</a:t>
            </a:r>
            <a:endParaRPr lang="en-US" sz="2400" dirty="0" smtClean="0">
              <a:solidFill>
                <a:schemeClr val="tx1"/>
              </a:solidFill>
              <a:latin typeface="Times New Roman" pitchFamily="18" charset="0"/>
              <a:cs typeface="Times New Roman" pitchFamily="18" charset="0"/>
            </a:endParaRPr>
          </a:p>
          <a:p>
            <a:pPr>
              <a:buFont typeface="Wingdings" pitchFamily="2" charset="2"/>
              <a:buChar char="v"/>
            </a:pP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43831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80b585b2edbce24c47b24c3.png"/>
          <p:cNvPicPr>
            <a:picLocks noChangeAspect="1"/>
          </p:cNvPicPr>
          <p:nvPr/>
        </p:nvPicPr>
        <p:blipFill>
          <a:blip r:embed="rId2"/>
          <a:stretch>
            <a:fillRect/>
          </a:stretch>
        </p:blipFill>
        <p:spPr>
          <a:xfrm>
            <a:off x="2614612" y="1447800"/>
            <a:ext cx="6962775" cy="3962400"/>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739" y="696744"/>
            <a:ext cx="8911687" cy="1280890"/>
          </a:xfrm>
        </p:spPr>
        <p:txBody>
          <a:bodyPr/>
          <a:lstStyle/>
          <a:p>
            <a:r>
              <a:rPr lang="en-US" b="1" dirty="0" smtClean="0">
                <a:solidFill>
                  <a:srgbClr val="002060"/>
                </a:solidFill>
                <a:latin typeface="Times New Roman" pitchFamily="18" charset="0"/>
                <a:cs typeface="Times New Roman" pitchFamily="18" charset="0"/>
              </a:rPr>
              <a:t>CONTENTS</a:t>
            </a:r>
            <a:endParaRPr lang="en-US"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1039091" y="2064327"/>
            <a:ext cx="9690606" cy="4488873"/>
          </a:xfrm>
        </p:spPr>
        <p:txBody>
          <a:bodyPr>
            <a:normAutofit/>
          </a:bodyPr>
          <a:lstStyle/>
          <a:p>
            <a:pPr>
              <a:buFont typeface="Wingdings" pitchFamily="2" charset="2"/>
              <a:buChar char="v"/>
            </a:pPr>
            <a:r>
              <a:rPr lang="en-US" sz="3200" dirty="0" smtClean="0">
                <a:solidFill>
                  <a:schemeClr val="tx1">
                    <a:lumMod val="95000"/>
                    <a:lumOff val="5000"/>
                  </a:schemeClr>
                </a:solidFill>
                <a:latin typeface="Times New Roman" pitchFamily="18" charset="0"/>
                <a:cs typeface="Times New Roman" pitchFamily="18" charset="0"/>
              </a:rPr>
              <a:t>Introduction</a:t>
            </a:r>
          </a:p>
          <a:p>
            <a:pPr>
              <a:buFont typeface="Wingdings" pitchFamily="2" charset="2"/>
              <a:buChar char="v"/>
            </a:pPr>
            <a:r>
              <a:rPr lang="en-US" sz="3200" dirty="0" smtClean="0">
                <a:solidFill>
                  <a:schemeClr val="tx1">
                    <a:lumMod val="95000"/>
                    <a:lumOff val="5000"/>
                  </a:schemeClr>
                </a:solidFill>
                <a:latin typeface="Times New Roman" pitchFamily="18" charset="0"/>
                <a:cs typeface="Times New Roman" pitchFamily="18" charset="0"/>
              </a:rPr>
              <a:t>Process of gene cloning </a:t>
            </a:r>
          </a:p>
          <a:p>
            <a:pPr>
              <a:buFont typeface="Wingdings" pitchFamily="2" charset="2"/>
              <a:buChar char="v"/>
            </a:pPr>
            <a:r>
              <a:rPr lang="en-US" sz="3200" dirty="0" smtClean="0">
                <a:solidFill>
                  <a:schemeClr val="tx1">
                    <a:lumMod val="95000"/>
                    <a:lumOff val="5000"/>
                  </a:schemeClr>
                </a:solidFill>
                <a:latin typeface="Times New Roman" pitchFamily="18" charset="0"/>
                <a:cs typeface="Times New Roman" pitchFamily="18" charset="0"/>
              </a:rPr>
              <a:t>Successful gene cloning experiments</a:t>
            </a:r>
          </a:p>
          <a:p>
            <a:pPr>
              <a:buFont typeface="Wingdings" pitchFamily="2" charset="2"/>
              <a:buChar char="v"/>
            </a:pPr>
            <a:r>
              <a:rPr lang="en-US" sz="3200" dirty="0" smtClean="0">
                <a:solidFill>
                  <a:schemeClr val="tx1">
                    <a:lumMod val="95000"/>
                    <a:lumOff val="5000"/>
                  </a:schemeClr>
                </a:solidFill>
                <a:latin typeface="Times New Roman" pitchFamily="18" charset="0"/>
                <a:cs typeface="Times New Roman" pitchFamily="18" charset="0"/>
              </a:rPr>
              <a:t>Future of gene cloning</a:t>
            </a:r>
          </a:p>
          <a:p>
            <a:pPr>
              <a:buFont typeface="Wingdings" pitchFamily="2" charset="2"/>
              <a:buChar char="v"/>
            </a:pPr>
            <a:r>
              <a:rPr lang="en-US" sz="3200" dirty="0" smtClean="0">
                <a:solidFill>
                  <a:schemeClr val="tx1">
                    <a:lumMod val="95000"/>
                    <a:lumOff val="5000"/>
                  </a:schemeClr>
                </a:solidFill>
                <a:latin typeface="Times New Roman" pitchFamily="18" charset="0"/>
                <a:cs typeface="Times New Roman" pitchFamily="18" charset="0"/>
              </a:rPr>
              <a:t>Application of gene cloning</a:t>
            </a:r>
          </a:p>
          <a:p>
            <a:pPr>
              <a:buFont typeface="Wingdings" pitchFamily="2" charset="2"/>
              <a:buChar char="v"/>
            </a:pPr>
            <a:endParaRPr lang="en-US" sz="3200" dirty="0" smtClean="0">
              <a:solidFill>
                <a:schemeClr val="tx1">
                  <a:lumMod val="95000"/>
                  <a:lumOff val="5000"/>
                </a:schemeClr>
              </a:solidFill>
              <a:latin typeface="Times New Roman" pitchFamily="18" charset="0"/>
              <a:cs typeface="Times New Roman" pitchFamily="18" charset="0"/>
            </a:endParaRPr>
          </a:p>
          <a:p>
            <a:pPr>
              <a:buFont typeface="Wingdings" pitchFamily="2" charset="2"/>
              <a:buChar char="v"/>
            </a:pPr>
            <a:endParaRPr lang="en-US" sz="3200" dirty="0" smtClean="0">
              <a:solidFill>
                <a:schemeClr val="tx1">
                  <a:lumMod val="95000"/>
                  <a:lumOff val="5000"/>
                </a:schemeClr>
              </a:solidFill>
              <a:latin typeface="Times New Roman" pitchFamily="18" charset="0"/>
              <a:cs typeface="Times New Roman" pitchFamily="18" charset="0"/>
            </a:endParaRPr>
          </a:p>
          <a:p>
            <a:pPr>
              <a:buFont typeface="Wingdings" pitchFamily="2" charset="2"/>
              <a:buChar char="v"/>
            </a:pPr>
            <a:endParaRPr lang="en-US" sz="32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115" y="179460"/>
            <a:ext cx="10353761" cy="1048215"/>
          </a:xfrm>
        </p:spPr>
        <p:txBody>
          <a:bodyPr>
            <a:normAutofit/>
          </a:bodyPr>
          <a:lstStyle/>
          <a:p>
            <a:r>
              <a:rPr lang="en-US" b="1" dirty="0" smtClean="0">
                <a:solidFill>
                  <a:srgbClr val="002060"/>
                </a:solidFill>
                <a:latin typeface="Times New Roman" panose="02020603050405020304" pitchFamily="18" charset="0"/>
                <a:cs typeface="Times New Roman" panose="02020603050405020304" pitchFamily="18" charset="0"/>
              </a:rPr>
              <a:t>  INTRODUCTION </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33728" y="1305166"/>
            <a:ext cx="10353762" cy="5173125"/>
          </a:xfrm>
        </p:spPr>
        <p:txBody>
          <a:bodyPr>
            <a:normAutofit/>
          </a:bodyPr>
          <a:lstStyle/>
          <a:p>
            <a:pPr algn="just">
              <a:buFont typeface="Wingdings" pitchFamily="2" charset="2"/>
              <a:buChar char="v"/>
            </a:pPr>
            <a:r>
              <a:rPr lang="en-US" sz="2800" dirty="0" smtClean="0">
                <a:solidFill>
                  <a:schemeClr val="tx1"/>
                </a:solidFill>
                <a:latin typeface="Times New Roman" panose="02020603050405020304" pitchFamily="18" charset="0"/>
                <a:cs typeface="Times New Roman" panose="02020603050405020304" pitchFamily="18" charset="0"/>
              </a:rPr>
              <a:t>Gene cloning, also known as DNA cloning, is the process of making identical copies of a specific gene or a segment of DNA.</a:t>
            </a:r>
          </a:p>
          <a:p>
            <a:pPr algn="just">
              <a:buFont typeface="Wingdings" pitchFamily="2" charset="2"/>
              <a:buChar char="v"/>
            </a:pPr>
            <a:r>
              <a:rPr lang="en-US" sz="2800" dirty="0" smtClean="0">
                <a:solidFill>
                  <a:schemeClr val="tx1"/>
                </a:solidFill>
                <a:latin typeface="Times New Roman" panose="02020603050405020304" pitchFamily="18" charset="0"/>
                <a:cs typeface="Times New Roman" panose="02020603050405020304" pitchFamily="18" charset="0"/>
              </a:rPr>
              <a:t>This involves the isolation and replication of a DNA fragment, which can be a single gene or a piece of genetic material with specific functions in order to study it or use it for various applications.</a:t>
            </a:r>
          </a:p>
          <a:p>
            <a:pPr algn="just">
              <a:buFont typeface="Wingdings" pitchFamily="2" charset="2"/>
              <a:buChar char="v"/>
            </a:pPr>
            <a:r>
              <a:rPr lang="en-US" sz="2800" dirty="0" smtClean="0">
                <a:solidFill>
                  <a:schemeClr val="tx1"/>
                </a:solidFill>
                <a:latin typeface="Times New Roman" panose="02020603050405020304" pitchFamily="18" charset="0"/>
                <a:cs typeface="Times New Roman" panose="02020603050405020304" pitchFamily="18" charset="0"/>
              </a:rPr>
              <a:t>Gene cloning is a fundamental technique in genetic research, biotechnology, genetic engineering allowing scientists to explore gene functions, produce re-</a:t>
            </a:r>
            <a:r>
              <a:rPr lang="en-US" sz="2800" dirty="0" err="1" smtClean="0">
                <a:solidFill>
                  <a:schemeClr val="tx1"/>
                </a:solidFill>
                <a:latin typeface="Times New Roman" panose="02020603050405020304" pitchFamily="18" charset="0"/>
                <a:cs typeface="Times New Roman" panose="02020603050405020304" pitchFamily="18" charset="0"/>
              </a:rPr>
              <a:t>combinant</a:t>
            </a:r>
            <a:r>
              <a:rPr lang="en-US" sz="2800" dirty="0" smtClean="0">
                <a:solidFill>
                  <a:schemeClr val="tx1"/>
                </a:solidFill>
                <a:latin typeface="Times New Roman" panose="02020603050405020304" pitchFamily="18" charset="0"/>
                <a:cs typeface="Times New Roman" panose="02020603050405020304" pitchFamily="18" charset="0"/>
              </a:rPr>
              <a:t> proteins, and modify organisms for a beneficial purposes.</a:t>
            </a:r>
          </a:p>
        </p:txBody>
      </p:sp>
    </p:spTree>
    <p:extLst>
      <p:ext uri="{BB962C8B-B14F-4D97-AF65-F5344CB8AC3E}">
        <p14:creationId xmlns:p14="http://schemas.microsoft.com/office/powerpoint/2010/main" val="4167688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4060" y="583166"/>
            <a:ext cx="8911687" cy="1280890"/>
          </a:xfrm>
        </p:spPr>
        <p:txBody>
          <a:bodyPr>
            <a:normAutofit/>
          </a:bodyPr>
          <a:lstStyle/>
          <a:p>
            <a:r>
              <a:rPr lang="en-US" sz="3200" b="1" dirty="0" smtClean="0">
                <a:solidFill>
                  <a:srgbClr val="002060"/>
                </a:solidFill>
                <a:latin typeface="Times New Roman" pitchFamily="18" charset="0"/>
                <a:cs typeface="Times New Roman" pitchFamily="18" charset="0"/>
              </a:rPr>
              <a:t>PROCESS OF GENE CLONING</a:t>
            </a:r>
            <a:endParaRPr lang="en-US" sz="3200" b="1" dirty="0">
              <a:solidFill>
                <a:srgbClr val="002060"/>
              </a:solidFill>
              <a:latin typeface="Times New Roman" pitchFamily="18" charset="0"/>
              <a:cs typeface="Times New Roman" pitchFamily="18" charset="0"/>
            </a:endParaRPr>
          </a:p>
        </p:txBody>
      </p:sp>
      <p:sp>
        <p:nvSpPr>
          <p:cNvPr id="5" name="Content Placeholder 4"/>
          <p:cNvSpPr>
            <a:spLocks noGrp="1"/>
          </p:cNvSpPr>
          <p:nvPr>
            <p:ph idx="1"/>
          </p:nvPr>
        </p:nvSpPr>
        <p:spPr>
          <a:xfrm>
            <a:off x="1214651" y="1542197"/>
            <a:ext cx="10536071" cy="5076967"/>
          </a:xfrm>
        </p:spPr>
        <p:txBody>
          <a:bodyPr>
            <a:normAutofit/>
          </a:bodyPr>
          <a:lstStyle/>
          <a:p>
            <a:pPr marL="457200" indent="-457200" algn="just">
              <a:buFont typeface="+mj-lt"/>
              <a:buAutoNum type="arabicParenR"/>
            </a:pPr>
            <a:r>
              <a:rPr lang="en-US" sz="2400" b="1" dirty="0" smtClean="0">
                <a:solidFill>
                  <a:schemeClr val="tx1"/>
                </a:solidFill>
                <a:latin typeface="Times New Roman" pitchFamily="18" charset="0"/>
                <a:cs typeface="Times New Roman" pitchFamily="18" charset="0"/>
              </a:rPr>
              <a:t>ISOLATION OF DNA</a:t>
            </a:r>
          </a:p>
          <a:p>
            <a:pPr marL="457200" indent="-457200" algn="just">
              <a:buFont typeface="Wingdings" pitchFamily="2" charset="2"/>
              <a:buChar char="v"/>
            </a:pPr>
            <a:r>
              <a:rPr lang="en-US" sz="2400" dirty="0" smtClean="0">
                <a:solidFill>
                  <a:schemeClr val="tx1"/>
                </a:solidFill>
                <a:latin typeface="Times New Roman" pitchFamily="18" charset="0"/>
                <a:cs typeface="Times New Roman" pitchFamily="18" charset="0"/>
              </a:rPr>
              <a:t>The first step is to isolate the DNA containing the gene of interest.</a:t>
            </a:r>
          </a:p>
          <a:p>
            <a:pPr marL="457200" indent="-457200" algn="just">
              <a:buFont typeface="Wingdings" pitchFamily="2" charset="2"/>
              <a:buChar char="v"/>
            </a:pPr>
            <a:r>
              <a:rPr lang="en-US" sz="2400" dirty="0" smtClean="0">
                <a:solidFill>
                  <a:schemeClr val="tx1"/>
                </a:solidFill>
                <a:latin typeface="Times New Roman" pitchFamily="18" charset="0"/>
                <a:cs typeface="Times New Roman" pitchFamily="18" charset="0"/>
              </a:rPr>
              <a:t>This DNA can be obtained from a variety of sources, such as the genome of an organism or a specific DNA segment.</a:t>
            </a:r>
          </a:p>
          <a:p>
            <a:pPr marL="457200" indent="-457200" algn="just">
              <a:buNone/>
            </a:pPr>
            <a:r>
              <a:rPr lang="en-US" sz="2400" b="1" dirty="0" smtClean="0">
                <a:solidFill>
                  <a:schemeClr val="tx1"/>
                </a:solidFill>
                <a:latin typeface="Times New Roman" pitchFamily="18" charset="0"/>
                <a:cs typeface="Times New Roman" pitchFamily="18" charset="0"/>
              </a:rPr>
              <a:t>2) DIGESTION WITH RESTRICTION ENZYMES</a:t>
            </a:r>
          </a:p>
          <a:p>
            <a:pPr marL="457200" indent="-457200" algn="just">
              <a:buFont typeface="Wingdings" pitchFamily="2" charset="2"/>
              <a:buChar char="v"/>
            </a:pPr>
            <a:r>
              <a:rPr lang="en-US" sz="2400" dirty="0" smtClean="0">
                <a:solidFill>
                  <a:schemeClr val="tx1"/>
                </a:solidFill>
                <a:latin typeface="Times New Roman" pitchFamily="18" charset="0"/>
                <a:cs typeface="Times New Roman" pitchFamily="18" charset="0"/>
              </a:rPr>
              <a:t>DNA is then cut at specific sequences using enzymes called restriction enzymes.</a:t>
            </a:r>
          </a:p>
          <a:p>
            <a:pPr marL="457200" indent="-457200" algn="just">
              <a:buFont typeface="Wingdings" pitchFamily="2" charset="2"/>
              <a:buChar char="v"/>
            </a:pPr>
            <a:r>
              <a:rPr lang="en-US" sz="2400" dirty="0" smtClean="0">
                <a:solidFill>
                  <a:schemeClr val="tx1"/>
                </a:solidFill>
                <a:latin typeface="Times New Roman" pitchFamily="18" charset="0"/>
                <a:cs typeface="Times New Roman" pitchFamily="18" charset="0"/>
              </a:rPr>
              <a:t>These enzymes recognize and cleave DNA at particular sites.</a:t>
            </a:r>
            <a:endParaRPr lang="en-US" sz="2400" dirty="0">
              <a:solidFill>
                <a:schemeClr val="tx1"/>
              </a:solidFill>
              <a:latin typeface="Times New Roman" pitchFamily="18" charset="0"/>
              <a:cs typeface="Times New Roman" pitchFamily="18" charset="0"/>
            </a:endParaRPr>
          </a:p>
        </p:txBody>
      </p:sp>
      <p:pic>
        <p:nvPicPr>
          <p:cNvPr id="6" name="Picture 5" descr="isol.png"/>
          <p:cNvPicPr>
            <a:picLocks noChangeAspect="1"/>
          </p:cNvPicPr>
          <p:nvPr/>
        </p:nvPicPr>
        <p:blipFill>
          <a:blip r:embed="rId3"/>
          <a:srcRect r="37675" b="59074"/>
          <a:stretch>
            <a:fillRect/>
          </a:stretch>
        </p:blipFill>
        <p:spPr>
          <a:xfrm>
            <a:off x="6871150" y="4787754"/>
            <a:ext cx="5305547" cy="2070246"/>
          </a:xfrm>
          <a:prstGeom prst="rect">
            <a:avLst/>
          </a:prstGeom>
        </p:spPr>
      </p:pic>
    </p:spTree>
    <p:extLst>
      <p:ext uri="{BB962C8B-B14F-4D97-AF65-F5344CB8AC3E}">
        <p14:creationId xmlns:p14="http://schemas.microsoft.com/office/powerpoint/2010/main" val="2048908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9469" y="665053"/>
            <a:ext cx="8911687" cy="1280890"/>
          </a:xfrm>
        </p:spPr>
        <p:txBody>
          <a:bodyPr>
            <a:normAutofit/>
          </a:bodyPr>
          <a:lstStyle/>
          <a:p>
            <a:r>
              <a:rPr lang="en-US" sz="3200" b="1" dirty="0" smtClean="0">
                <a:solidFill>
                  <a:srgbClr val="002060"/>
                </a:solidFill>
                <a:latin typeface="Times New Roman" pitchFamily="18" charset="0"/>
                <a:cs typeface="Times New Roman" pitchFamily="18" charset="0"/>
              </a:rPr>
              <a:t>CONT…</a:t>
            </a:r>
            <a:endParaRPr lang="en-US" sz="3200" b="1" dirty="0">
              <a:solidFill>
                <a:srgbClr val="002060"/>
              </a:solidFill>
              <a:latin typeface="Times New Roman" pitchFamily="18" charset="0"/>
              <a:cs typeface="Times New Roman" pitchFamily="18" charset="0"/>
            </a:endParaRPr>
          </a:p>
        </p:txBody>
      </p:sp>
      <p:sp>
        <p:nvSpPr>
          <p:cNvPr id="5" name="Content Placeholder 4"/>
          <p:cNvSpPr>
            <a:spLocks noGrp="1"/>
          </p:cNvSpPr>
          <p:nvPr>
            <p:ph idx="1"/>
          </p:nvPr>
        </p:nvSpPr>
        <p:spPr>
          <a:xfrm>
            <a:off x="818866" y="1419367"/>
            <a:ext cx="7970291" cy="5076967"/>
          </a:xfrm>
        </p:spPr>
        <p:txBody>
          <a:bodyPr>
            <a:normAutofit/>
          </a:bodyPr>
          <a:lstStyle/>
          <a:p>
            <a:pPr marL="457200" indent="-457200" algn="just">
              <a:buNone/>
            </a:pPr>
            <a:r>
              <a:rPr lang="en-US" sz="2400" b="1" dirty="0" smtClean="0">
                <a:solidFill>
                  <a:schemeClr val="tx1"/>
                </a:solidFill>
                <a:latin typeface="Times New Roman" pitchFamily="18" charset="0"/>
                <a:cs typeface="Times New Roman" pitchFamily="18" charset="0"/>
              </a:rPr>
              <a:t>3) PLASMID OR VECTOR SELECTION</a:t>
            </a:r>
          </a:p>
          <a:p>
            <a:pPr marL="457200" indent="-457200" algn="just">
              <a:buFont typeface="Wingdings" pitchFamily="2" charset="2"/>
              <a:buChar char="v"/>
            </a:pPr>
            <a:r>
              <a:rPr lang="en-US" sz="2400" dirty="0" smtClean="0">
                <a:solidFill>
                  <a:schemeClr val="tx1"/>
                </a:solidFill>
                <a:latin typeface="Times New Roman" pitchFamily="18" charset="0"/>
                <a:cs typeface="Times New Roman" pitchFamily="18" charset="0"/>
              </a:rPr>
              <a:t>A small, circular DNA molecule, typically a plasmid or another vector is chosen to carry the gene of interest.</a:t>
            </a:r>
          </a:p>
          <a:p>
            <a:pPr marL="457200" indent="-457200" algn="just">
              <a:buFont typeface="Wingdings" pitchFamily="2" charset="2"/>
              <a:buChar char="v"/>
            </a:pPr>
            <a:r>
              <a:rPr lang="en-US" sz="2400" dirty="0" smtClean="0">
                <a:solidFill>
                  <a:schemeClr val="tx1"/>
                </a:solidFill>
                <a:latin typeface="Times New Roman" pitchFamily="18" charset="0"/>
                <a:cs typeface="Times New Roman" pitchFamily="18" charset="0"/>
              </a:rPr>
              <a:t>This vector will be used to insert and replicate the gene.</a:t>
            </a:r>
          </a:p>
          <a:p>
            <a:pPr marL="457200" indent="-457200" algn="just">
              <a:buNone/>
            </a:pPr>
            <a:r>
              <a:rPr lang="en-US" sz="2400" b="1" dirty="0" smtClean="0">
                <a:solidFill>
                  <a:schemeClr val="tx1"/>
                </a:solidFill>
                <a:latin typeface="Times New Roman" pitchFamily="18" charset="0"/>
                <a:cs typeface="Times New Roman" pitchFamily="18" charset="0"/>
              </a:rPr>
              <a:t>4) LIGATION</a:t>
            </a:r>
          </a:p>
          <a:p>
            <a:pPr marL="457200" indent="-457200" algn="just">
              <a:buFont typeface="Wingdings" pitchFamily="2" charset="2"/>
              <a:buChar char="v"/>
            </a:pPr>
            <a:r>
              <a:rPr lang="en-US" sz="2400" dirty="0" smtClean="0">
                <a:solidFill>
                  <a:schemeClr val="tx1"/>
                </a:solidFill>
                <a:latin typeface="Times New Roman" pitchFamily="18" charset="0"/>
                <a:cs typeface="Times New Roman" pitchFamily="18" charset="0"/>
              </a:rPr>
              <a:t>DNA ligase, an enzyme is used to join the cut DNA fragments together.</a:t>
            </a:r>
          </a:p>
          <a:p>
            <a:pPr marL="457200" indent="-457200" algn="just">
              <a:buFont typeface="Wingdings" pitchFamily="2" charset="2"/>
              <a:buChar char="v"/>
            </a:pPr>
            <a:r>
              <a:rPr lang="en-US" sz="2400" dirty="0" smtClean="0">
                <a:solidFill>
                  <a:schemeClr val="tx1"/>
                </a:solidFill>
                <a:latin typeface="Times New Roman" pitchFamily="18" charset="0"/>
                <a:cs typeface="Times New Roman" pitchFamily="18" charset="0"/>
              </a:rPr>
              <a:t>This process results in the gene of interest being inserted into the plasmid and creating a recombinant DNA molecule.</a:t>
            </a:r>
            <a:endParaRPr lang="en-US" sz="2400" dirty="0">
              <a:solidFill>
                <a:schemeClr val="tx1"/>
              </a:solidFill>
              <a:latin typeface="Times New Roman" pitchFamily="18" charset="0"/>
              <a:cs typeface="Times New Roman" pitchFamily="18" charset="0"/>
            </a:endParaRPr>
          </a:p>
        </p:txBody>
      </p:sp>
      <p:pic>
        <p:nvPicPr>
          <p:cNvPr id="7" name="Picture 6" descr="full ligation.png"/>
          <p:cNvPicPr>
            <a:picLocks noChangeAspect="1"/>
          </p:cNvPicPr>
          <p:nvPr/>
        </p:nvPicPr>
        <p:blipFill>
          <a:blip r:embed="rId3"/>
          <a:stretch>
            <a:fillRect/>
          </a:stretch>
        </p:blipFill>
        <p:spPr>
          <a:xfrm>
            <a:off x="7558787" y="507533"/>
            <a:ext cx="5099314" cy="3386335"/>
          </a:xfrm>
          <a:prstGeom prst="rect">
            <a:avLst/>
          </a:prstGeom>
        </p:spPr>
      </p:pic>
    </p:spTree>
    <p:extLst>
      <p:ext uri="{BB962C8B-B14F-4D97-AF65-F5344CB8AC3E}">
        <p14:creationId xmlns:p14="http://schemas.microsoft.com/office/powerpoint/2010/main" val="2048908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329" y="629069"/>
            <a:ext cx="9939283" cy="1280890"/>
          </a:xfrm>
        </p:spPr>
        <p:txBody>
          <a:bodyPr/>
          <a:lstStyle/>
          <a:p>
            <a:r>
              <a:rPr lang="en-US" sz="3200" b="1" dirty="0" smtClean="0">
                <a:solidFill>
                  <a:srgbClr val="002060"/>
                </a:solidFill>
                <a:latin typeface="Times New Roman" panose="02020603050405020304" pitchFamily="18" charset="0"/>
                <a:cs typeface="Times New Roman" panose="02020603050405020304" pitchFamily="18" charset="0"/>
              </a:rPr>
              <a:t>CONT</a:t>
            </a:r>
            <a:r>
              <a:rPr lang="en-US" b="1" dirty="0" smtClean="0">
                <a:solidFill>
                  <a:srgbClr val="002060"/>
                </a:solidFill>
                <a:latin typeface="Times New Roman" panose="02020603050405020304" pitchFamily="18" charset="0"/>
                <a:cs typeface="Times New Roman" panose="02020603050405020304" pitchFamily="18" charset="0"/>
              </a:rPr>
              <a:t>…</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6161" y="1594375"/>
            <a:ext cx="8884693" cy="4751834"/>
          </a:xfrm>
        </p:spPr>
        <p:txBody>
          <a:bodyPr>
            <a:normAutofit/>
          </a:bodyPr>
          <a:lstStyle/>
          <a:p>
            <a:pPr algn="just">
              <a:buNone/>
            </a:pPr>
            <a:r>
              <a:rPr lang="en-US" sz="2400" b="1" dirty="0" smtClean="0">
                <a:solidFill>
                  <a:schemeClr val="tx1"/>
                </a:solidFill>
                <a:latin typeface="Times New Roman" panose="02020603050405020304" pitchFamily="18" charset="0"/>
                <a:cs typeface="Times New Roman" panose="02020603050405020304" pitchFamily="18" charset="0"/>
              </a:rPr>
              <a:t>5) TRANSFORMATION</a:t>
            </a:r>
          </a:p>
          <a:p>
            <a:pPr algn="just">
              <a:buFont typeface="Wingdings"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The recombinant plasmid is introduced into a host organism, often bacteria. </a:t>
            </a:r>
          </a:p>
          <a:p>
            <a:pPr algn="just">
              <a:buFont typeface="Wingdings"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This is achieved by process of heat shock which decrease the permeability of membrane and the host organism will replicate the plasmid along with its inserted gene.</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transformation.png"/>
          <p:cNvPicPr>
            <a:picLocks noChangeAspect="1"/>
          </p:cNvPicPr>
          <p:nvPr/>
        </p:nvPicPr>
        <p:blipFill>
          <a:blip r:embed="rId2"/>
          <a:stretch>
            <a:fillRect/>
          </a:stretch>
        </p:blipFill>
        <p:spPr>
          <a:xfrm>
            <a:off x="5063027" y="3909536"/>
            <a:ext cx="7263723" cy="2764225"/>
          </a:xfrm>
          <a:prstGeom prst="rect">
            <a:avLst/>
          </a:prstGeom>
        </p:spPr>
      </p:pic>
    </p:spTree>
    <p:extLst>
      <p:ext uri="{BB962C8B-B14F-4D97-AF65-F5344CB8AC3E}">
        <p14:creationId xmlns:p14="http://schemas.microsoft.com/office/powerpoint/2010/main" val="2822672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62785" y="705996"/>
            <a:ext cx="9846293" cy="1280890"/>
          </a:xfrm>
        </p:spPr>
        <p:txBody>
          <a:bodyPr>
            <a:normAutofit/>
          </a:bodyPr>
          <a:lstStyle/>
          <a:p>
            <a:r>
              <a:rPr lang="en-US" sz="3200" b="1" dirty="0" smtClean="0">
                <a:solidFill>
                  <a:srgbClr val="002060"/>
                </a:solidFill>
                <a:latin typeface="Times New Roman" pitchFamily="18" charset="0"/>
                <a:cs typeface="Times New Roman" pitchFamily="18" charset="0"/>
              </a:rPr>
              <a:t>CONT…</a:t>
            </a:r>
            <a:endParaRPr lang="en-US" sz="3200" b="1" dirty="0">
              <a:solidFill>
                <a:srgbClr val="002060"/>
              </a:solidFill>
              <a:latin typeface="Times New Roman" pitchFamily="18" charset="0"/>
              <a:cs typeface="Times New Roman" pitchFamily="18" charset="0"/>
            </a:endParaRPr>
          </a:p>
        </p:txBody>
      </p:sp>
      <p:sp>
        <p:nvSpPr>
          <p:cNvPr id="6" name="Content Placeholder 5"/>
          <p:cNvSpPr>
            <a:spLocks noGrp="1"/>
          </p:cNvSpPr>
          <p:nvPr>
            <p:ph idx="1"/>
          </p:nvPr>
        </p:nvSpPr>
        <p:spPr>
          <a:xfrm>
            <a:off x="749007" y="1464860"/>
            <a:ext cx="10032273" cy="4282698"/>
          </a:xfrm>
        </p:spPr>
        <p:txBody>
          <a:bodyPr>
            <a:normAutofit/>
          </a:bodyPr>
          <a:lstStyle/>
          <a:p>
            <a:pPr>
              <a:buNone/>
            </a:pPr>
            <a:r>
              <a:rPr lang="en-US" sz="2400" b="1" dirty="0" smtClean="0">
                <a:solidFill>
                  <a:schemeClr val="tx1">
                    <a:lumMod val="95000"/>
                    <a:lumOff val="5000"/>
                  </a:schemeClr>
                </a:solidFill>
                <a:latin typeface="Times New Roman" pitchFamily="18" charset="0"/>
                <a:cs typeface="Times New Roman" pitchFamily="18" charset="0"/>
              </a:rPr>
              <a:t>6) SELECTION</a:t>
            </a:r>
          </a:p>
          <a:p>
            <a:pPr>
              <a:buFont typeface="Wingdings" pitchFamily="2" charset="2"/>
              <a:buChar char="v"/>
            </a:pPr>
            <a:r>
              <a:rPr lang="en-US" sz="2400" dirty="0" smtClean="0">
                <a:solidFill>
                  <a:schemeClr val="tx1">
                    <a:lumMod val="95000"/>
                    <a:lumOff val="5000"/>
                  </a:schemeClr>
                </a:solidFill>
                <a:latin typeface="Times New Roman" pitchFamily="18" charset="0"/>
                <a:cs typeface="Times New Roman" pitchFamily="18" charset="0"/>
              </a:rPr>
              <a:t>Selective markers, such as antibiotic resistance genes are commonly included in the plasmid.</a:t>
            </a:r>
          </a:p>
          <a:p>
            <a:pPr>
              <a:buFont typeface="Wingdings" pitchFamily="2" charset="2"/>
              <a:buChar char="v"/>
            </a:pPr>
            <a:r>
              <a:rPr lang="en-US" sz="2400" dirty="0" smtClean="0">
                <a:solidFill>
                  <a:schemeClr val="tx1">
                    <a:lumMod val="95000"/>
                    <a:lumOff val="5000"/>
                  </a:schemeClr>
                </a:solidFill>
                <a:latin typeface="Times New Roman" pitchFamily="18" charset="0"/>
                <a:cs typeface="Times New Roman" pitchFamily="18" charset="0"/>
              </a:rPr>
              <a:t>Host organism containing the recombinant plasmid can be identified and selected by growing them in a medium containing the corresponding antibiotic.</a:t>
            </a:r>
            <a:endParaRPr lang="en-US" sz="2400" dirty="0">
              <a:solidFill>
                <a:schemeClr val="tx1">
                  <a:lumMod val="95000"/>
                  <a:lumOff val="5000"/>
                </a:schemeClr>
              </a:solidFill>
              <a:latin typeface="Times New Roman" pitchFamily="18" charset="0"/>
              <a:cs typeface="Times New Roman" pitchFamily="18" charset="0"/>
            </a:endParaRPr>
          </a:p>
        </p:txBody>
      </p:sp>
      <p:pic>
        <p:nvPicPr>
          <p:cNvPr id="4" name="Picture 3" descr="agar plate.png"/>
          <p:cNvPicPr>
            <a:picLocks noChangeAspect="1"/>
          </p:cNvPicPr>
          <p:nvPr/>
        </p:nvPicPr>
        <p:blipFill>
          <a:blip r:embed="rId2"/>
          <a:stretch>
            <a:fillRect/>
          </a:stretch>
        </p:blipFill>
        <p:spPr>
          <a:xfrm>
            <a:off x="4489778" y="3722693"/>
            <a:ext cx="7062782" cy="2855527"/>
          </a:xfrm>
          <a:prstGeom prst="rect">
            <a:avLst/>
          </a:prstGeom>
        </p:spPr>
      </p:pic>
    </p:spTree>
    <p:extLst>
      <p:ext uri="{BB962C8B-B14F-4D97-AF65-F5344CB8AC3E}">
        <p14:creationId xmlns:p14="http://schemas.microsoft.com/office/powerpoint/2010/main" val="452076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04" y="678702"/>
            <a:ext cx="9855921" cy="1280890"/>
          </a:xfrm>
        </p:spPr>
        <p:txBody>
          <a:bodyPr>
            <a:normAutofit/>
          </a:bodyPr>
          <a:lstStyle/>
          <a:p>
            <a:r>
              <a:rPr lang="en-US" sz="3200" b="1" dirty="0" smtClean="0">
                <a:solidFill>
                  <a:srgbClr val="002060"/>
                </a:solidFill>
                <a:latin typeface="Times New Roman" pitchFamily="18" charset="0"/>
                <a:cs typeface="Times New Roman" pitchFamily="18" charset="0"/>
              </a:rPr>
              <a:t>CONT…</a:t>
            </a:r>
            <a:endParaRPr lang="en-US" sz="32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680320" y="1902415"/>
            <a:ext cx="9980612" cy="4364182"/>
          </a:xfrm>
        </p:spPr>
        <p:txBody>
          <a:bodyPr>
            <a:normAutofit/>
          </a:bodyPr>
          <a:lstStyle/>
          <a:p>
            <a:pPr>
              <a:buNone/>
            </a:pPr>
            <a:r>
              <a:rPr lang="en-US" sz="2800" b="1" dirty="0" smtClean="0">
                <a:solidFill>
                  <a:schemeClr val="tx1">
                    <a:lumMod val="95000"/>
                    <a:lumOff val="5000"/>
                  </a:schemeClr>
                </a:solidFill>
                <a:latin typeface="Times New Roman" pitchFamily="18" charset="0"/>
                <a:cs typeface="Times New Roman" pitchFamily="18" charset="0"/>
              </a:rPr>
              <a:t>7) REPLICATION AND CLONING</a:t>
            </a:r>
          </a:p>
          <a:p>
            <a:pPr>
              <a:buFont typeface="Wingdings" pitchFamily="2" charset="2"/>
              <a:buChar char="v"/>
            </a:pPr>
            <a:r>
              <a:rPr lang="en-US" sz="2800" dirty="0" smtClean="0">
                <a:solidFill>
                  <a:schemeClr val="tx1">
                    <a:lumMod val="95000"/>
                    <a:lumOff val="5000"/>
                  </a:schemeClr>
                </a:solidFill>
                <a:latin typeface="Times New Roman" pitchFamily="18" charset="0"/>
                <a:cs typeface="Times New Roman" pitchFamily="18" charset="0"/>
              </a:rPr>
              <a:t>As the host organism multiplies, it replicates the recombinant plasmid.</a:t>
            </a:r>
          </a:p>
          <a:p>
            <a:pPr>
              <a:buFont typeface="Wingdings" pitchFamily="2" charset="2"/>
              <a:buChar char="v"/>
            </a:pPr>
            <a:r>
              <a:rPr lang="en-US" sz="2800" dirty="0" smtClean="0">
                <a:solidFill>
                  <a:schemeClr val="tx1">
                    <a:lumMod val="95000"/>
                    <a:lumOff val="5000"/>
                  </a:schemeClr>
                </a:solidFill>
                <a:latin typeface="Times New Roman" pitchFamily="18" charset="0"/>
                <a:cs typeface="Times New Roman" pitchFamily="18" charset="0"/>
              </a:rPr>
              <a:t>This results in the cloning of the gene of interest, with multiple identical copies being produced. </a:t>
            </a:r>
            <a:endParaRPr lang="en-US" sz="28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04" y="678702"/>
            <a:ext cx="9855921" cy="1280890"/>
          </a:xfrm>
        </p:spPr>
        <p:txBody>
          <a:bodyPr>
            <a:normAutofit/>
          </a:bodyPr>
          <a:lstStyle/>
          <a:p>
            <a:r>
              <a:rPr lang="en-US" sz="3200" b="1" dirty="0" smtClean="0">
                <a:solidFill>
                  <a:srgbClr val="002060"/>
                </a:solidFill>
                <a:latin typeface="Times New Roman" pitchFamily="18" charset="0"/>
                <a:cs typeface="Times New Roman" pitchFamily="18" charset="0"/>
              </a:rPr>
              <a:t>CONT…</a:t>
            </a:r>
            <a:endParaRPr lang="en-US" sz="3200" b="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543842" y="1424743"/>
            <a:ext cx="9980612" cy="4364182"/>
          </a:xfrm>
        </p:spPr>
        <p:txBody>
          <a:bodyPr>
            <a:normAutofit/>
          </a:bodyPr>
          <a:lstStyle/>
          <a:p>
            <a:pPr>
              <a:buNone/>
            </a:pPr>
            <a:r>
              <a:rPr lang="en-US" sz="2800" b="1" dirty="0" smtClean="0">
                <a:solidFill>
                  <a:schemeClr val="tx1">
                    <a:lumMod val="95000"/>
                    <a:lumOff val="5000"/>
                  </a:schemeClr>
                </a:solidFill>
                <a:latin typeface="Times New Roman" pitchFamily="18" charset="0"/>
                <a:cs typeface="Times New Roman" pitchFamily="18" charset="0"/>
              </a:rPr>
              <a:t>8) HARVESTING AND VERIFICATION</a:t>
            </a:r>
          </a:p>
          <a:p>
            <a:pPr>
              <a:buFont typeface="Wingdings" pitchFamily="2" charset="2"/>
              <a:buChar char="v"/>
            </a:pPr>
            <a:r>
              <a:rPr lang="en-US" sz="2800" dirty="0" smtClean="0">
                <a:solidFill>
                  <a:schemeClr val="tx1">
                    <a:lumMod val="95000"/>
                    <a:lumOff val="5000"/>
                  </a:schemeClr>
                </a:solidFill>
                <a:latin typeface="Times New Roman" pitchFamily="18" charset="0"/>
                <a:cs typeface="Times New Roman" pitchFamily="18" charset="0"/>
              </a:rPr>
              <a:t>Once a sufficient number of cloned gene copies have been produced, they can be harvested.</a:t>
            </a:r>
          </a:p>
          <a:p>
            <a:pPr>
              <a:buFont typeface="Wingdings" pitchFamily="2" charset="2"/>
              <a:buChar char="v"/>
            </a:pPr>
            <a:r>
              <a:rPr lang="en-US" sz="2800" dirty="0" smtClean="0">
                <a:solidFill>
                  <a:schemeClr val="tx1">
                    <a:lumMod val="95000"/>
                    <a:lumOff val="5000"/>
                  </a:schemeClr>
                </a:solidFill>
                <a:latin typeface="Times New Roman" pitchFamily="18" charset="0"/>
                <a:cs typeface="Times New Roman" pitchFamily="18" charset="0"/>
              </a:rPr>
              <a:t>The cloned gene´s identity and sequence can be verified through techniques like DNA sequencing.</a:t>
            </a:r>
          </a:p>
          <a:p>
            <a:pPr>
              <a:buFont typeface="Wingdings" pitchFamily="2" charset="2"/>
              <a:buChar char="v"/>
            </a:pPr>
            <a:r>
              <a:rPr lang="en-US" sz="2800" dirty="0" smtClean="0">
                <a:solidFill>
                  <a:schemeClr val="tx1">
                    <a:lumMod val="95000"/>
                    <a:lumOff val="5000"/>
                  </a:schemeClr>
                </a:solidFill>
                <a:latin typeface="Times New Roman" pitchFamily="18" charset="0"/>
                <a:cs typeface="Times New Roman" pitchFamily="18" charset="0"/>
              </a:rPr>
              <a:t>The cloned gene can then be used for various purposes.</a:t>
            </a:r>
          </a:p>
          <a:p>
            <a:pPr>
              <a:buFont typeface="Wingdings" pitchFamily="2" charset="2"/>
              <a:buChar char="v"/>
            </a:pPr>
            <a:endParaRPr lang="en-US" sz="2800" b="1" dirty="0" smtClean="0">
              <a:solidFill>
                <a:schemeClr val="tx1">
                  <a:lumMod val="95000"/>
                  <a:lumOff val="5000"/>
                </a:schemeClr>
              </a:solidFill>
              <a:latin typeface="Times New Roman" pitchFamily="18" charset="0"/>
              <a:cs typeface="Times New Roman" pitchFamily="18" charset="0"/>
            </a:endParaRPr>
          </a:p>
        </p:txBody>
      </p:sp>
      <p:pic>
        <p:nvPicPr>
          <p:cNvPr id="4" name="Picture 3" descr="protien synthesis.png"/>
          <p:cNvPicPr>
            <a:picLocks noChangeAspect="1"/>
          </p:cNvPicPr>
          <p:nvPr/>
        </p:nvPicPr>
        <p:blipFill>
          <a:blip r:embed="rId2"/>
          <a:stretch>
            <a:fillRect/>
          </a:stretch>
        </p:blipFill>
        <p:spPr>
          <a:xfrm>
            <a:off x="5072498" y="4308141"/>
            <a:ext cx="7109917" cy="2324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advTm="0">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2011</TotalTime>
  <Words>722</Words>
  <Application>Microsoft Office PowerPoint</Application>
  <PresentationFormat>Widescreen</PresentationFormat>
  <Paragraphs>72</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Times New Roman</vt:lpstr>
      <vt:lpstr>Wingdings</vt:lpstr>
      <vt:lpstr>Wingdings 3</vt:lpstr>
      <vt:lpstr>Wisp</vt:lpstr>
      <vt:lpstr>PowerPoint Presentation</vt:lpstr>
      <vt:lpstr>CONTENTS</vt:lpstr>
      <vt:lpstr>  INTRODUCTION </vt:lpstr>
      <vt:lpstr>PROCESS OF GENE CLONING</vt:lpstr>
      <vt:lpstr>CONT…</vt:lpstr>
      <vt:lpstr>CONT…</vt:lpstr>
      <vt:lpstr>CONT…</vt:lpstr>
      <vt:lpstr>CONT…</vt:lpstr>
      <vt:lpstr>CONT…</vt:lpstr>
      <vt:lpstr>PowerPoint Presentation</vt:lpstr>
      <vt:lpstr>SUCCESSFUL GENE CLONING EXPERIMENTS</vt:lpstr>
      <vt:lpstr>CONT…</vt:lpstr>
      <vt:lpstr>FUTURE OF GENE CLONING</vt:lpstr>
      <vt:lpstr>APPLICATION OF GENE CLONING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Pharmacognostical evaluation of the herbal plant</dc:title>
  <dc:creator>hp</dc:creator>
  <cp:lastModifiedBy>Mamta Tiwari</cp:lastModifiedBy>
  <cp:revision>203</cp:revision>
  <dcterms:created xsi:type="dcterms:W3CDTF">2023-05-10T08:39:09Z</dcterms:created>
  <dcterms:modified xsi:type="dcterms:W3CDTF">2023-10-18T07:15:49Z</dcterms:modified>
</cp:coreProperties>
</file>