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63751" y="1701800"/>
            <a:ext cx="9211733" cy="108267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zh-CN" noProof="0" smtClean="0"/>
              <a:t>Click to edit Master title style</a:t>
            </a:r>
            <a:endParaRPr lang="en-US" altLang="zh-CN" noProof="0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63751" y="2927350"/>
            <a:ext cx="9218083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  <a:endParaRPr lang="en-US" altLang="zh-CN" noProof="0" smtClean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Pictur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8467" y="0"/>
            <a:ext cx="12200467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en-US" altLang="zh-CN" dirty="0"/>
              <a:t>Click to edit Master title style</a:t>
            </a:r>
            <a:endParaRPr lang="en-US" altLang="zh-CN" dirty="0"/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en-US" altLang="zh-CN" dirty="0"/>
              <a:t>Click to edit Master text styles</a:t>
            </a:r>
            <a:endParaRPr lang="en-US" altLang="zh-CN" dirty="0"/>
          </a:p>
          <a:p>
            <a:pPr lvl="1"/>
            <a:r>
              <a:rPr lang="en-US" altLang="zh-CN" dirty="0"/>
              <a:t>Second level</a:t>
            </a:r>
            <a:endParaRPr lang="en-US" altLang="zh-CN" dirty="0"/>
          </a:p>
          <a:p>
            <a:pPr lvl="2"/>
            <a:r>
              <a:rPr lang="en-US" altLang="zh-CN" dirty="0"/>
              <a:t>Third level</a:t>
            </a:r>
            <a:endParaRPr lang="en-US" altLang="zh-CN" dirty="0"/>
          </a:p>
          <a:p>
            <a:pPr lvl="3"/>
            <a:r>
              <a:rPr lang="en-US" altLang="zh-CN" dirty="0"/>
              <a:t>Fourth level</a:t>
            </a:r>
            <a:endParaRPr lang="en-US" altLang="zh-CN" dirty="0"/>
          </a:p>
          <a:p>
            <a:pPr lvl="4"/>
            <a:r>
              <a:rPr lang="en-US" altLang="zh-CN" dirty="0"/>
              <a:t>Fifth level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altLang="en-US" dirty="0"/>
              <a:t>Heart Sound Measurement</a:t>
            </a:r>
            <a:endParaRPr lang="en-I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altLang="en-US"/>
              <a:t>Somesh Kr Malhotra</a:t>
            </a:r>
            <a:endParaRPr lang="en-IN" altLang="en-US"/>
          </a:p>
          <a:p>
            <a:r>
              <a:rPr lang="en-IN" altLang="en-US"/>
              <a:t>Assistant Professor</a:t>
            </a:r>
            <a:endParaRPr lang="en-IN" altLang="en-US"/>
          </a:p>
          <a:p>
            <a:r>
              <a:rPr lang="en-IN" altLang="en-US"/>
              <a:t>ECE Department</a:t>
            </a:r>
            <a:endParaRPr lang="en-I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/>
              <a:t>Introduction</a:t>
            </a:r>
            <a:endParaRPr lang="en-I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2800"/>
              <a:t>When a stethoscope is placed on the chest over different regions of the heart, there are four basic heart sounds that can be heard (listening to heart sounds is called cardiac auscultation). </a:t>
            </a:r>
            <a:endParaRPr lang="en-US" sz="2800"/>
          </a:p>
          <a:p>
            <a:r>
              <a:rPr lang="en-US" sz="2800"/>
              <a:t>The sounds waves responsible for heart sounds (including abnormal sounds such as murmurs) are generated by vibrations induced by </a:t>
            </a:r>
            <a:endParaRPr lang="en-US" sz="2800"/>
          </a:p>
          <a:p>
            <a:pPr lvl="1"/>
            <a:r>
              <a:rPr lang="en-US" sz="2450"/>
              <a:t>valve closure, </a:t>
            </a:r>
            <a:endParaRPr lang="en-US" sz="2450"/>
          </a:p>
          <a:p>
            <a:pPr lvl="1"/>
            <a:r>
              <a:rPr lang="en-US" sz="2450"/>
              <a:t>abnormal valve opening, </a:t>
            </a:r>
            <a:endParaRPr lang="en-US" sz="2450"/>
          </a:p>
          <a:p>
            <a:pPr lvl="1"/>
            <a:r>
              <a:rPr lang="en-US" sz="2450"/>
              <a:t>vibrations in the ventricular chambers, </a:t>
            </a:r>
            <a:endParaRPr lang="en-US" sz="2450"/>
          </a:p>
          <a:p>
            <a:pPr lvl="1"/>
            <a:r>
              <a:rPr lang="en-US" sz="2450"/>
              <a:t>tensing of the chordae tendineae, and </a:t>
            </a:r>
            <a:endParaRPr lang="en-US" sz="2450"/>
          </a:p>
          <a:p>
            <a:pPr lvl="1"/>
            <a:r>
              <a:rPr lang="en-US" sz="2450"/>
              <a:t>by turbulent or abnormal blood flow across valves or between cardiac chambers</a:t>
            </a:r>
            <a:endParaRPr lang="en-US" sz="2450"/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4294967295"/>
          </p:nvPr>
        </p:nvPicPr>
        <p:blipFill>
          <a:blip r:embed="rId1"/>
          <a:stretch>
            <a:fillRect/>
          </a:stretch>
        </p:blipFill>
        <p:spPr>
          <a:xfrm>
            <a:off x="8087995" y="3770630"/>
            <a:ext cx="1774825" cy="154368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>
                <a:sym typeface="+mn-ea"/>
              </a:rPr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The common mechanisms by which heart sounds are generated include</a:t>
            </a:r>
            <a:endParaRPr lang="en-US"/>
          </a:p>
          <a:p>
            <a:pPr lvl="1"/>
            <a:r>
              <a:rPr lang="en-US"/>
              <a:t> (1) opening or closure of the heart valves </a:t>
            </a:r>
            <a:endParaRPr lang="en-US"/>
          </a:p>
          <a:p>
            <a:pPr lvl="1"/>
            <a:r>
              <a:rPr lang="en-US"/>
              <a:t>(2) flow of blood through the valve orifice </a:t>
            </a:r>
            <a:endParaRPr lang="en-US"/>
          </a:p>
          <a:p>
            <a:pPr lvl="1"/>
            <a:r>
              <a:rPr lang="en-US"/>
              <a:t>(3) flow of blood into the ventricular chambers </a:t>
            </a:r>
            <a:endParaRPr lang="en-US"/>
          </a:p>
          <a:p>
            <a:pPr lvl="1"/>
            <a:r>
              <a:rPr lang="en-US"/>
              <a:t>(4) rubbing of cardiac surfaces.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/>
              <a:t>Heart Sound</a:t>
            </a:r>
            <a:endParaRPr lang="en-IN" alt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09600" y="1544320"/>
            <a:ext cx="10972800" cy="421259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IN" altLang="en-US"/>
              <a:t>Heart Sound</a:t>
            </a:r>
            <a:endParaRPr lang="en-IN" altLang="en-US"/>
          </a:p>
        </p:txBody>
      </p:sp>
      <p:pic>
        <p:nvPicPr>
          <p:cNvPr id="4" name="Content Placeholder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2352675" y="1174750"/>
            <a:ext cx="7486015" cy="4953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ear Drives">
  <a:themeElements>
    <a:clrScheme name="Gear Dri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5F5F5F"/>
      </a:accent1>
      <a:accent2>
        <a:srgbClr val="969696"/>
      </a:accent2>
      <a:accent3>
        <a:srgbClr val="FFFFFF"/>
      </a:accent3>
      <a:accent4>
        <a:srgbClr val="000000"/>
      </a:accent4>
      <a:accent5>
        <a:srgbClr val="B6B6B6"/>
      </a:accent5>
      <a:accent6>
        <a:srgbClr val="878787"/>
      </a:accent6>
      <a:hlink>
        <a:srgbClr val="CC3300"/>
      </a:hlink>
      <a:folHlink>
        <a:srgbClr val="996600"/>
      </a:folHlink>
    </a:clrScheme>
    <a:fontScheme name="Gear Dri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Gear Dri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ar Dri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ar Dri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5F5F5F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B6B6B6"/>
        </a:accent5>
        <a:accent6>
          <a:srgbClr val="87878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867</Words>
  <Application>WPS Presentation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Gear Drives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Sound Measurement</dc:title>
  <dc:creator/>
  <cp:lastModifiedBy>Somesh Malhotra</cp:lastModifiedBy>
  <cp:revision>1</cp:revision>
  <dcterms:created xsi:type="dcterms:W3CDTF">2023-11-03T03:19:36Z</dcterms:created>
  <dcterms:modified xsi:type="dcterms:W3CDTF">2023-11-03T03:19:36Z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7A74F5B345F543E0985687C36FB289FB_11</vt:lpwstr>
  </property>
  <property fmtid="{D5CDD505-2E9C-101B-9397-08002B2CF9AE}" pid="3" name="KSOProductBuildVer">
    <vt:lpwstr>1033-12.2.0.13266</vt:lpwstr>
  </property>
</Properties>
</file>