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42F9F51-1463-4BD1-BB09-2CE5693A064F}" type="datetimeFigureOut">
              <a:rPr lang="en-US" smtClean="0"/>
              <a:t>12/6/2022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3773AE-957F-4AAE-9D54-F2BF66CC7063}"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42F9F51-1463-4BD1-BB09-2CE5693A064F}" type="datetimeFigureOut">
              <a:rPr lang="en-US" smtClean="0"/>
              <a:t>12/6/2022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3773AE-957F-4AAE-9D54-F2BF66CC7063}"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42F9F51-1463-4BD1-BB09-2CE5693A064F}" type="datetimeFigureOut">
              <a:rPr lang="en-US" smtClean="0"/>
              <a:t>12/6/2022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3773AE-957F-4AAE-9D54-F2BF66CC7063}"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42F9F51-1463-4BD1-BB09-2CE5693A064F}" type="datetimeFigureOut">
              <a:rPr lang="en-US" smtClean="0"/>
              <a:t>12/6/2022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3773AE-957F-4AAE-9D54-F2BF66CC7063}"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2F9F51-1463-4BD1-BB09-2CE5693A064F}" type="datetimeFigureOut">
              <a:rPr lang="en-US" smtClean="0"/>
              <a:t>12/6/2022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3773AE-957F-4AAE-9D54-F2BF66CC7063}"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42F9F51-1463-4BD1-BB09-2CE5693A064F}" type="datetimeFigureOut">
              <a:rPr lang="en-US" smtClean="0"/>
              <a:t>12/6/2022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23773AE-957F-4AAE-9D54-F2BF66CC7063}"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42F9F51-1463-4BD1-BB09-2CE5693A064F}" type="datetimeFigureOut">
              <a:rPr lang="en-US" smtClean="0"/>
              <a:t>12/6/2022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23773AE-957F-4AAE-9D54-F2BF66CC7063}"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42F9F51-1463-4BD1-BB09-2CE5693A064F}" type="datetimeFigureOut">
              <a:rPr lang="en-US" smtClean="0"/>
              <a:t>12/6/2022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23773AE-957F-4AAE-9D54-F2BF66CC7063}"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F9F51-1463-4BD1-BB09-2CE5693A064F}" type="datetimeFigureOut">
              <a:rPr lang="en-US" smtClean="0"/>
              <a:t>12/6/2022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23773AE-957F-4AAE-9D54-F2BF66CC7063}"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2F9F51-1463-4BD1-BB09-2CE5693A064F}" type="datetimeFigureOut">
              <a:rPr lang="en-US" smtClean="0"/>
              <a:t>12/6/2022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23773AE-957F-4AAE-9D54-F2BF66CC7063}"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2F9F51-1463-4BD1-BB09-2CE5693A064F}" type="datetimeFigureOut">
              <a:rPr lang="en-US" smtClean="0"/>
              <a:t>12/6/2022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23773AE-957F-4AAE-9D54-F2BF66CC7063}"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F9F51-1463-4BD1-BB09-2CE5693A064F}" type="datetimeFigureOut">
              <a:rPr lang="en-US" smtClean="0"/>
              <a:t>12/6/2022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3773AE-957F-4AAE-9D54-F2BF66CC7063}"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0"/>
            <a:ext cx="6700830" cy="571504"/>
          </a:xfrm>
        </p:spPr>
        <p:txBody>
          <a:bodyPr>
            <a:normAutofit fontScale="90000"/>
          </a:bodyPr>
          <a:lstStyle/>
          <a:p>
            <a:r>
              <a:rPr lang="en-IN" u="sng" dirty="0" smtClean="0">
                <a:latin typeface="Baskerville Old Face" pitchFamily="18" charset="0"/>
              </a:rPr>
              <a:t>Levels of Management</a:t>
            </a:r>
            <a:endParaRPr lang="en-IN" dirty="0"/>
          </a:p>
        </p:txBody>
      </p:sp>
      <p:sp>
        <p:nvSpPr>
          <p:cNvPr id="3" name="Subtitle 2"/>
          <p:cNvSpPr>
            <a:spLocks noGrp="1"/>
          </p:cNvSpPr>
          <p:nvPr>
            <p:ph type="subTitle" idx="1"/>
          </p:nvPr>
        </p:nvSpPr>
        <p:spPr>
          <a:xfrm>
            <a:off x="0" y="642918"/>
            <a:ext cx="9144000" cy="6215082"/>
          </a:xfrm>
        </p:spPr>
        <p:txBody>
          <a:bodyPr>
            <a:noAutofit/>
          </a:bodyPr>
          <a:lstStyle/>
          <a:p>
            <a:pPr algn="l"/>
            <a:r>
              <a:rPr lang="en-IN" sz="1200" dirty="0" smtClean="0">
                <a:solidFill>
                  <a:schemeClr val="tx1">
                    <a:lumMod val="95000"/>
                    <a:lumOff val="5000"/>
                  </a:schemeClr>
                </a:solidFill>
                <a:latin typeface="Calisto MT" pitchFamily="18" charset="0"/>
              </a:rPr>
              <a:t>Managers in organizations perform various managerial functions like planning, organizing, staffing, directing and </a:t>
            </a:r>
          </a:p>
          <a:p>
            <a:pPr algn="l"/>
            <a:r>
              <a:rPr lang="en-IN" sz="1200" dirty="0" smtClean="0">
                <a:solidFill>
                  <a:schemeClr val="tx1">
                    <a:lumMod val="95000"/>
                    <a:lumOff val="5000"/>
                  </a:schemeClr>
                </a:solidFill>
                <a:latin typeface="Calisto MT" pitchFamily="18" charset="0"/>
              </a:rPr>
              <a:t>controlling and other functions such as production, finance, human resource, and marketing. The levels create a hierarchy in </a:t>
            </a:r>
          </a:p>
          <a:p>
            <a:pPr algn="l"/>
            <a:r>
              <a:rPr lang="en-IN" sz="1200" dirty="0" smtClean="0">
                <a:solidFill>
                  <a:schemeClr val="tx1">
                    <a:lumMod val="95000"/>
                    <a:lumOff val="5000"/>
                  </a:schemeClr>
                </a:solidFill>
                <a:latin typeface="Calisto MT" pitchFamily="18" charset="0"/>
              </a:rPr>
              <a:t>organization structure. The levels of management differentiate different managerial positions in an organization. In other </a:t>
            </a:r>
          </a:p>
          <a:p>
            <a:pPr algn="l"/>
            <a:r>
              <a:rPr lang="en-IN" sz="1200" dirty="0" smtClean="0">
                <a:solidFill>
                  <a:schemeClr val="tx1">
                    <a:lumMod val="95000"/>
                    <a:lumOff val="5000"/>
                  </a:schemeClr>
                </a:solidFill>
                <a:latin typeface="Calisto MT" pitchFamily="18" charset="0"/>
              </a:rPr>
              <a:t>words levels of management are a line of demarcation between various managerial positions in an organization. In large </a:t>
            </a:r>
          </a:p>
          <a:p>
            <a:pPr algn="l"/>
            <a:r>
              <a:rPr lang="en-IN" sz="1200" dirty="0" smtClean="0">
                <a:solidFill>
                  <a:schemeClr val="tx1">
                    <a:lumMod val="95000"/>
                    <a:lumOff val="5000"/>
                  </a:schemeClr>
                </a:solidFill>
                <a:latin typeface="Calisto MT" pitchFamily="18" charset="0"/>
              </a:rPr>
              <a:t>organization three levels of management are identified.</a:t>
            </a:r>
          </a:p>
          <a:p>
            <a:pPr marL="514350" indent="-514350" algn="l">
              <a:buAutoNum type="arabicParenBoth"/>
            </a:pPr>
            <a:r>
              <a:rPr lang="en-IN" sz="1200" b="1" dirty="0" smtClean="0">
                <a:solidFill>
                  <a:schemeClr val="tx1">
                    <a:lumMod val="95000"/>
                    <a:lumOff val="5000"/>
                  </a:schemeClr>
                </a:solidFill>
                <a:latin typeface="Calisto MT" pitchFamily="18" charset="0"/>
              </a:rPr>
              <a:t>Top level management</a:t>
            </a:r>
          </a:p>
          <a:p>
            <a:pPr marL="514350" indent="-514350" algn="l">
              <a:buAutoNum type="arabicParenBoth"/>
            </a:pPr>
            <a:r>
              <a:rPr lang="en-IN" sz="1200" b="1" dirty="0" smtClean="0">
                <a:solidFill>
                  <a:schemeClr val="tx1">
                    <a:lumMod val="95000"/>
                    <a:lumOff val="5000"/>
                  </a:schemeClr>
                </a:solidFill>
                <a:latin typeface="Calisto MT" pitchFamily="18" charset="0"/>
              </a:rPr>
              <a:t> Middle level management</a:t>
            </a:r>
          </a:p>
          <a:p>
            <a:pPr marL="514350" indent="-514350" algn="l">
              <a:buAutoNum type="arabicParenBoth"/>
            </a:pPr>
            <a:r>
              <a:rPr lang="en-IN" sz="1200" b="1" dirty="0" smtClean="0">
                <a:solidFill>
                  <a:schemeClr val="tx1">
                    <a:lumMod val="95000"/>
                    <a:lumOff val="5000"/>
                  </a:schemeClr>
                </a:solidFill>
                <a:latin typeface="Calisto MT" pitchFamily="18" charset="0"/>
              </a:rPr>
              <a:t>Lower level management</a:t>
            </a:r>
          </a:p>
          <a:p>
            <a:pPr marL="514350" indent="-514350" algn="l"/>
            <a:r>
              <a:rPr lang="en-IN" sz="1200" b="1" u="sng" dirty="0" smtClean="0">
                <a:solidFill>
                  <a:schemeClr val="tx1">
                    <a:lumMod val="95000"/>
                    <a:lumOff val="5000"/>
                  </a:schemeClr>
                </a:solidFill>
                <a:latin typeface="Calisto MT" pitchFamily="18" charset="0"/>
              </a:rPr>
              <a:t> Top Level Management -</a:t>
            </a:r>
            <a:r>
              <a:rPr lang="en-IN" sz="1200" dirty="0" smtClean="0">
                <a:solidFill>
                  <a:schemeClr val="tx1">
                    <a:lumMod val="95000"/>
                    <a:lumOff val="5000"/>
                  </a:schemeClr>
                </a:solidFill>
                <a:latin typeface="Calisto MT" pitchFamily="18" charset="0"/>
              </a:rPr>
              <a:t> Top management consists of managers who work at the highest  level of hierarchy. It composed </a:t>
            </a:r>
          </a:p>
          <a:p>
            <a:pPr marL="514350" indent="-514350" algn="l"/>
            <a:r>
              <a:rPr lang="en-IN" sz="1200" dirty="0" smtClean="0">
                <a:solidFill>
                  <a:schemeClr val="tx1">
                    <a:lumMod val="95000"/>
                    <a:lumOff val="5000"/>
                  </a:schemeClr>
                </a:solidFill>
                <a:latin typeface="Calisto MT" pitchFamily="18" charset="0"/>
              </a:rPr>
              <a:t>of a comparatively small group of people. It is responsible for the overall management of the organization. Managers in this </a:t>
            </a:r>
          </a:p>
          <a:p>
            <a:pPr marL="514350" indent="-514350" algn="l"/>
            <a:r>
              <a:rPr lang="en-IN" sz="1200" dirty="0" smtClean="0">
                <a:solidFill>
                  <a:schemeClr val="tx1">
                    <a:lumMod val="95000"/>
                    <a:lumOff val="5000"/>
                  </a:schemeClr>
                </a:solidFill>
                <a:latin typeface="Calisto MT" pitchFamily="18" charset="0"/>
              </a:rPr>
              <a:t>level are generally" chief executives officers "," president", " vice presidents", "general managers", "managing directors " etc. </a:t>
            </a:r>
          </a:p>
          <a:p>
            <a:pPr marL="514350" indent="-514350" algn="l"/>
            <a:r>
              <a:rPr lang="en-IN" sz="1200" dirty="0" smtClean="0">
                <a:solidFill>
                  <a:schemeClr val="tx1">
                    <a:lumMod val="95000"/>
                    <a:lumOff val="5000"/>
                  </a:schemeClr>
                </a:solidFill>
                <a:latin typeface="Calisto MT" pitchFamily="18" charset="0"/>
              </a:rPr>
              <a:t>though the exact title varies from organization to organization.</a:t>
            </a:r>
          </a:p>
          <a:p>
            <a:pPr marL="514350" indent="-514350" algn="l"/>
            <a:r>
              <a:rPr lang="en-IN" sz="1200" b="1" dirty="0" smtClean="0">
                <a:solidFill>
                  <a:schemeClr val="tx1">
                    <a:lumMod val="95000"/>
                    <a:lumOff val="5000"/>
                  </a:schemeClr>
                </a:solidFill>
                <a:latin typeface="Calisto MT" pitchFamily="18" charset="0"/>
              </a:rPr>
              <a:t>Functions performed by the top managers</a:t>
            </a:r>
          </a:p>
          <a:p>
            <a:pPr marL="514350" indent="-514350" algn="l"/>
            <a:r>
              <a:rPr lang="en-IN" sz="1200" dirty="0" smtClean="0">
                <a:solidFill>
                  <a:schemeClr val="tx1">
                    <a:lumMod val="95000"/>
                    <a:lumOff val="5000"/>
                  </a:schemeClr>
                </a:solidFill>
                <a:latin typeface="Calisto MT" pitchFamily="18" charset="0"/>
              </a:rPr>
              <a:t>Top managers perform following functions: </a:t>
            </a:r>
          </a:p>
          <a:p>
            <a:pPr marL="514350" indent="-514350" algn="l">
              <a:buFont typeface="Wingdings" pitchFamily="2" charset="2"/>
              <a:buChar char="Ø"/>
            </a:pPr>
            <a:r>
              <a:rPr lang="en-IN" sz="1200" dirty="0" smtClean="0">
                <a:solidFill>
                  <a:schemeClr val="tx1">
                    <a:lumMod val="95000"/>
                    <a:lumOff val="5000"/>
                  </a:schemeClr>
                </a:solidFill>
                <a:latin typeface="Calisto MT" pitchFamily="18" charset="0"/>
              </a:rPr>
              <a:t>They lay the objectives, plans, policies and procedures for the organization.</a:t>
            </a:r>
          </a:p>
          <a:p>
            <a:pPr marL="514350" indent="-514350" algn="l">
              <a:buFont typeface="Wingdings" pitchFamily="2" charset="2"/>
              <a:buChar char="Ø"/>
            </a:pPr>
            <a:r>
              <a:rPr lang="en-IN" sz="1200" dirty="0" smtClean="0">
                <a:solidFill>
                  <a:schemeClr val="tx1">
                    <a:lumMod val="95000"/>
                    <a:lumOff val="5000"/>
                  </a:schemeClr>
                </a:solidFill>
                <a:latin typeface="Calisto MT" pitchFamily="18" charset="0"/>
              </a:rPr>
              <a:t>They manage the organization by performing the managerial functions of planning, </a:t>
            </a:r>
          </a:p>
          <a:p>
            <a:pPr marL="514350" indent="-514350" algn="l">
              <a:buFont typeface="Wingdings" pitchFamily="2" charset="2"/>
              <a:buChar char="Ø"/>
            </a:pPr>
            <a:r>
              <a:rPr lang="en-IN" sz="1200" dirty="0" smtClean="0">
                <a:solidFill>
                  <a:schemeClr val="tx1">
                    <a:lumMod val="95000"/>
                    <a:lumOff val="5000"/>
                  </a:schemeClr>
                </a:solidFill>
                <a:latin typeface="Calisto MT" pitchFamily="18" charset="0"/>
              </a:rPr>
              <a:t>organizing, staffing, directing and controlling.</a:t>
            </a:r>
          </a:p>
          <a:p>
            <a:pPr marL="514350" indent="-514350" algn="l">
              <a:buFont typeface="Wingdings" pitchFamily="2" charset="2"/>
              <a:buChar char="Ø"/>
            </a:pPr>
            <a:r>
              <a:rPr lang="en-IN" sz="1200" dirty="0" smtClean="0">
                <a:solidFill>
                  <a:schemeClr val="tx1">
                    <a:lumMod val="95000"/>
                    <a:lumOff val="5000"/>
                  </a:schemeClr>
                </a:solidFill>
                <a:latin typeface="Calisto MT" pitchFamily="18" charset="0"/>
              </a:rPr>
              <a:t>They appoint the executives for middle level </a:t>
            </a:r>
            <a:r>
              <a:rPr lang="en-IN" sz="1200" dirty="0" err="1" smtClean="0">
                <a:solidFill>
                  <a:schemeClr val="tx1">
                    <a:lumMod val="95000"/>
                    <a:lumOff val="5000"/>
                  </a:schemeClr>
                </a:solidFill>
                <a:latin typeface="Calisto MT" pitchFamily="18" charset="0"/>
              </a:rPr>
              <a:t>i.e</a:t>
            </a:r>
            <a:r>
              <a:rPr lang="en-IN" sz="1200" dirty="0" smtClean="0">
                <a:solidFill>
                  <a:schemeClr val="tx1">
                    <a:lumMod val="95000"/>
                    <a:lumOff val="5000"/>
                  </a:schemeClr>
                </a:solidFill>
                <a:latin typeface="Calisto MT" pitchFamily="18" charset="0"/>
              </a:rPr>
              <a:t> departmental managers. </a:t>
            </a:r>
          </a:p>
          <a:p>
            <a:pPr marL="514350" indent="-514350" algn="l">
              <a:buFont typeface="Wingdings" pitchFamily="2" charset="2"/>
              <a:buChar char="Ø"/>
            </a:pPr>
            <a:r>
              <a:rPr lang="en-IN" sz="1200" dirty="0" smtClean="0">
                <a:solidFill>
                  <a:schemeClr val="tx1">
                    <a:lumMod val="95000"/>
                    <a:lumOff val="5000"/>
                  </a:schemeClr>
                </a:solidFill>
                <a:latin typeface="Calisto MT" pitchFamily="18" charset="0"/>
              </a:rPr>
              <a:t>They coordinate activities for various departments organization. They integrate internal activities of the organization with the external environment. They update the internal environment according to the changes in the external environment (e.g. Technological,  Economical, and Social, Political etc.)</a:t>
            </a:r>
          </a:p>
          <a:p>
            <a:pPr marL="514350" indent="-514350" algn="l">
              <a:buFont typeface="Wingdings" pitchFamily="2" charset="2"/>
              <a:buChar char="Ø"/>
            </a:pPr>
            <a:r>
              <a:rPr lang="en-IN" sz="1200" dirty="0" smtClean="0">
                <a:solidFill>
                  <a:schemeClr val="tx1">
                    <a:lumMod val="95000"/>
                    <a:lumOff val="5000"/>
                  </a:schemeClr>
                </a:solidFill>
                <a:latin typeface="Calisto MT" pitchFamily="18" charset="0"/>
              </a:rPr>
              <a:t>They assemble the resources needed to put plans in to action.</a:t>
            </a:r>
          </a:p>
          <a:p>
            <a:pPr marL="514350" indent="-514350" algn="l">
              <a:buFont typeface="Wingdings" pitchFamily="2" charset="2"/>
              <a:buChar char="Ø"/>
            </a:pPr>
            <a:r>
              <a:rPr lang="en-IN" sz="1200" dirty="0" smtClean="0">
                <a:solidFill>
                  <a:schemeClr val="tx1">
                    <a:lumMod val="95000"/>
                    <a:lumOff val="5000"/>
                  </a:schemeClr>
                </a:solidFill>
                <a:latin typeface="Calisto MT" pitchFamily="18" charset="0"/>
              </a:rPr>
              <a:t>They issue instructions for the preparation of departmental budgets and procedures . </a:t>
            </a:r>
          </a:p>
          <a:p>
            <a:pPr marL="514350" indent="-514350" algn="l">
              <a:buFont typeface="Wingdings" pitchFamily="2" charset="2"/>
              <a:buChar char="Ø"/>
            </a:pPr>
            <a:r>
              <a:rPr lang="en-IN" sz="1200" dirty="0" smtClean="0">
                <a:solidFill>
                  <a:schemeClr val="tx1">
                    <a:lumMod val="95000"/>
                    <a:lumOff val="5000"/>
                  </a:schemeClr>
                </a:solidFill>
                <a:latin typeface="Calisto MT" pitchFamily="18" charset="0"/>
              </a:rPr>
              <a:t>They decide the future courses of action taking into consideration economic policies and other social, national, and international factors. </a:t>
            </a:r>
          </a:p>
          <a:p>
            <a:pPr marL="514350" indent="-514350" algn="l">
              <a:buFont typeface="Wingdings" pitchFamily="2" charset="2"/>
              <a:buChar char="Ø"/>
            </a:pPr>
            <a:r>
              <a:rPr lang="en-IN" sz="1200" dirty="0" smtClean="0">
                <a:solidFill>
                  <a:schemeClr val="tx1">
                    <a:lumMod val="95000"/>
                    <a:lumOff val="5000"/>
                  </a:schemeClr>
                </a:solidFill>
                <a:latin typeface="Calisto MT" pitchFamily="18" charset="0"/>
              </a:rPr>
              <a:t>They cater the demands of various groups of stakeholder who interact with the organization like government, consumers,  creditors, suppliers, owners, employees etc. and try to harmonize their goals with organizational goals.</a:t>
            </a:r>
          </a:p>
          <a:p>
            <a:pPr algn="l"/>
            <a:endParaRPr lang="en-IN" sz="1200" dirty="0">
              <a:solidFill>
                <a:schemeClr val="tx1">
                  <a:lumMod val="95000"/>
                  <a:lumOff val="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142852"/>
            <a:ext cx="7901014" cy="511156"/>
          </a:xfrm>
        </p:spPr>
        <p:txBody>
          <a:bodyPr>
            <a:normAutofit fontScale="90000"/>
          </a:bodyPr>
          <a:lstStyle/>
          <a:p>
            <a:r>
              <a:rPr lang="en-IN" u="sng" dirty="0" smtClean="0">
                <a:latin typeface="Baskerville Old Face" pitchFamily="18" charset="0"/>
              </a:rPr>
              <a:t>Middle Level Management</a:t>
            </a:r>
            <a:endParaRPr lang="en-IN" dirty="0"/>
          </a:p>
        </p:txBody>
      </p:sp>
      <p:sp>
        <p:nvSpPr>
          <p:cNvPr id="3" name="Content Placeholder 2"/>
          <p:cNvSpPr>
            <a:spLocks noGrp="1"/>
          </p:cNvSpPr>
          <p:nvPr>
            <p:ph idx="1"/>
          </p:nvPr>
        </p:nvSpPr>
        <p:spPr>
          <a:xfrm>
            <a:off x="0" y="785794"/>
            <a:ext cx="9144000" cy="6072206"/>
          </a:xfrm>
        </p:spPr>
        <p:txBody>
          <a:bodyPr>
            <a:normAutofit fontScale="55000" lnSpcReduction="20000"/>
          </a:bodyPr>
          <a:lstStyle/>
          <a:p>
            <a:pPr>
              <a:buNone/>
            </a:pPr>
            <a:r>
              <a:rPr lang="en-IN" dirty="0" smtClean="0">
                <a:latin typeface="Calisto MT" pitchFamily="18" charset="0"/>
              </a:rPr>
              <a:t>Middle manager consist of departmental heads that receive broad overall </a:t>
            </a:r>
          </a:p>
          <a:p>
            <a:pPr>
              <a:buNone/>
            </a:pPr>
            <a:r>
              <a:rPr lang="en-IN" dirty="0" smtClean="0">
                <a:latin typeface="Calisto MT" pitchFamily="18" charset="0"/>
              </a:rPr>
              <a:t>strategies and policies from top managers and translate them in to specific </a:t>
            </a:r>
          </a:p>
          <a:p>
            <a:pPr>
              <a:buNone/>
            </a:pPr>
            <a:r>
              <a:rPr lang="en-IN" dirty="0" smtClean="0">
                <a:latin typeface="Calisto MT" pitchFamily="18" charset="0"/>
              </a:rPr>
              <a:t>goals and plans for first line managers to implement.</a:t>
            </a:r>
          </a:p>
          <a:p>
            <a:pPr>
              <a:buNone/>
            </a:pPr>
            <a:r>
              <a:rPr lang="en-IN" b="1" dirty="0" smtClean="0">
                <a:latin typeface="Calisto MT" pitchFamily="18" charset="0"/>
              </a:rPr>
              <a:t>Functions performed by the middle managers.</a:t>
            </a:r>
          </a:p>
          <a:p>
            <a:pPr>
              <a:buNone/>
            </a:pPr>
            <a:r>
              <a:rPr lang="en-IN" dirty="0" smtClean="0"/>
              <a:t>Middle managers perform following functions: </a:t>
            </a:r>
          </a:p>
          <a:p>
            <a:pPr>
              <a:buFont typeface="Wingdings" pitchFamily="2" charset="2"/>
              <a:buChar char="Ø"/>
            </a:pPr>
            <a:r>
              <a:rPr lang="en-IN" dirty="0" smtClean="0">
                <a:latin typeface="Calisto MT" pitchFamily="18" charset="0"/>
              </a:rPr>
              <a:t>They lay the goals, plans and policies for their respective departments and </a:t>
            </a:r>
          </a:p>
          <a:p>
            <a:pPr>
              <a:buFont typeface="Wingdings" pitchFamily="2" charset="2"/>
              <a:buChar char="Ø"/>
            </a:pPr>
            <a:r>
              <a:rPr lang="en-IN" dirty="0" smtClean="0">
                <a:latin typeface="Calisto MT" pitchFamily="18" charset="0"/>
              </a:rPr>
              <a:t>ensure their successful accomplishment.</a:t>
            </a:r>
          </a:p>
          <a:p>
            <a:pPr>
              <a:buFont typeface="Wingdings" pitchFamily="2" charset="2"/>
              <a:buChar char="Ø"/>
            </a:pPr>
            <a:r>
              <a:rPr lang="en-IN" dirty="0" smtClean="0">
                <a:latin typeface="Calisto MT" pitchFamily="18" charset="0"/>
              </a:rPr>
              <a:t>They spend a major part of time (about 75 %) in managing day- to-day </a:t>
            </a:r>
          </a:p>
          <a:p>
            <a:pPr>
              <a:buFont typeface="Wingdings" pitchFamily="2" charset="2"/>
              <a:buChar char="Ø"/>
            </a:pPr>
            <a:r>
              <a:rPr lang="en-IN" dirty="0" smtClean="0">
                <a:latin typeface="Calisto MT" pitchFamily="18" charset="0"/>
              </a:rPr>
              <a:t>operations of the company .They do not actively interact with outside parties </a:t>
            </a:r>
          </a:p>
          <a:p>
            <a:pPr>
              <a:buFont typeface="Wingdings" pitchFamily="2" charset="2"/>
              <a:buChar char="Ø"/>
            </a:pPr>
            <a:r>
              <a:rPr lang="en-IN" dirty="0" smtClean="0">
                <a:latin typeface="Calisto MT" pitchFamily="18" charset="0"/>
              </a:rPr>
              <a:t>(costumers, suppliers, etc.)</a:t>
            </a:r>
          </a:p>
          <a:p>
            <a:pPr>
              <a:buFont typeface="Wingdings" pitchFamily="2" charset="2"/>
              <a:buChar char="Ø"/>
            </a:pPr>
            <a:r>
              <a:rPr lang="en-IN" dirty="0" smtClean="0">
                <a:latin typeface="Calisto MT" pitchFamily="18" charset="0"/>
              </a:rPr>
              <a:t> They balance the demands of superiors with the capabilities of subordinates. They </a:t>
            </a:r>
          </a:p>
          <a:p>
            <a:pPr>
              <a:buFont typeface="Wingdings" pitchFamily="2" charset="2"/>
              <a:buChar char="Ø"/>
            </a:pPr>
            <a:r>
              <a:rPr lang="en-IN" dirty="0" smtClean="0">
                <a:latin typeface="Calisto MT" pitchFamily="18" charset="0"/>
              </a:rPr>
              <a:t>observe the activities to of lower managers and report them to the top managers.</a:t>
            </a:r>
          </a:p>
          <a:p>
            <a:pPr>
              <a:buFont typeface="Wingdings" pitchFamily="2" charset="2"/>
              <a:buChar char="Ø"/>
            </a:pPr>
            <a:r>
              <a:rPr lang="en-IN" dirty="0" smtClean="0">
                <a:latin typeface="Calisto MT" pitchFamily="18" charset="0"/>
              </a:rPr>
              <a:t> They participate in employment and training of lower level</a:t>
            </a:r>
          </a:p>
          <a:p>
            <a:pPr>
              <a:buFont typeface="Wingdings" pitchFamily="2" charset="2"/>
              <a:buChar char="Ø"/>
            </a:pPr>
            <a:r>
              <a:rPr lang="en-IN" dirty="0" smtClean="0">
                <a:latin typeface="Calisto MT" pitchFamily="18" charset="0"/>
              </a:rPr>
              <a:t>management.</a:t>
            </a:r>
          </a:p>
          <a:p>
            <a:pPr>
              <a:buFont typeface="Wingdings" pitchFamily="2" charset="2"/>
              <a:buChar char="Ø"/>
            </a:pPr>
            <a:r>
              <a:rPr lang="en-IN" dirty="0" smtClean="0">
                <a:latin typeface="Calisto MT" pitchFamily="18" charset="0"/>
              </a:rPr>
              <a:t>They coordinate the activities within their division and department. </a:t>
            </a:r>
          </a:p>
          <a:p>
            <a:pPr>
              <a:buFont typeface="Wingdings" pitchFamily="2" charset="2"/>
              <a:buChar char="Ø"/>
            </a:pPr>
            <a:r>
              <a:rPr lang="en-IN" dirty="0" smtClean="0">
                <a:latin typeface="Calisto MT" pitchFamily="18" charset="0"/>
              </a:rPr>
              <a:t>They send important reports and important data to top management and evaluate </a:t>
            </a:r>
          </a:p>
          <a:p>
            <a:pPr>
              <a:buFont typeface="Wingdings" pitchFamily="2" charset="2"/>
              <a:buChar char="Ø"/>
            </a:pPr>
            <a:r>
              <a:rPr lang="en-IN" dirty="0" smtClean="0">
                <a:latin typeface="Calisto MT" pitchFamily="18" charset="0"/>
              </a:rPr>
              <a:t>the performance of junior managers. </a:t>
            </a:r>
          </a:p>
          <a:p>
            <a:pPr>
              <a:buFont typeface="Wingdings" pitchFamily="2" charset="2"/>
              <a:buChar char="Ø"/>
            </a:pPr>
            <a:r>
              <a:rPr lang="en-IN" dirty="0" smtClean="0">
                <a:latin typeface="Calisto MT" pitchFamily="18" charset="0"/>
              </a:rPr>
              <a:t>They inspire lower level managers towards the better performance . They motive subordinates </a:t>
            </a:r>
          </a:p>
          <a:p>
            <a:pPr>
              <a:buFont typeface="Wingdings" pitchFamily="2" charset="2"/>
              <a:buChar char="Ø"/>
            </a:pPr>
            <a:r>
              <a:rPr lang="en-IN" dirty="0" smtClean="0">
                <a:latin typeface="Calisto MT" pitchFamily="18" charset="0"/>
              </a:rPr>
              <a:t>for higher productivity and award them for their outstanding performance. </a:t>
            </a:r>
          </a:p>
          <a:p>
            <a:pPr>
              <a:buFont typeface="Wingdings" pitchFamily="2" charset="2"/>
              <a:buChar char="Ø"/>
            </a:pPr>
            <a:r>
              <a:rPr lang="en-IN" dirty="0" smtClean="0">
                <a:latin typeface="Calisto MT" pitchFamily="18" charset="0"/>
              </a:rPr>
              <a:t>They recommend amendments in policies of their respective departments.</a:t>
            </a:r>
          </a:p>
          <a:p>
            <a:pPr>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142852"/>
            <a:ext cx="7829576" cy="439718"/>
          </a:xfrm>
        </p:spPr>
        <p:txBody>
          <a:bodyPr>
            <a:normAutofit fontScale="90000"/>
          </a:bodyPr>
          <a:lstStyle/>
          <a:p>
            <a:r>
              <a:rPr lang="en-IN" b="1" u="sng" dirty="0" smtClean="0">
                <a:latin typeface="Baskerville Old Face" pitchFamily="18" charset="0"/>
              </a:rPr>
              <a:t>Lower level Management</a:t>
            </a:r>
            <a:endParaRPr lang="en-IN" dirty="0"/>
          </a:p>
        </p:txBody>
      </p:sp>
      <p:sp>
        <p:nvSpPr>
          <p:cNvPr id="3" name="Content Placeholder 2"/>
          <p:cNvSpPr>
            <a:spLocks noGrp="1"/>
          </p:cNvSpPr>
          <p:nvPr>
            <p:ph idx="1"/>
          </p:nvPr>
        </p:nvSpPr>
        <p:spPr>
          <a:xfrm>
            <a:off x="0" y="785794"/>
            <a:ext cx="9144000" cy="6072206"/>
          </a:xfrm>
        </p:spPr>
        <p:txBody>
          <a:bodyPr>
            <a:normAutofit/>
          </a:bodyPr>
          <a:lstStyle/>
          <a:p>
            <a:pPr>
              <a:buNone/>
            </a:pPr>
            <a:r>
              <a:rPr lang="en-IN" sz="1600" dirty="0" smtClean="0">
                <a:latin typeface="Calisto MT" pitchFamily="18" charset="0"/>
              </a:rPr>
              <a:t>It is also called as operational level management. It consists of first-line managers or </a:t>
            </a:r>
          </a:p>
          <a:p>
            <a:pPr>
              <a:buNone/>
            </a:pPr>
            <a:r>
              <a:rPr lang="en-IN" sz="1600" dirty="0" smtClean="0">
                <a:latin typeface="Calisto MT" pitchFamily="18" charset="0"/>
              </a:rPr>
              <a:t>supervisors. They serve as link between middle managers and non-managerial employees. </a:t>
            </a:r>
          </a:p>
          <a:p>
            <a:pPr>
              <a:buNone/>
            </a:pPr>
            <a:r>
              <a:rPr lang="en-IN" sz="1600" b="1" dirty="0" smtClean="0">
                <a:latin typeface="Calisto MT" pitchFamily="18" charset="0"/>
              </a:rPr>
              <a:t>Functions performed by lower level managers</a:t>
            </a:r>
            <a:r>
              <a:rPr lang="en-IN" sz="1600" dirty="0" smtClean="0">
                <a:latin typeface="Calisto MT" pitchFamily="18" charset="0"/>
              </a:rPr>
              <a:t>: </a:t>
            </a:r>
          </a:p>
          <a:p>
            <a:pPr>
              <a:buNone/>
            </a:pPr>
            <a:r>
              <a:rPr lang="en-IN" sz="1600" dirty="0" smtClean="0">
                <a:latin typeface="Calisto MT" pitchFamily="18" charset="0"/>
              </a:rPr>
              <a:t>Lower level managers perform following functions-</a:t>
            </a:r>
          </a:p>
          <a:p>
            <a:pPr>
              <a:buNone/>
            </a:pPr>
            <a:r>
              <a:rPr lang="en-IN" sz="1600" dirty="0" smtClean="0">
                <a:latin typeface="Calisto MT" pitchFamily="18" charset="0"/>
              </a:rPr>
              <a:t>They supervise the activities of employees, issue instructions and help them execute those </a:t>
            </a:r>
          </a:p>
          <a:p>
            <a:pPr>
              <a:buNone/>
            </a:pPr>
            <a:r>
              <a:rPr lang="en-IN" sz="1600" dirty="0" smtClean="0">
                <a:latin typeface="Calisto MT" pitchFamily="18" charset="0"/>
              </a:rPr>
              <a:t>instructions.</a:t>
            </a:r>
          </a:p>
          <a:p>
            <a:pPr>
              <a:buFont typeface="Wingdings" pitchFamily="2" charset="2"/>
              <a:buChar char="Ø"/>
            </a:pPr>
            <a:r>
              <a:rPr lang="en-IN" sz="1600" dirty="0" smtClean="0">
                <a:latin typeface="Calisto MT" pitchFamily="18" charset="0"/>
              </a:rPr>
              <a:t>They coordinate the work of employees with the organizational resources (financial and non-financial).</a:t>
            </a:r>
          </a:p>
          <a:p>
            <a:pPr>
              <a:buFont typeface="Wingdings" pitchFamily="2" charset="2"/>
              <a:buChar char="Ø"/>
            </a:pPr>
            <a:r>
              <a:rPr lang="en-IN" sz="1600" dirty="0" smtClean="0">
                <a:latin typeface="Calisto MT" pitchFamily="18" charset="0"/>
              </a:rPr>
              <a:t>They train employees to perform better to ensure smooth conduct of business operations.</a:t>
            </a:r>
          </a:p>
          <a:p>
            <a:pPr>
              <a:buFont typeface="Wingdings" pitchFamily="2" charset="2"/>
              <a:buChar char="Ø"/>
            </a:pPr>
            <a:r>
              <a:rPr lang="en-IN" sz="1600" dirty="0" smtClean="0">
                <a:latin typeface="Calisto MT" pitchFamily="18" charset="0"/>
              </a:rPr>
              <a:t>They evaluate the performance of employees and send their reports to higher-level</a:t>
            </a:r>
          </a:p>
          <a:p>
            <a:pPr>
              <a:buFont typeface="Wingdings" pitchFamily="2" charset="2"/>
              <a:buChar char="Ø"/>
            </a:pPr>
            <a:r>
              <a:rPr lang="en-IN" sz="1600" dirty="0" smtClean="0">
                <a:latin typeface="Calisto MT" pitchFamily="18" charset="0"/>
              </a:rPr>
              <a:t>They plan day-to-day operations of the business and do not deal with the outside world.</a:t>
            </a:r>
          </a:p>
          <a:p>
            <a:pPr>
              <a:buFont typeface="Wingdings" pitchFamily="2" charset="2"/>
              <a:buChar char="Ø"/>
            </a:pPr>
            <a:r>
              <a:rPr lang="en-IN" sz="1600" dirty="0" smtClean="0">
                <a:latin typeface="Calisto MT" pitchFamily="18" charset="0"/>
              </a:rPr>
              <a:t>They assign works and tasks to various workers. They also provide training to the workers.</a:t>
            </a:r>
          </a:p>
          <a:p>
            <a:pPr>
              <a:buFont typeface="Wingdings" pitchFamily="2" charset="2"/>
              <a:buChar char="Ø"/>
            </a:pPr>
            <a:r>
              <a:rPr lang="en-IN" sz="1600" dirty="0" smtClean="0">
                <a:latin typeface="Calisto MT" pitchFamily="18" charset="0"/>
              </a:rPr>
              <a:t>They are responsible for the quality and quantity of the production.</a:t>
            </a:r>
          </a:p>
          <a:p>
            <a:pPr>
              <a:buFont typeface="Wingdings" pitchFamily="2" charset="2"/>
              <a:buChar char="Ø"/>
            </a:pPr>
            <a:r>
              <a:rPr lang="en-IN" sz="1600" dirty="0" smtClean="0">
                <a:latin typeface="Calisto MT" pitchFamily="18" charset="0"/>
              </a:rPr>
              <a:t>They help to solve the grievances of the workers. </a:t>
            </a:r>
          </a:p>
          <a:p>
            <a:pPr>
              <a:buFont typeface="Wingdings" pitchFamily="2" charset="2"/>
              <a:buChar char="Ø"/>
            </a:pPr>
            <a:r>
              <a:rPr lang="en-IN" sz="1600" dirty="0" smtClean="0">
                <a:latin typeface="Calisto MT" pitchFamily="18" charset="0"/>
              </a:rPr>
              <a:t> They prepare the periodical reports about the performance of the workers.</a:t>
            </a:r>
          </a:p>
          <a:p>
            <a:pPr>
              <a:buFont typeface="Wingdings" pitchFamily="2" charset="2"/>
              <a:buChar char="Ø"/>
            </a:pPr>
            <a:r>
              <a:rPr lang="en-IN" sz="1600" dirty="0" smtClean="0">
                <a:latin typeface="Calisto MT" pitchFamily="18" charset="0"/>
              </a:rPr>
              <a:t>They communicate workers' problems, suggestions and appeals to higher-level.• </a:t>
            </a:r>
          </a:p>
          <a:p>
            <a:pPr>
              <a:buFont typeface="Wingdings" pitchFamily="2" charset="2"/>
              <a:buChar char="Ø"/>
            </a:pPr>
            <a:r>
              <a:rPr lang="en-IN" sz="1600" dirty="0" smtClean="0">
                <a:latin typeface="Calisto MT" pitchFamily="18" charset="0"/>
              </a:rPr>
              <a:t>They receive instructions from the middle level management and implement them To achieve routine functions of the business.</a:t>
            </a:r>
          </a:p>
          <a:p>
            <a:pPr>
              <a:buFont typeface="Wingdings" pitchFamily="2" charset="2"/>
              <a:buChar char="Ø"/>
            </a:pPr>
            <a:r>
              <a:rPr lang="en-IN" sz="1600" dirty="0" smtClean="0">
                <a:latin typeface="Calisto MT" pitchFamily="18" charset="0"/>
              </a:rPr>
              <a:t> They ensure safety of tools, machines and equipments on which workers perform the operations </a:t>
            </a:r>
          </a:p>
          <a:p>
            <a:pPr>
              <a:buFont typeface="Wingdings" pitchFamily="2" charset="2"/>
              <a:buChar char="Ø"/>
            </a:pPr>
            <a:r>
              <a:rPr lang="en-IN" sz="1600" dirty="0" smtClean="0">
                <a:latin typeface="Calisto MT" pitchFamily="18" charset="0"/>
              </a:rPr>
              <a:t>They create the sense of belongingness amongst workers which helps in building the image of enterprise..</a:t>
            </a:r>
          </a:p>
          <a:p>
            <a:pPr>
              <a:buNone/>
            </a:pPr>
            <a:endParaRPr lang="en-IN" sz="1600" dirty="0" smtClean="0">
              <a:latin typeface="Calisto MT" pitchFamily="18" charset="0"/>
            </a:endParaRPr>
          </a:p>
          <a:p>
            <a:pPr>
              <a:buNone/>
            </a:pPr>
            <a:endParaRPr lang="en-IN"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01056" cy="500042"/>
          </a:xfrm>
        </p:spPr>
        <p:txBody>
          <a:bodyPr>
            <a:normAutofit fontScale="90000"/>
          </a:bodyPr>
          <a:lstStyle/>
          <a:p>
            <a:r>
              <a:rPr lang="en-US" b="1" u="sng" dirty="0" smtClean="0">
                <a:latin typeface="Baskerville Old Face" pitchFamily="18" charset="0"/>
              </a:rPr>
              <a:t>Skills of Management</a:t>
            </a:r>
            <a:endParaRPr lang="en-IN" dirty="0"/>
          </a:p>
        </p:txBody>
      </p:sp>
      <p:sp>
        <p:nvSpPr>
          <p:cNvPr id="3" name="Content Placeholder 2"/>
          <p:cNvSpPr>
            <a:spLocks noGrp="1"/>
          </p:cNvSpPr>
          <p:nvPr>
            <p:ph idx="1"/>
          </p:nvPr>
        </p:nvSpPr>
        <p:spPr>
          <a:xfrm>
            <a:off x="0" y="857232"/>
            <a:ext cx="9144000" cy="6000768"/>
          </a:xfrm>
        </p:spPr>
        <p:txBody>
          <a:bodyPr>
            <a:noAutofit/>
          </a:bodyPr>
          <a:lstStyle/>
          <a:p>
            <a:pPr>
              <a:buNone/>
            </a:pPr>
            <a:r>
              <a:rPr lang="en-IN" sz="2200" b="1" u="sng" dirty="0" smtClean="0">
                <a:latin typeface="Calisto MT" pitchFamily="18" charset="0"/>
              </a:rPr>
              <a:t>Managerial Skills</a:t>
            </a:r>
          </a:p>
          <a:p>
            <a:pPr>
              <a:buNone/>
            </a:pPr>
            <a:r>
              <a:rPr lang="en-IN" sz="2200" dirty="0" smtClean="0">
                <a:latin typeface="Calisto MT" pitchFamily="18" charset="0"/>
              </a:rPr>
              <a:t>In order to be effective, a manager must possess and continuously develop </a:t>
            </a:r>
          </a:p>
          <a:p>
            <a:pPr>
              <a:buNone/>
            </a:pPr>
            <a:r>
              <a:rPr lang="en-IN" sz="2200" dirty="0" smtClean="0">
                <a:latin typeface="Calisto MT" pitchFamily="18" charset="0"/>
              </a:rPr>
              <a:t>several essential skills. Robert Katz has identified three basic types of skills.</a:t>
            </a:r>
          </a:p>
          <a:p>
            <a:pPr>
              <a:buNone/>
            </a:pPr>
            <a:r>
              <a:rPr lang="en-IN" sz="2200" dirty="0" smtClean="0">
                <a:latin typeface="Calisto MT" pitchFamily="18" charset="0"/>
              </a:rPr>
              <a:t>• Technical skills</a:t>
            </a:r>
          </a:p>
          <a:p>
            <a:pPr>
              <a:buNone/>
            </a:pPr>
            <a:r>
              <a:rPr lang="en-IN" sz="2200" dirty="0" smtClean="0">
                <a:latin typeface="Calisto MT" pitchFamily="18" charset="0"/>
              </a:rPr>
              <a:t>• Human skills</a:t>
            </a:r>
          </a:p>
          <a:p>
            <a:pPr>
              <a:buNone/>
            </a:pPr>
            <a:r>
              <a:rPr lang="en-IN" sz="2200" dirty="0" smtClean="0">
                <a:latin typeface="Calisto MT" pitchFamily="18" charset="0"/>
              </a:rPr>
              <a:t>• Conceptual skills</a:t>
            </a:r>
          </a:p>
          <a:p>
            <a:pPr>
              <a:buNone/>
            </a:pPr>
            <a:r>
              <a:rPr lang="en-IN" sz="2200" dirty="0" smtClean="0">
                <a:latin typeface="Calisto MT" pitchFamily="18" charset="0"/>
              </a:rPr>
              <a:t>Which he says is needed by all managers .</a:t>
            </a:r>
          </a:p>
          <a:p>
            <a:pPr>
              <a:buNone/>
            </a:pPr>
            <a:r>
              <a:rPr lang="en-IN" sz="2200" b="1" u="sng" dirty="0" smtClean="0">
                <a:latin typeface="Calisto MT" pitchFamily="18" charset="0"/>
              </a:rPr>
              <a:t>Technical skills-</a:t>
            </a:r>
          </a:p>
          <a:p>
            <a:pPr>
              <a:buNone/>
            </a:pPr>
            <a:r>
              <a:rPr lang="en-IN" sz="2200" dirty="0" smtClean="0">
                <a:latin typeface="Calisto MT" pitchFamily="18" charset="0"/>
              </a:rPr>
              <a:t>The ability to use the tools, procedure, techniques of specialized fields. </a:t>
            </a:r>
          </a:p>
          <a:p>
            <a:pPr>
              <a:buNone/>
            </a:pPr>
            <a:r>
              <a:rPr lang="en-IN" sz="2200" dirty="0" smtClean="0">
                <a:latin typeface="Calisto MT" pitchFamily="18" charset="0"/>
              </a:rPr>
              <a:t>Technical skills are considered to be crucial to effectiveness of low-level </a:t>
            </a:r>
          </a:p>
          <a:p>
            <a:pPr>
              <a:buNone/>
            </a:pPr>
            <a:r>
              <a:rPr lang="en-IN" sz="2200" dirty="0" smtClean="0">
                <a:latin typeface="Calisto MT" pitchFamily="18" charset="0"/>
              </a:rPr>
              <a:t>management because they are in direct contact with employees performing </a:t>
            </a:r>
          </a:p>
          <a:p>
            <a:pPr>
              <a:buNone/>
            </a:pPr>
            <a:r>
              <a:rPr lang="en-IN" sz="2200" dirty="0" smtClean="0">
                <a:latin typeface="Calisto MT" pitchFamily="18" charset="0"/>
              </a:rPr>
              <a:t>work activity within the organisation. As manager moves to higher level of </a:t>
            </a:r>
          </a:p>
          <a:p>
            <a:pPr>
              <a:buNone/>
            </a:pPr>
            <a:r>
              <a:rPr lang="en-IN" sz="2200" dirty="0" smtClean="0">
                <a:latin typeface="Calisto MT" pitchFamily="18" charset="0"/>
              </a:rPr>
              <a:t>management within organisation the importance of technical skills </a:t>
            </a:r>
          </a:p>
          <a:p>
            <a:pPr>
              <a:buNone/>
            </a:pPr>
            <a:r>
              <a:rPr lang="en-IN" sz="2200" dirty="0" smtClean="0">
                <a:latin typeface="Calisto MT" pitchFamily="18" charset="0"/>
              </a:rPr>
              <a:t>diminishes because the manager has less direct contact with day to day </a:t>
            </a:r>
          </a:p>
          <a:p>
            <a:pPr>
              <a:buNone/>
            </a:pPr>
            <a:r>
              <a:rPr lang="en-IN" sz="2200" dirty="0" smtClean="0">
                <a:latin typeface="Calisto MT" pitchFamily="18" charset="0"/>
              </a:rPr>
              <a:t>problems and activities.</a:t>
            </a:r>
          </a:p>
          <a:p>
            <a:pPr>
              <a:buNone/>
            </a:pPr>
            <a:endParaRPr lang="en-IN" sz="2200" b="1" u="sng" dirty="0" smtClean="0">
              <a:latin typeface="Calisto M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7166"/>
            <a:ext cx="8229600" cy="1500198"/>
          </a:xfrm>
        </p:spPr>
        <p:txBody>
          <a:bodyPr>
            <a:noAutofit/>
          </a:bodyPr>
          <a:lstStyle/>
          <a:p>
            <a:pPr algn="l"/>
            <a:r>
              <a:rPr lang="en-IN" sz="2000" b="1" u="sng" dirty="0" smtClean="0">
                <a:latin typeface="Calisto MT" pitchFamily="18" charset="0"/>
              </a:rPr>
              <a:t/>
            </a:r>
            <a:br>
              <a:rPr lang="en-IN" sz="2000" b="1" u="sng" dirty="0" smtClean="0">
                <a:latin typeface="Calisto MT" pitchFamily="18" charset="0"/>
              </a:rPr>
            </a:br>
            <a:r>
              <a:rPr lang="en-IN" sz="2000" b="1" u="sng" dirty="0" smtClean="0">
                <a:latin typeface="Calisto MT" pitchFamily="18" charset="0"/>
              </a:rPr>
              <a:t>Human skills</a:t>
            </a:r>
            <a:r>
              <a:rPr lang="en-IN" sz="2000" dirty="0" smtClean="0">
                <a:latin typeface="Calisto MT" pitchFamily="18" charset="0"/>
              </a:rPr>
              <a:t> </a:t>
            </a:r>
            <a:r>
              <a:rPr lang="en-IN" sz="2000" b="1" dirty="0" smtClean="0">
                <a:latin typeface="Calisto MT" pitchFamily="18" charset="0"/>
              </a:rPr>
              <a:t>-</a:t>
            </a:r>
            <a:r>
              <a:rPr lang="en-IN" sz="2000" dirty="0" smtClean="0">
                <a:latin typeface="Calisto MT" pitchFamily="18" charset="0"/>
              </a:rPr>
              <a:t>Human skills is the ability to work with ,understand and motivate other people .This skill is essential for every level of management but it is particularly important at lower level of management where the lower level managers have frequent contact with lower level personnel. </a:t>
            </a:r>
            <a:br>
              <a:rPr lang="en-IN" sz="2000" dirty="0" smtClean="0">
                <a:latin typeface="Calisto MT" pitchFamily="18" charset="0"/>
              </a:rPr>
            </a:br>
            <a:endParaRPr lang="en-IN" sz="2000" dirty="0"/>
          </a:p>
        </p:txBody>
      </p:sp>
      <p:sp>
        <p:nvSpPr>
          <p:cNvPr id="3" name="Content Placeholder 2"/>
          <p:cNvSpPr>
            <a:spLocks noGrp="1"/>
          </p:cNvSpPr>
          <p:nvPr>
            <p:ph idx="1"/>
          </p:nvPr>
        </p:nvSpPr>
        <p:spPr>
          <a:xfrm>
            <a:off x="0" y="2000240"/>
            <a:ext cx="9144000" cy="4857760"/>
          </a:xfrm>
        </p:spPr>
        <p:txBody>
          <a:bodyPr>
            <a:normAutofit fontScale="62500" lnSpcReduction="20000"/>
          </a:bodyPr>
          <a:lstStyle/>
          <a:p>
            <a:pPr>
              <a:buNone/>
            </a:pPr>
            <a:r>
              <a:rPr lang="en-IN" sz="3600" b="1" u="sng" dirty="0" smtClean="0">
                <a:latin typeface="Calisto MT" pitchFamily="18" charset="0"/>
              </a:rPr>
              <a:t>Conceptual Skills</a:t>
            </a:r>
            <a:r>
              <a:rPr lang="en-IN" b="1" u="sng" dirty="0" smtClean="0">
                <a:latin typeface="Calisto MT" pitchFamily="18" charset="0"/>
              </a:rPr>
              <a:t>-</a:t>
            </a:r>
          </a:p>
          <a:p>
            <a:pPr>
              <a:buNone/>
            </a:pPr>
            <a:r>
              <a:rPr lang="en-IN" dirty="0" smtClean="0">
                <a:latin typeface="Calisto MT" pitchFamily="18" charset="0"/>
              </a:rPr>
              <a:t>It</a:t>
            </a:r>
            <a:r>
              <a:rPr lang="en-IN" b="1" u="sng" dirty="0" smtClean="0">
                <a:latin typeface="Calisto MT" pitchFamily="18" charset="0"/>
              </a:rPr>
              <a:t> </a:t>
            </a:r>
            <a:r>
              <a:rPr lang="en-IN" dirty="0" smtClean="0">
                <a:latin typeface="Calisto MT" pitchFamily="18" charset="0"/>
              </a:rPr>
              <a:t>is the mental ability to coordinate and integrate the organisation interest and </a:t>
            </a:r>
          </a:p>
          <a:p>
            <a:pPr>
              <a:buNone/>
            </a:pPr>
            <a:r>
              <a:rPr lang="en-IN" dirty="0" smtClean="0">
                <a:latin typeface="Calisto MT" pitchFamily="18" charset="0"/>
              </a:rPr>
              <a:t>activities. It refers to the ability to visualize the organisation as a whole and </a:t>
            </a:r>
          </a:p>
          <a:p>
            <a:pPr>
              <a:buNone/>
            </a:pPr>
            <a:r>
              <a:rPr lang="en-IN" dirty="0" smtClean="0">
                <a:latin typeface="Calisto MT" pitchFamily="18" charset="0"/>
              </a:rPr>
              <a:t>understand how the organisation fits into the wider context of the industry, </a:t>
            </a:r>
          </a:p>
          <a:p>
            <a:pPr>
              <a:buNone/>
            </a:pPr>
            <a:r>
              <a:rPr lang="en-IN" dirty="0" smtClean="0">
                <a:latin typeface="Calisto MT" pitchFamily="18" charset="0"/>
              </a:rPr>
              <a:t>community and world.</a:t>
            </a:r>
            <a:endParaRPr lang="en-IN" dirty="0">
              <a:latin typeface="Calisto MT" pitchFamily="18" charset="0"/>
            </a:endParaRPr>
          </a:p>
          <a:p>
            <a:pPr>
              <a:buNone/>
            </a:pPr>
            <a:endParaRPr lang="en-IN" dirty="0" smtClean="0">
              <a:latin typeface="Calisto MT" pitchFamily="18" charset="0"/>
            </a:endParaRPr>
          </a:p>
          <a:p>
            <a:pPr>
              <a:buNone/>
            </a:pPr>
            <a:r>
              <a:rPr lang="en-IN" b="1" u="sng" dirty="0" smtClean="0">
                <a:latin typeface="Calisto MT" pitchFamily="18" charset="0"/>
              </a:rPr>
              <a:t>Technical </a:t>
            </a:r>
            <a:r>
              <a:rPr lang="en-IN" sz="3600" b="1" u="sng" dirty="0" smtClean="0">
                <a:latin typeface="Calisto MT" pitchFamily="18" charset="0"/>
              </a:rPr>
              <a:t>skil</a:t>
            </a:r>
            <a:r>
              <a:rPr lang="en-IN" sz="3600" u="sng" dirty="0" smtClean="0">
                <a:latin typeface="Calisto MT" pitchFamily="18" charset="0"/>
              </a:rPr>
              <a:t>l-</a:t>
            </a:r>
            <a:r>
              <a:rPr lang="en-IN" dirty="0" smtClean="0">
                <a:latin typeface="Calisto MT" pitchFamily="18" charset="0"/>
              </a:rPr>
              <a:t> </a:t>
            </a:r>
          </a:p>
          <a:p>
            <a:pPr>
              <a:buNone/>
            </a:pPr>
            <a:r>
              <a:rPr lang="en-IN" dirty="0" smtClean="0">
                <a:latin typeface="Calisto MT" pitchFamily="18" charset="0"/>
              </a:rPr>
              <a:t>Is most important at the lower level of management; it becomes less important as </a:t>
            </a:r>
          </a:p>
          <a:p>
            <a:pPr>
              <a:buNone/>
            </a:pPr>
            <a:r>
              <a:rPr lang="en-IN" dirty="0" smtClean="0">
                <a:latin typeface="Calisto MT" pitchFamily="18" charset="0"/>
              </a:rPr>
              <a:t>we move up the chain of command. On the other words we can say that the </a:t>
            </a:r>
          </a:p>
          <a:p>
            <a:pPr>
              <a:buNone/>
            </a:pPr>
            <a:r>
              <a:rPr lang="en-IN" dirty="0" smtClean="0">
                <a:latin typeface="Calisto MT" pitchFamily="18" charset="0"/>
              </a:rPr>
              <a:t>importance of conceptual skills increases as we rise in ranks of management. The </a:t>
            </a:r>
          </a:p>
          <a:p>
            <a:pPr>
              <a:buNone/>
            </a:pPr>
            <a:r>
              <a:rPr lang="en-IN" dirty="0" smtClean="0">
                <a:latin typeface="Calisto MT" pitchFamily="18" charset="0"/>
              </a:rPr>
              <a:t>higher the manager is in hierarchy, the more he or she would be involved in long </a:t>
            </a:r>
          </a:p>
          <a:p>
            <a:pPr>
              <a:buNone/>
            </a:pPr>
            <a:r>
              <a:rPr lang="en-IN" dirty="0" smtClean="0">
                <a:latin typeface="Calisto MT" pitchFamily="18" charset="0"/>
              </a:rPr>
              <a:t>term decisions that affect large part of organisation. This is shown because to get </a:t>
            </a:r>
          </a:p>
          <a:p>
            <a:pPr>
              <a:buNone/>
            </a:pPr>
            <a:r>
              <a:rPr lang="en-IN" dirty="0" smtClean="0">
                <a:latin typeface="Calisto MT" pitchFamily="18" charset="0"/>
              </a:rPr>
              <a:t>work done through others. High technical or conceptual skills are no very valuable </a:t>
            </a:r>
          </a:p>
          <a:p>
            <a:pPr>
              <a:buNone/>
            </a:pPr>
            <a:r>
              <a:rPr lang="en-IN" dirty="0" smtClean="0">
                <a:latin typeface="Calisto MT" pitchFamily="18" charset="0"/>
              </a:rPr>
              <a:t>if they can not be used to inspire and influence other organisation members.</a:t>
            </a:r>
          </a:p>
          <a:p>
            <a:pPr>
              <a:buNone/>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8658196" cy="1274786"/>
          </a:xfrm>
        </p:spPr>
        <p:txBody>
          <a:bodyPr>
            <a:noAutofit/>
          </a:bodyPr>
          <a:lstStyle/>
          <a:p>
            <a:pPr algn="l"/>
            <a:r>
              <a:rPr lang="en-IN" sz="2000" dirty="0" smtClean="0">
                <a:latin typeface="Calisto MT" pitchFamily="18" charset="0"/>
              </a:rPr>
              <a:t>very valuable if they can not be used to inspire and influence other. organisation members </a:t>
            </a:r>
            <a:br>
              <a:rPr lang="en-IN" sz="2000" dirty="0" smtClean="0">
                <a:latin typeface="Calisto MT" pitchFamily="18" charset="0"/>
              </a:rPr>
            </a:br>
            <a:r>
              <a:rPr lang="en-IN" sz="2000" dirty="0" smtClean="0">
                <a:latin typeface="Calisto MT" pitchFamily="18" charset="0"/>
              </a:rPr>
              <a:t>Besides the Three important skills, Writers provided one important skill which is required at various levels of management in modern organization is:</a:t>
            </a:r>
            <a:endParaRPr lang="en-IN" sz="2000" dirty="0"/>
          </a:p>
        </p:txBody>
      </p:sp>
      <p:sp>
        <p:nvSpPr>
          <p:cNvPr id="3" name="Content Placeholder 2"/>
          <p:cNvSpPr>
            <a:spLocks noGrp="1"/>
          </p:cNvSpPr>
          <p:nvPr>
            <p:ph idx="1"/>
          </p:nvPr>
        </p:nvSpPr>
        <p:spPr>
          <a:xfrm>
            <a:off x="0" y="1600200"/>
            <a:ext cx="9144000" cy="5257800"/>
          </a:xfrm>
        </p:spPr>
        <p:txBody>
          <a:bodyPr>
            <a:normAutofit fontScale="55000" lnSpcReduction="20000"/>
          </a:bodyPr>
          <a:lstStyle/>
          <a:p>
            <a:pPr>
              <a:buNone/>
            </a:pPr>
            <a:r>
              <a:rPr lang="en-IN" b="1" u="sng" dirty="0" smtClean="0">
                <a:latin typeface="Calisto MT" pitchFamily="18" charset="0"/>
              </a:rPr>
              <a:t>General Business skills.</a:t>
            </a:r>
          </a:p>
          <a:p>
            <a:pPr>
              <a:buNone/>
            </a:pPr>
            <a:r>
              <a:rPr lang="en-IN" dirty="0" smtClean="0">
                <a:latin typeface="Calisto MT" pitchFamily="18" charset="0"/>
              </a:rPr>
              <a:t> General business skills are related to skills of business managers, in </a:t>
            </a:r>
          </a:p>
          <a:p>
            <a:pPr>
              <a:buNone/>
            </a:pPr>
            <a:r>
              <a:rPr lang="en-IN" dirty="0" smtClean="0">
                <a:latin typeface="Calisto MT" pitchFamily="18" charset="0"/>
              </a:rPr>
              <a:t>determining success by its lower/ bottom line. General business skills </a:t>
            </a:r>
          </a:p>
          <a:p>
            <a:pPr>
              <a:buNone/>
            </a:pPr>
            <a:r>
              <a:rPr lang="en-IN" dirty="0" smtClean="0">
                <a:latin typeface="Calisto MT" pitchFamily="18" charset="0"/>
              </a:rPr>
              <a:t>of manager are –</a:t>
            </a:r>
          </a:p>
          <a:p>
            <a:pPr>
              <a:buFont typeface="Wingdings" pitchFamily="2" charset="2"/>
              <a:buChar char="q"/>
            </a:pPr>
            <a:r>
              <a:rPr lang="en-IN" b="1" dirty="0" smtClean="0">
                <a:latin typeface="Calisto MT" pitchFamily="18" charset="0"/>
              </a:rPr>
              <a:t>Business development skills</a:t>
            </a:r>
            <a:r>
              <a:rPr lang="en-IN" dirty="0" smtClean="0">
                <a:latin typeface="Calisto MT" pitchFamily="18" charset="0"/>
              </a:rPr>
              <a:t>: </a:t>
            </a:r>
          </a:p>
          <a:p>
            <a:pPr>
              <a:buNone/>
            </a:pPr>
            <a:r>
              <a:rPr lang="en-IN" dirty="0" smtClean="0">
                <a:latin typeface="Calisto MT" pitchFamily="18" charset="0"/>
              </a:rPr>
              <a:t>Skills to run manage and control business units . </a:t>
            </a:r>
          </a:p>
          <a:p>
            <a:pPr>
              <a:buFont typeface="Wingdings" pitchFamily="2" charset="2"/>
              <a:buChar char="q"/>
            </a:pPr>
            <a:r>
              <a:rPr lang="en-IN" b="1" dirty="0" smtClean="0">
                <a:latin typeface="Calisto MT" pitchFamily="18" charset="0"/>
              </a:rPr>
              <a:t>Motivation skills:</a:t>
            </a:r>
          </a:p>
          <a:p>
            <a:pPr>
              <a:buNone/>
            </a:pPr>
            <a:r>
              <a:rPr lang="en-IN" dirty="0" smtClean="0">
                <a:latin typeface="Calisto MT" pitchFamily="18" charset="0"/>
              </a:rPr>
              <a:t>Skills to motivate people in and around business units.</a:t>
            </a:r>
          </a:p>
          <a:p>
            <a:pPr>
              <a:buFont typeface="Wingdings" pitchFamily="2" charset="2"/>
              <a:buChar char="q"/>
            </a:pPr>
            <a:r>
              <a:rPr lang="en-IN" dirty="0" smtClean="0">
                <a:latin typeface="Calisto MT" pitchFamily="18" charset="0"/>
              </a:rPr>
              <a:t> </a:t>
            </a:r>
            <a:r>
              <a:rPr lang="en-IN" b="1" dirty="0" smtClean="0">
                <a:latin typeface="Calisto MT" pitchFamily="18" charset="0"/>
              </a:rPr>
              <a:t>Decision making skills</a:t>
            </a:r>
            <a:r>
              <a:rPr lang="en-IN" dirty="0" smtClean="0">
                <a:latin typeface="Calisto MT" pitchFamily="18" charset="0"/>
              </a:rPr>
              <a:t>:</a:t>
            </a:r>
          </a:p>
          <a:p>
            <a:pPr>
              <a:buNone/>
            </a:pPr>
            <a:r>
              <a:rPr lang="en-IN" dirty="0" smtClean="0">
                <a:latin typeface="Calisto MT" pitchFamily="18" charset="0"/>
              </a:rPr>
              <a:t> Deciding the best alternative way out.</a:t>
            </a:r>
          </a:p>
          <a:p>
            <a:pPr>
              <a:buFont typeface="Wingdings" pitchFamily="2" charset="2"/>
              <a:buChar char="q"/>
            </a:pPr>
            <a:r>
              <a:rPr lang="en-IN" b="1" dirty="0" smtClean="0">
                <a:latin typeface="Calisto MT" pitchFamily="18" charset="0"/>
              </a:rPr>
              <a:t>Negotiation skills:</a:t>
            </a:r>
          </a:p>
          <a:p>
            <a:pPr>
              <a:buNone/>
            </a:pPr>
            <a:r>
              <a:rPr lang="en-IN" dirty="0" smtClean="0">
                <a:latin typeface="Calisto MT" pitchFamily="18" charset="0"/>
              </a:rPr>
              <a:t>Negotiating with both backward and forward link human.</a:t>
            </a:r>
          </a:p>
          <a:p>
            <a:pPr>
              <a:buFont typeface="Wingdings" pitchFamily="2" charset="2"/>
              <a:buChar char="q"/>
            </a:pPr>
            <a:r>
              <a:rPr lang="en-IN" b="1" dirty="0" smtClean="0">
                <a:latin typeface="Calisto MT" pitchFamily="18" charset="0"/>
              </a:rPr>
              <a:t> Problem solving skills:</a:t>
            </a:r>
            <a:r>
              <a:rPr lang="en-IN" dirty="0" smtClean="0">
                <a:latin typeface="Calisto MT" pitchFamily="18" charset="0"/>
              </a:rPr>
              <a:t> Skills to address the problem challenges of business.</a:t>
            </a:r>
          </a:p>
          <a:p>
            <a:pPr>
              <a:buFont typeface="Wingdings" pitchFamily="2" charset="2"/>
              <a:buChar char="q"/>
            </a:pPr>
            <a:r>
              <a:rPr lang="en-IN" dirty="0" smtClean="0">
                <a:latin typeface="Calisto MT" pitchFamily="18" charset="0"/>
              </a:rPr>
              <a:t> </a:t>
            </a:r>
            <a:r>
              <a:rPr lang="en-IN" b="1" dirty="0" smtClean="0">
                <a:latin typeface="Calisto MT" pitchFamily="18" charset="0"/>
              </a:rPr>
              <a:t>Marketing skills : </a:t>
            </a:r>
            <a:r>
              <a:rPr lang="en-IN" dirty="0" smtClean="0">
                <a:latin typeface="Calisto MT" pitchFamily="18" charset="0"/>
              </a:rPr>
              <a:t>Skills for both promotional and result oriented initiatives.</a:t>
            </a:r>
          </a:p>
          <a:p>
            <a:pPr>
              <a:buFont typeface="Wingdings" pitchFamily="2" charset="2"/>
              <a:buChar char="q"/>
            </a:pPr>
            <a:r>
              <a:rPr lang="en-IN" b="1" dirty="0" smtClean="0">
                <a:latin typeface="Calisto MT" pitchFamily="18" charset="0"/>
              </a:rPr>
              <a:t>Delegation and Time management skills</a:t>
            </a:r>
            <a:r>
              <a:rPr lang="en-IN" dirty="0" smtClean="0">
                <a:latin typeface="Calisto MT" pitchFamily="18" charset="0"/>
              </a:rPr>
              <a:t> </a:t>
            </a:r>
          </a:p>
          <a:p>
            <a:pPr>
              <a:buNone/>
            </a:pPr>
            <a:r>
              <a:rPr lang="en-IN" dirty="0" smtClean="0">
                <a:latin typeface="Calisto MT" pitchFamily="18" charset="0"/>
              </a:rPr>
              <a:t> Skills to </a:t>
            </a:r>
            <a:r>
              <a:rPr lang="en-IN" dirty="0" err="1" smtClean="0">
                <a:latin typeface="Calisto MT" pitchFamily="18" charset="0"/>
              </a:rPr>
              <a:t>precure</a:t>
            </a:r>
            <a:r>
              <a:rPr lang="en-IN" dirty="0" smtClean="0">
                <a:latin typeface="Calisto MT" pitchFamily="18" charset="0"/>
              </a:rPr>
              <a:t> and supply products / services as per needs and demands.</a:t>
            </a:r>
          </a:p>
          <a:p>
            <a:pPr>
              <a:buFont typeface="Wingdings" pitchFamily="2" charset="2"/>
              <a:buChar char="q"/>
            </a:pPr>
            <a:r>
              <a:rPr lang="en-IN" b="1" dirty="0" smtClean="0">
                <a:latin typeface="Calisto MT" pitchFamily="18" charset="0"/>
              </a:rPr>
              <a:t>Leadership skills:</a:t>
            </a:r>
          </a:p>
          <a:p>
            <a:pPr>
              <a:buNone/>
            </a:pPr>
            <a:r>
              <a:rPr lang="en-US" b="1" dirty="0" smtClean="0">
                <a:latin typeface="Calisto MT" pitchFamily="18" charset="0"/>
              </a:rPr>
              <a:t> </a:t>
            </a:r>
            <a:r>
              <a:rPr lang="en-US" dirty="0" smtClean="0">
                <a:latin typeface="Calisto MT" pitchFamily="18" charset="0"/>
              </a:rPr>
              <a:t>skill to lead the business unit at its desired goal.</a:t>
            </a:r>
            <a:endParaRPr lang="en-IN" b="1" dirty="0" smtClean="0">
              <a:latin typeface="Calisto MT" pitchFamily="18" charset="0"/>
            </a:endParaRPr>
          </a:p>
          <a:p>
            <a:pPr>
              <a:buNone/>
            </a:pP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1237</Words>
  <Application>Microsoft Office PowerPoint</Application>
  <PresentationFormat>On-screen Show (4:3)</PresentationFormat>
  <Paragraphs>114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Levels of Management</vt:lpstr>
      <vt:lpstr>Middle Level Management</vt:lpstr>
      <vt:lpstr>Lower level Management</vt:lpstr>
      <vt:lpstr>Skills of Management</vt:lpstr>
      <vt:lpstr> Human skills -Human skills is the ability to work with ,understand and motivate other people .This skill is essential for every level of management but it is particularly important at lower level of management where the lower level managers have frequent contact with lower level personnel.  </vt:lpstr>
      <vt:lpstr>very valuable if they can not be used to inspire and influence other. organisation members  Besides the Three important skills, Writers provided one important skill which is required at various levels of management in modern organization 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Levels of Management</dc:title>
  <dc:creator>HP</dc:creator>
  <cp:lastModifiedBy>HP</cp:lastModifiedBy>
  <cp:revision>7</cp:revision>
  <dcterms:created xsi:type="dcterms:W3CDTF">2022-12-06T16:01:30Z</dcterms:created>
  <dcterms:modified xsi:type="dcterms:W3CDTF">2022-12-06T16:36:36Z</dcterms:modified>
</cp:coreProperties>
</file>