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41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57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72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01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730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77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057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996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53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559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757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3322-FAE6-47ED-894D-4D6A203FCA34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F8AB-F2DB-478B-B41C-AE406D5A7A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09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80909-C518-1500-5589-50992070E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9965" y="3336480"/>
            <a:ext cx="7287905" cy="1610435"/>
          </a:xfrm>
        </p:spPr>
        <p:txBody>
          <a:bodyPr>
            <a:noAutofit/>
          </a:bodyPr>
          <a:lstStyle/>
          <a:p>
            <a:r>
              <a:rPr lang="e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INTRODUCTION </a:t>
            </a:r>
            <a:br>
              <a:rPr lang="e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</a:br>
            <a:r>
              <a:rPr lang="e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TO </a:t>
            </a:r>
            <a:br>
              <a:rPr lang="e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</a:br>
            <a:r>
              <a:rPr lang="e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MARKETING MANAGEMENT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C19967-47D4-FD10-634E-1DF8083035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7" t="8122" r="8032" b="10928"/>
          <a:stretch/>
        </p:blipFill>
        <p:spPr>
          <a:xfrm>
            <a:off x="4168588" y="1425573"/>
            <a:ext cx="4020671" cy="181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50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3FFCAF-6185-4159-92C1-ECB8F2008D3F}"/>
              </a:ext>
            </a:extLst>
          </p:cNvPr>
          <p:cNvSpPr txBox="1"/>
          <p:nvPr/>
        </p:nvSpPr>
        <p:spPr>
          <a:xfrm>
            <a:off x="1411942" y="357887"/>
            <a:ext cx="9681882" cy="6500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MARKETING MIX: It is the set of internal variables of marketing environment related to a single marketing firm.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These are relatively micro in approach and controllable in nature.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Popularly called the 4 P’s of marketing :</a:t>
            </a:r>
          </a:p>
          <a:p>
            <a:pPr algn="ctr">
              <a:lnSpc>
                <a:spcPct val="150000"/>
              </a:lnSpc>
            </a:pPr>
            <a:r>
              <a:rPr lang="en-IN" sz="2000" dirty="0"/>
              <a:t>PRODUCT</a:t>
            </a:r>
          </a:p>
          <a:p>
            <a:pPr algn="ctr">
              <a:lnSpc>
                <a:spcPct val="150000"/>
              </a:lnSpc>
            </a:pPr>
            <a:r>
              <a:rPr lang="en-IN" sz="2000" dirty="0"/>
              <a:t>PRICE</a:t>
            </a:r>
          </a:p>
          <a:p>
            <a:pPr algn="ctr">
              <a:lnSpc>
                <a:spcPct val="150000"/>
              </a:lnSpc>
            </a:pPr>
            <a:r>
              <a:rPr lang="en-IN" sz="2000" dirty="0"/>
              <a:t>PLACE</a:t>
            </a:r>
          </a:p>
          <a:p>
            <a:pPr algn="ctr">
              <a:lnSpc>
                <a:spcPct val="150000"/>
              </a:lnSpc>
            </a:pPr>
            <a:r>
              <a:rPr lang="en-IN" sz="2000" dirty="0"/>
              <a:t>PROMOTION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Which are also understood as the following from the perspective of the consumer:</a:t>
            </a:r>
          </a:p>
          <a:p>
            <a:pPr algn="ctr">
              <a:lnSpc>
                <a:spcPct val="150000"/>
              </a:lnSpc>
            </a:pPr>
            <a:r>
              <a:rPr lang="en-IN" sz="2000" dirty="0"/>
              <a:t>CUSTOMER NEED</a:t>
            </a:r>
          </a:p>
          <a:p>
            <a:pPr algn="ctr">
              <a:lnSpc>
                <a:spcPct val="150000"/>
              </a:lnSpc>
            </a:pPr>
            <a:r>
              <a:rPr lang="en-IN" sz="2000" dirty="0"/>
              <a:t>COST</a:t>
            </a:r>
          </a:p>
          <a:p>
            <a:pPr algn="ctr">
              <a:lnSpc>
                <a:spcPct val="150000"/>
              </a:lnSpc>
            </a:pPr>
            <a:r>
              <a:rPr lang="en-IN" sz="2000" dirty="0"/>
              <a:t>CONVENIENCE</a:t>
            </a:r>
          </a:p>
          <a:p>
            <a:pPr algn="ctr">
              <a:lnSpc>
                <a:spcPct val="150000"/>
              </a:lnSpc>
            </a:pPr>
            <a:r>
              <a:rPr lang="en-IN" sz="2000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84641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4A5028-2B27-7D68-1F70-2B438ED86A33}"/>
              </a:ext>
            </a:extLst>
          </p:cNvPr>
          <p:cNvSpPr txBox="1"/>
          <p:nvPr/>
        </p:nvSpPr>
        <p:spPr>
          <a:xfrm>
            <a:off x="2675965" y="551329"/>
            <a:ext cx="7409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highlight>
                  <a:srgbClr val="00FFFF"/>
                </a:highlight>
              </a:rPr>
              <a:t>2. EXTERNAL ENVIRONMENT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7271B4-A526-613C-C142-E36C45504F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94"/>
          <a:stretch/>
        </p:blipFill>
        <p:spPr>
          <a:xfrm>
            <a:off x="1893794" y="1757100"/>
            <a:ext cx="8404411" cy="424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68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D4FFAD-5864-2B4D-387A-33352484F09C}"/>
              </a:ext>
            </a:extLst>
          </p:cNvPr>
          <p:cNvSpPr txBox="1"/>
          <p:nvPr/>
        </p:nvSpPr>
        <p:spPr>
          <a:xfrm>
            <a:off x="2043953" y="2353235"/>
            <a:ext cx="8525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600" dirty="0"/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329600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1DAD00-7A15-DD35-06E1-0501A1E0051E}"/>
              </a:ext>
            </a:extLst>
          </p:cNvPr>
          <p:cNvSpPr txBox="1"/>
          <p:nvPr/>
        </p:nvSpPr>
        <p:spPr>
          <a:xfrm>
            <a:off x="968189" y="1102660"/>
            <a:ext cx="10650070" cy="529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/>
              <a:t>Meaning of Marketing Management</a:t>
            </a:r>
          </a:p>
          <a:p>
            <a:pPr lvl="3" algn="just"/>
            <a:r>
              <a:rPr lang="en-IN" sz="2000" dirty="0"/>
              <a:t>In its simplest form marketing management is made up of 2 words : </a:t>
            </a:r>
          </a:p>
          <a:p>
            <a:pPr lvl="8" algn="just"/>
            <a:r>
              <a:rPr lang="en-IN" sz="2000" dirty="0">
                <a:highlight>
                  <a:srgbClr val="00FFFF"/>
                </a:highlight>
              </a:rPr>
              <a:t>Marketing &amp; Management</a:t>
            </a:r>
          </a:p>
          <a:p>
            <a:pPr algn="just">
              <a:lnSpc>
                <a:spcPct val="150000"/>
              </a:lnSpc>
            </a:pPr>
            <a:r>
              <a:rPr lang="en-IN" sz="2000" dirty="0"/>
              <a:t>Management as we all know is the art of getting things done through others , to achieve group goals.</a:t>
            </a:r>
          </a:p>
          <a:p>
            <a:pPr algn="just">
              <a:lnSpc>
                <a:spcPct val="150000"/>
              </a:lnSpc>
            </a:pPr>
            <a:r>
              <a:rPr lang="en-IN" sz="2000" dirty="0"/>
              <a:t>The term marketing comes from market derived from </a:t>
            </a:r>
            <a:r>
              <a:rPr lang="en-IN" sz="2000" i="1" dirty="0"/>
              <a:t>“ </a:t>
            </a:r>
            <a:r>
              <a:rPr lang="en-IN" sz="2000" i="1" dirty="0" err="1"/>
              <a:t>marcatus</a:t>
            </a:r>
            <a:r>
              <a:rPr lang="en-IN" sz="2000" i="1" dirty="0"/>
              <a:t>: </a:t>
            </a:r>
            <a:r>
              <a:rPr lang="en-IN" sz="2000" dirty="0"/>
              <a:t>- which means merchandise”.</a:t>
            </a:r>
          </a:p>
          <a:p>
            <a:pPr algn="just">
              <a:lnSpc>
                <a:spcPct val="150000"/>
              </a:lnSpc>
            </a:pPr>
            <a:r>
              <a:rPr lang="en-IN" sz="2000" dirty="0"/>
              <a:t>Marketing is the belt that connects two important wheels of the economy </a:t>
            </a:r>
            <a:r>
              <a:rPr lang="en-IN" sz="2000" dirty="0" err="1"/>
              <a:t>i.e</a:t>
            </a:r>
            <a:endParaRPr lang="en-IN" sz="2000" dirty="0"/>
          </a:p>
          <a:p>
            <a:pPr algn="just">
              <a:lnSpc>
                <a:spcPct val="150000"/>
              </a:lnSpc>
            </a:pPr>
            <a:r>
              <a:rPr lang="en-IN" sz="2000" dirty="0"/>
              <a:t> </a:t>
            </a:r>
            <a:r>
              <a:rPr lang="en-IN" sz="2000" u="sng" dirty="0"/>
              <a:t>PRODUCERS  and CONSUMERS.</a:t>
            </a:r>
          </a:p>
          <a:p>
            <a:pPr algn="just">
              <a:lnSpc>
                <a:spcPct val="150000"/>
              </a:lnSpc>
            </a:pPr>
            <a:r>
              <a:rPr lang="en-IN" sz="2000" dirty="0"/>
              <a:t>It refers to all the activities involved in the creation of </a:t>
            </a:r>
            <a:r>
              <a:rPr lang="en-IN" sz="2000" u="sng" dirty="0"/>
              <a:t>TIME , PLACE , POSESSION &amp; AWARENESS utilities.</a:t>
            </a:r>
          </a:p>
          <a:p>
            <a:pPr algn="just">
              <a:lnSpc>
                <a:spcPct val="150000"/>
              </a:lnSpc>
            </a:pPr>
            <a:r>
              <a:rPr lang="en-IN" sz="2000" dirty="0"/>
              <a:t>It directs the flow of goods &amp; services from producers to consumers.</a:t>
            </a:r>
          </a:p>
        </p:txBody>
      </p:sp>
    </p:spTree>
    <p:extLst>
      <p:ext uri="{BB962C8B-B14F-4D97-AF65-F5344CB8AC3E}">
        <p14:creationId xmlns:p14="http://schemas.microsoft.com/office/powerpoint/2010/main" val="50329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EB38DA-970D-4AD5-A7AC-70C9AA967A5F}"/>
              </a:ext>
            </a:extLst>
          </p:cNvPr>
          <p:cNvSpPr txBox="1"/>
          <p:nvPr/>
        </p:nvSpPr>
        <p:spPr>
          <a:xfrm>
            <a:off x="1411941" y="2554941"/>
            <a:ext cx="97491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000" dirty="0"/>
              <a:t>Definition of Marketing Management:</a:t>
            </a:r>
          </a:p>
          <a:p>
            <a:pPr algn="just"/>
            <a:endParaRPr lang="en-IN" sz="2000" dirty="0"/>
          </a:p>
          <a:p>
            <a:pPr algn="just"/>
            <a:endParaRPr lang="en-IN" sz="2000" dirty="0"/>
          </a:p>
          <a:p>
            <a:pPr algn="just"/>
            <a:r>
              <a:rPr lang="en-IN" sz="2000" dirty="0"/>
              <a:t>“ It is the art and science of choosing </a:t>
            </a:r>
            <a:r>
              <a:rPr lang="en-IN" sz="2000" u="sng" dirty="0"/>
              <a:t>target markets </a:t>
            </a:r>
            <a:r>
              <a:rPr lang="en-IN" sz="2000" dirty="0"/>
              <a:t>and getting , keeping and growing customers through creating , delivering and communicating superior customer values of management”</a:t>
            </a:r>
          </a:p>
          <a:p>
            <a:pPr algn="just"/>
            <a:r>
              <a:rPr lang="en-IN" sz="2000" dirty="0"/>
              <a:t>                      - Philip Kotler</a:t>
            </a:r>
          </a:p>
          <a:p>
            <a:pPr algn="just"/>
            <a:endParaRPr lang="en-IN" sz="2000" dirty="0"/>
          </a:p>
          <a:p>
            <a:pPr algn="just"/>
            <a:r>
              <a:rPr lang="en-IN" sz="2000" dirty="0"/>
              <a:t>“ Marketing management is the process of </a:t>
            </a:r>
            <a:r>
              <a:rPr lang="en-IN" sz="2000" u="sng" dirty="0"/>
              <a:t>setting marketing goals </a:t>
            </a:r>
            <a:r>
              <a:rPr lang="en-IN" sz="2000" dirty="0"/>
              <a:t>for an organization, planning and execution of activities to meet these goals , and measuring progress towards their achievement.”</a:t>
            </a:r>
          </a:p>
          <a:p>
            <a:pPr algn="just"/>
            <a:r>
              <a:rPr lang="en-IN" sz="2000" dirty="0"/>
              <a:t>                      - American Marketing Association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755A89-F5AF-E7A7-83AE-D1245927E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494" y="376518"/>
            <a:ext cx="6938682" cy="203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4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64573D-81B7-576F-82A6-621D95205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011" y="1304365"/>
            <a:ext cx="8444753" cy="51771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4C34B9-3126-356D-4EFB-CDA83DB17F22}"/>
              </a:ext>
            </a:extLst>
          </p:cNvPr>
          <p:cNvSpPr txBox="1"/>
          <p:nvPr/>
        </p:nvSpPr>
        <p:spPr>
          <a:xfrm flipH="1">
            <a:off x="2461709" y="416862"/>
            <a:ext cx="795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Marketing Management Philosophies</a:t>
            </a:r>
          </a:p>
        </p:txBody>
      </p:sp>
    </p:spTree>
    <p:extLst>
      <p:ext uri="{BB962C8B-B14F-4D97-AF65-F5344CB8AC3E}">
        <p14:creationId xmlns:p14="http://schemas.microsoft.com/office/powerpoint/2010/main" val="331634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E11A10-117E-24A0-4363-7665BBCBDBCA}"/>
              </a:ext>
            </a:extLst>
          </p:cNvPr>
          <p:cNvSpPr txBox="1"/>
          <p:nvPr/>
        </p:nvSpPr>
        <p:spPr>
          <a:xfrm>
            <a:off x="833718" y="618565"/>
            <a:ext cx="10300447" cy="5443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N" dirty="0">
                <a:highlight>
                  <a:srgbClr val="00FF00"/>
                </a:highlight>
              </a:rPr>
              <a:t>PRODUCTION CONCEPT</a:t>
            </a:r>
            <a:r>
              <a:rPr lang="en-IN" dirty="0"/>
              <a:t>: It centred on the fact that a seller will only sell a product which has been manufactured irrespective of the needs of the consumers.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N" dirty="0">
                <a:highlight>
                  <a:srgbClr val="00FF00"/>
                </a:highlight>
              </a:rPr>
              <a:t>PRODUCT CONCEPT</a:t>
            </a:r>
            <a:r>
              <a:rPr lang="en-IN" dirty="0"/>
              <a:t>: It focuses on a single product manufactured for the consumers without much attention being paid on the requirements of individual customers.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N" dirty="0">
                <a:highlight>
                  <a:srgbClr val="00FF00"/>
                </a:highlight>
              </a:rPr>
              <a:t>SALES CONCEPT</a:t>
            </a:r>
            <a:r>
              <a:rPr lang="en-IN" dirty="0"/>
              <a:t>: It focuses on the needs and wishes of the seller , which means the seller would decide what actually does the customer needs.</a:t>
            </a:r>
          </a:p>
          <a:p>
            <a:pPr lvl="1" algn="just">
              <a:lnSpc>
                <a:spcPct val="150000"/>
              </a:lnSpc>
            </a:pPr>
            <a:r>
              <a:rPr lang="en-IN" dirty="0"/>
              <a:t>These approaches were much against the needs of customers , and against the consumer interest. So very soon these lost their relevance and a new approach came into existence , popularly known as the CUSTOMER ORIENTATION PHILOSOPHY.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4</a:t>
            </a:r>
            <a:r>
              <a:rPr lang="en-IN" dirty="0">
                <a:highlight>
                  <a:srgbClr val="00FF00"/>
                </a:highlight>
              </a:rPr>
              <a:t>.   CUSTOMER CONCEPT</a:t>
            </a:r>
            <a:r>
              <a:rPr lang="en-IN" dirty="0"/>
              <a:t>: The focus of this approach is to ensure customer satisfaction through ensuring the delivery of most adequate product which well conforms to the customer needs.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5</a:t>
            </a:r>
            <a:r>
              <a:rPr lang="en-IN" dirty="0">
                <a:highlight>
                  <a:srgbClr val="00FF00"/>
                </a:highlight>
              </a:rPr>
              <a:t>.   SOCIETAL CONCEPT</a:t>
            </a:r>
            <a:r>
              <a:rPr lang="en-IN" dirty="0"/>
              <a:t>:  The concept which focuses on ensuring present consumer satisfaction </a:t>
            </a:r>
            <a:r>
              <a:rPr lang="en-IN" dirty="0" err="1"/>
              <a:t>alongwith</a:t>
            </a:r>
            <a:r>
              <a:rPr lang="en-IN" dirty="0"/>
              <a:t> long term social welfare.</a:t>
            </a:r>
          </a:p>
        </p:txBody>
      </p:sp>
    </p:spTree>
    <p:extLst>
      <p:ext uri="{BB962C8B-B14F-4D97-AF65-F5344CB8AC3E}">
        <p14:creationId xmlns:p14="http://schemas.microsoft.com/office/powerpoint/2010/main" val="422591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B2F2C6-5992-A091-3EC0-1DA39C7A4492}"/>
              </a:ext>
            </a:extLst>
          </p:cNvPr>
          <p:cNvSpPr txBox="1"/>
          <p:nvPr/>
        </p:nvSpPr>
        <p:spPr>
          <a:xfrm>
            <a:off x="1331258" y="774427"/>
            <a:ext cx="10004611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highlight>
                  <a:srgbClr val="FF00FF"/>
                </a:highlight>
              </a:rPr>
              <a:t>SOCIETAL / HOLISTIC / INTEGRATED MARKETING CONCEPT</a:t>
            </a:r>
          </a:p>
          <a:p>
            <a:pPr>
              <a:lnSpc>
                <a:spcPct val="150000"/>
              </a:lnSpc>
            </a:pPr>
            <a:r>
              <a:rPr lang="en-IN" dirty="0"/>
              <a:t>We are currently functioning according to the SOCIETAL marketing approach </a:t>
            </a:r>
          </a:p>
          <a:p>
            <a:pPr>
              <a:lnSpc>
                <a:spcPct val="150000"/>
              </a:lnSpc>
            </a:pPr>
            <a:r>
              <a:rPr lang="en-IN" dirty="0"/>
              <a:t>Which tells us about the relevance of ensuring customer satisfaction along with long term social welfare of the consumer and society.</a:t>
            </a:r>
          </a:p>
          <a:p>
            <a:pPr>
              <a:lnSpc>
                <a:spcPct val="150000"/>
              </a:lnSpc>
            </a:pPr>
            <a:r>
              <a:rPr lang="en-IN" dirty="0"/>
              <a:t>This approach is more socio centric and focuses on the fact that a marketer needs to be socially accountable and ensure that customer satisfaction should not lead to social compromise .</a:t>
            </a:r>
          </a:p>
          <a:p>
            <a:pPr>
              <a:lnSpc>
                <a:spcPct val="150000"/>
              </a:lnSpc>
            </a:pPr>
            <a:r>
              <a:rPr lang="en-IN" dirty="0"/>
              <a:t>For example: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N" dirty="0"/>
              <a:t>The idea of CNG CARS is becoming popular because it can satisfy a customer and at the same time do justice with the environment.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N" dirty="0" err="1"/>
              <a:t>Nicotene</a:t>
            </a:r>
            <a:r>
              <a:rPr lang="en-IN" dirty="0"/>
              <a:t> has become popular to allow people in getting rid of their drug addiction.</a:t>
            </a:r>
          </a:p>
          <a:p>
            <a:pPr>
              <a:lnSpc>
                <a:spcPct val="150000"/>
              </a:lnSpc>
            </a:pPr>
            <a:r>
              <a:rPr lang="en-IN" dirty="0"/>
              <a:t>Such marketing ideas are both consumer as well as socio oriented.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813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33E128-B05E-DB31-247A-1453B0AFC49B}"/>
              </a:ext>
            </a:extLst>
          </p:cNvPr>
          <p:cNvSpPr txBox="1"/>
          <p:nvPr/>
        </p:nvSpPr>
        <p:spPr>
          <a:xfrm>
            <a:off x="1411941" y="968188"/>
            <a:ext cx="9480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/>
              <a:t>NATURE OF MARKETING MANAGEMENT</a:t>
            </a:r>
          </a:p>
          <a:p>
            <a:endParaRPr lang="en-IN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940103-64AB-001F-2420-4753B839F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153" y="1638300"/>
            <a:ext cx="7772400" cy="47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5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580CE1-2816-0A10-00C9-35944D99B617}"/>
              </a:ext>
            </a:extLst>
          </p:cNvPr>
          <p:cNvSpPr txBox="1"/>
          <p:nvPr/>
        </p:nvSpPr>
        <p:spPr>
          <a:xfrm>
            <a:off x="2662518" y="524435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IMPORTANCE OF MARKETING MANAGEMENT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271E82-340B-AC56-38C0-F847715D91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69"/>
          <a:stretch/>
        </p:blipFill>
        <p:spPr>
          <a:xfrm>
            <a:off x="1652587" y="1331259"/>
            <a:ext cx="8886825" cy="531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75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163E5F-2B32-D89A-FF26-E878C19869F7}"/>
              </a:ext>
            </a:extLst>
          </p:cNvPr>
          <p:cNvSpPr txBox="1"/>
          <p:nvPr/>
        </p:nvSpPr>
        <p:spPr>
          <a:xfrm>
            <a:off x="1264024" y="336177"/>
            <a:ext cx="98835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>
                <a:highlight>
                  <a:srgbClr val="FFFF00"/>
                </a:highlight>
              </a:rPr>
              <a:t>MARKETING ENVIRONMENT</a:t>
            </a:r>
          </a:p>
          <a:p>
            <a:pPr algn="ctr"/>
            <a:endParaRPr lang="en-IN" sz="2800" b="1" dirty="0">
              <a:highlight>
                <a:srgbClr val="FFFF00"/>
              </a:highlight>
            </a:endParaRPr>
          </a:p>
          <a:p>
            <a:pPr algn="ctr"/>
            <a:r>
              <a:rPr lang="en-IN" sz="2000" b="1" dirty="0">
                <a:highlight>
                  <a:srgbClr val="00FFFF"/>
                </a:highlight>
              </a:rPr>
              <a:t>1. INTERNAL ENVIRONMENT</a:t>
            </a:r>
          </a:p>
          <a:p>
            <a:endParaRPr lang="en-IN" sz="2800" b="1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C77AD-0FEE-EB04-B6B9-4B0FF7895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094" y="2218765"/>
            <a:ext cx="5916706" cy="430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6852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210</TotalTime>
  <Words>570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Berlin Sans FB Demi</vt:lpstr>
      <vt:lpstr>Calibri Light</vt:lpstr>
      <vt:lpstr>Rockwell</vt:lpstr>
      <vt:lpstr>Wingdings</vt:lpstr>
      <vt:lpstr>Atlas</vt:lpstr>
      <vt:lpstr>INTRODUCTION  TO  MARKETING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MARKETING MANAGEMENT</dc:title>
  <dc:creator>Pallavi Mishra</dc:creator>
  <cp:lastModifiedBy>Pallavi Mishra</cp:lastModifiedBy>
  <cp:revision>3</cp:revision>
  <dcterms:created xsi:type="dcterms:W3CDTF">2023-06-26T09:41:36Z</dcterms:created>
  <dcterms:modified xsi:type="dcterms:W3CDTF">2023-06-27T06:41:32Z</dcterms:modified>
</cp:coreProperties>
</file>