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76" r:id="rId9"/>
    <p:sldId id="277" r:id="rId10"/>
    <p:sldId id="266" r:id="rId11"/>
    <p:sldId id="267" r:id="rId12"/>
    <p:sldId id="278"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114F2C-A454-455C-8838-850C7630A5A2}"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9643D-52C8-48F4-8673-A6C8578CB2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114F2C-A454-455C-8838-850C7630A5A2}"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9643D-52C8-48F4-8673-A6C8578CB2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114F2C-A454-455C-8838-850C7630A5A2}"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9643D-52C8-48F4-8673-A6C8578CB2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114F2C-A454-455C-8838-850C7630A5A2}"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9643D-52C8-48F4-8673-A6C8578CB2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114F2C-A454-455C-8838-850C7630A5A2}"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9643D-52C8-48F4-8673-A6C8578CB2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114F2C-A454-455C-8838-850C7630A5A2}"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9643D-52C8-48F4-8673-A6C8578CB2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114F2C-A454-455C-8838-850C7630A5A2}" type="datetimeFigureOut">
              <a:rPr lang="en-US" smtClean="0"/>
              <a:pPr/>
              <a:t>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E9643D-52C8-48F4-8673-A6C8578CB2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114F2C-A454-455C-8838-850C7630A5A2}" type="datetimeFigureOut">
              <a:rPr lang="en-US" smtClean="0"/>
              <a:pPr/>
              <a:t>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E9643D-52C8-48F4-8673-A6C8578CB2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14F2C-A454-455C-8838-850C7630A5A2}" type="datetimeFigureOut">
              <a:rPr lang="en-US" smtClean="0"/>
              <a:pPr/>
              <a:t>1/10/2018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E9643D-52C8-48F4-8673-A6C8578CB2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114F2C-A454-455C-8838-850C7630A5A2}"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9643D-52C8-48F4-8673-A6C8578CB2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114F2C-A454-455C-8838-850C7630A5A2}"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9643D-52C8-48F4-8673-A6C8578CB2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14F2C-A454-455C-8838-850C7630A5A2}" type="datetimeFigureOut">
              <a:rPr lang="en-US" smtClean="0"/>
              <a:pPr/>
              <a:t>1/10/2018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9643D-52C8-48F4-8673-A6C8578CB2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Man Instrumentation System</a:t>
            </a:r>
            <a:endParaRPr lang="en-US" dirty="0"/>
          </a:p>
        </p:txBody>
      </p:sp>
      <p:sp>
        <p:nvSpPr>
          <p:cNvPr id="4" name="Subtitle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en-US" dirty="0" smtClean="0">
                <a:solidFill>
                  <a:schemeClr val="accent4"/>
                </a:solidFill>
              </a:rPr>
              <a:t>By:</a:t>
            </a:r>
          </a:p>
          <a:p>
            <a:r>
              <a:rPr lang="en-US" dirty="0" err="1" smtClean="0">
                <a:solidFill>
                  <a:schemeClr val="accent4"/>
                </a:solidFill>
              </a:rPr>
              <a:t>Somesh</a:t>
            </a:r>
            <a:r>
              <a:rPr lang="en-US" dirty="0" smtClean="0">
                <a:solidFill>
                  <a:schemeClr val="accent4"/>
                </a:solidFill>
              </a:rPr>
              <a:t> Kumar Malhotra</a:t>
            </a:r>
          </a:p>
          <a:p>
            <a:r>
              <a:rPr lang="en-US" dirty="0" smtClean="0">
                <a:solidFill>
                  <a:schemeClr val="accent4"/>
                </a:solidFill>
              </a:rPr>
              <a:t>Assistant Professor,</a:t>
            </a:r>
          </a:p>
          <a:p>
            <a:r>
              <a:rPr lang="en-US" dirty="0" smtClean="0">
                <a:solidFill>
                  <a:schemeClr val="accent4"/>
                </a:solidFill>
              </a:rPr>
              <a:t>ECE </a:t>
            </a:r>
            <a:r>
              <a:rPr lang="en-US" dirty="0" err="1" smtClean="0">
                <a:solidFill>
                  <a:schemeClr val="accent4"/>
                </a:solidFill>
              </a:rPr>
              <a:t>Deptt.,UIET,CSJM</a:t>
            </a:r>
            <a:r>
              <a:rPr lang="en-US" dirty="0" smtClean="0">
                <a:solidFill>
                  <a:schemeClr val="accent4"/>
                </a:solidFill>
              </a:rPr>
              <a:t> University</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014413" y="33338"/>
            <a:ext cx="7115175" cy="679132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Man Instrumentation System</a:t>
            </a:r>
            <a:endParaRPr lang="en-US" dirty="0"/>
          </a:p>
        </p:txBody>
      </p:sp>
      <p:pic>
        <p:nvPicPr>
          <p:cNvPr id="4100" name="Picture 4"/>
          <p:cNvPicPr>
            <a:picLocks noGrp="1" noChangeAspect="1" noChangeArrowheads="1"/>
          </p:cNvPicPr>
          <p:nvPr>
            <p:ph idx="1"/>
          </p:nvPr>
        </p:nvPicPr>
        <p:blipFill>
          <a:blip r:embed="rId2"/>
          <a:srcRect/>
          <a:stretch>
            <a:fillRect/>
          </a:stretch>
        </p:blipFill>
        <p:spPr bwMode="auto">
          <a:xfrm>
            <a:off x="546620" y="1667669"/>
            <a:ext cx="7987780" cy="47331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Man Instrumentation System</a:t>
            </a:r>
            <a:endParaRPr lang="en-US" dirty="0"/>
          </a:p>
        </p:txBody>
      </p:sp>
      <p:sp>
        <p:nvSpPr>
          <p:cNvPr id="4" name="Content Placeholder 3"/>
          <p:cNvSpPr>
            <a:spLocks noGrp="1"/>
          </p:cNvSpPr>
          <p:nvPr>
            <p:ph idx="1"/>
          </p:nvPr>
        </p:nvSpPr>
        <p:spPr/>
        <p:txBody>
          <a:bodyPr>
            <a:normAutofit fontScale="55000" lnSpcReduction="20000"/>
          </a:bodyPr>
          <a:lstStyle/>
          <a:p>
            <a:pPr algn="just"/>
            <a:r>
              <a:rPr lang="en-US" b="1" dirty="0" err="1" smtClean="0"/>
              <a:t>Subject:</a:t>
            </a:r>
            <a:r>
              <a:rPr lang="en-US" dirty="0" err="1" smtClean="0"/>
              <a:t>The</a:t>
            </a:r>
            <a:r>
              <a:rPr lang="en-US" dirty="0" smtClean="0"/>
              <a:t> human being on whom the measurement  are made is known as subject.</a:t>
            </a:r>
          </a:p>
          <a:p>
            <a:pPr algn="just"/>
            <a:r>
              <a:rPr lang="en-US" b="1" dirty="0" err="1" smtClean="0"/>
              <a:t>Stimulus:</a:t>
            </a:r>
            <a:r>
              <a:rPr lang="en-US" dirty="0" err="1" smtClean="0"/>
              <a:t>The</a:t>
            </a:r>
            <a:r>
              <a:rPr lang="en-US" dirty="0" smtClean="0"/>
              <a:t> response from some external stimulus is required.</a:t>
            </a:r>
          </a:p>
          <a:p>
            <a:pPr algn="just"/>
            <a:r>
              <a:rPr lang="en-US" b="1" dirty="0" err="1" smtClean="0"/>
              <a:t>Transducer:</a:t>
            </a:r>
            <a:r>
              <a:rPr lang="en-US" dirty="0" err="1" smtClean="0"/>
              <a:t>To</a:t>
            </a:r>
            <a:r>
              <a:rPr lang="en-US" dirty="0" smtClean="0"/>
              <a:t> transform one form of energy to another we required transducer, especially non-electrical signal to electrical signal.</a:t>
            </a:r>
          </a:p>
          <a:p>
            <a:pPr algn="just"/>
            <a:r>
              <a:rPr lang="en-US" b="1" dirty="0" smtClean="0"/>
              <a:t>Signal conditioning Equipment: </a:t>
            </a:r>
            <a:r>
              <a:rPr lang="en-US" dirty="0" smtClean="0"/>
              <a:t>The devices which are used for amplifying, modifying, filtering or in any way changing the electrical signals are known as signal conditioning equipment.</a:t>
            </a:r>
          </a:p>
          <a:p>
            <a:pPr algn="just"/>
            <a:r>
              <a:rPr lang="en-US" b="1" dirty="0" smtClean="0"/>
              <a:t>Display Equipments: </a:t>
            </a:r>
            <a:r>
              <a:rPr lang="en-US" dirty="0" smtClean="0"/>
              <a:t>Output of the signal conditioning devices  must be converted to some form of visual, audible or some tactile information.</a:t>
            </a:r>
          </a:p>
          <a:p>
            <a:pPr algn="just"/>
            <a:r>
              <a:rPr lang="en-US" b="1" dirty="0" smtClean="0"/>
              <a:t>Recording, Data processing and transmission Equipment: </a:t>
            </a:r>
            <a:r>
              <a:rPr lang="en-US" dirty="0" smtClean="0"/>
              <a:t>Recording of measured information  is done for possible later use or to transmit it from one location to the another location.</a:t>
            </a:r>
          </a:p>
          <a:p>
            <a:pPr algn="just"/>
            <a:r>
              <a:rPr lang="en-US" b="1" dirty="0" smtClean="0"/>
              <a:t>Control Device: </a:t>
            </a:r>
            <a:r>
              <a:rPr lang="en-US" dirty="0" smtClean="0"/>
              <a:t>It is necessary to have automatic control of stimulus, transducer or any part of instrumentation system, control is incorporated. Such systems consist of feedback loop  in which part of the output from signal conditioning devices or display devices to incorporate the required control .</a:t>
            </a:r>
          </a:p>
          <a:p>
            <a:pPr algn="just"/>
            <a:endParaRPr lang="en-US" b="1" dirty="0" smtClean="0"/>
          </a:p>
          <a:p>
            <a:pPr algn="just"/>
            <a:endParaRPr lang="en-US" dirty="0" smtClean="0"/>
          </a:p>
          <a:p>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smtClean="0"/>
              <a:t>Problem encountered in measuring a living system</a:t>
            </a:r>
            <a:endParaRPr lang="en-US" dirty="0"/>
          </a:p>
        </p:txBody>
      </p:sp>
      <p:sp>
        <p:nvSpPr>
          <p:cNvPr id="4" name="Content Placeholder 3"/>
          <p:cNvSpPr>
            <a:spLocks noGrp="1"/>
          </p:cNvSpPr>
          <p:nvPr>
            <p:ph idx="1"/>
          </p:nvPr>
        </p:nvSpPr>
        <p:spPr/>
        <p:txBody>
          <a:bodyPr/>
          <a:lstStyle/>
          <a:p>
            <a:r>
              <a:rPr lang="en-US" dirty="0" smtClean="0"/>
              <a:t>Inaccessibility of variables to measurement.</a:t>
            </a:r>
          </a:p>
          <a:p>
            <a:r>
              <a:rPr lang="en-US" dirty="0" smtClean="0"/>
              <a:t>Variability of data</a:t>
            </a:r>
          </a:p>
          <a:p>
            <a:r>
              <a:rPr lang="en-US" dirty="0" smtClean="0"/>
              <a:t>Lack of knowledge of about interrelationship</a:t>
            </a:r>
          </a:p>
          <a:p>
            <a:r>
              <a:rPr lang="en-US" dirty="0" smtClean="0"/>
              <a:t>Effect of transducer on the measurement.</a:t>
            </a:r>
          </a:p>
          <a:p>
            <a:r>
              <a:rPr lang="en-US" dirty="0" smtClean="0"/>
              <a:t>Artifacts</a:t>
            </a:r>
          </a:p>
          <a:p>
            <a:r>
              <a:rPr lang="en-US" dirty="0" smtClean="0"/>
              <a:t>Energy  limitation.</a:t>
            </a:r>
          </a:p>
          <a:p>
            <a:r>
              <a:rPr lang="en-US" dirty="0" smtClean="0"/>
              <a:t>Safety Consideration.</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Man Instrumentation System</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lvl="1" algn="just"/>
            <a:r>
              <a:rPr lang="en-US" dirty="0"/>
              <a:t>Biomedical instrumentation is a set of instruments and equipment utilized </a:t>
            </a:r>
            <a:r>
              <a:rPr lang="en-US"/>
              <a:t>in </a:t>
            </a:r>
            <a:r>
              <a:rPr lang="en-US" smtClean="0"/>
              <a:t>the </a:t>
            </a:r>
            <a:r>
              <a:rPr lang="en-US" dirty="0"/>
              <a:t>measurement of one or more characteristics or phenomena, </a:t>
            </a:r>
            <a:r>
              <a:rPr lang="en-US" dirty="0" smtClean="0"/>
              <a:t>and the presentation </a:t>
            </a:r>
            <a:r>
              <a:rPr lang="en-US" dirty="0"/>
              <a:t>of information obtained from those measurements in a</a:t>
            </a:r>
            <a:br>
              <a:rPr lang="en-US" dirty="0"/>
            </a:br>
            <a:r>
              <a:rPr lang="en-US" dirty="0" smtClean="0"/>
              <a:t>form </a:t>
            </a:r>
            <a:r>
              <a:rPr lang="en-US" dirty="0"/>
              <a:t>that can be read and interpreted by man. </a:t>
            </a:r>
            <a:endParaRPr lang="en-US" dirty="0" smtClean="0"/>
          </a:p>
          <a:p>
            <a:pPr lvl="1" algn="just">
              <a:buNone/>
            </a:pPr>
            <a:endParaRPr lang="en-US" dirty="0" smtClean="0"/>
          </a:p>
          <a:p>
            <a:pPr lvl="1"/>
            <a:r>
              <a:rPr lang="en-US" dirty="0" smtClean="0"/>
              <a:t>This </a:t>
            </a:r>
            <a:r>
              <a:rPr lang="en-US" dirty="0"/>
              <a:t>is the definition </a:t>
            </a:r>
            <a:r>
              <a:rPr lang="en-US" dirty="0" smtClean="0"/>
              <a:t>of instrument </a:t>
            </a:r>
            <a:r>
              <a:rPr lang="en-US" dirty="0"/>
              <a:t>from the complete man-instrument </a:t>
            </a:r>
            <a:r>
              <a:rPr lang="en-US" dirty="0" smtClean="0"/>
              <a:t>system  which </a:t>
            </a:r>
            <a:r>
              <a:rPr lang="en-US" dirty="0"/>
              <a:t>must also include the human </a:t>
            </a:r>
            <a:r>
              <a:rPr lang="en-US" dirty="0" smtClean="0"/>
              <a:t>or subject </a:t>
            </a:r>
            <a:r>
              <a:rPr lang="en-US" dirty="0"/>
              <a:t>on whom the measurement are </a:t>
            </a:r>
            <a:r>
              <a:rPr lang="en-US" dirty="0" smtClean="0"/>
              <a:t>being </a:t>
            </a:r>
            <a:r>
              <a:rPr lang="en-US" dirty="0"/>
              <a:t/>
            </a:r>
            <a:br>
              <a:rPr lang="en-US" dirty="0"/>
            </a:br>
            <a:r>
              <a:rPr lang="en-US" dirty="0" smtClean="0"/>
              <a:t>made.</a:t>
            </a:r>
            <a:r>
              <a:rPr lang="en-US" dirty="0"/>
              <a:t/>
            </a:r>
            <a:br>
              <a:rPr lang="en-US" dirty="0"/>
            </a:br>
            <a:r>
              <a:rPr lang="en-US" dirty="0"/>
              <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Man Instrumentation System</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lvl="1" algn="just">
              <a:buFont typeface="Wingdings" pitchFamily="2" charset="2"/>
              <a:buChar char="q"/>
            </a:pPr>
            <a:r>
              <a:rPr lang="en-US" sz="4400" dirty="0" smtClean="0">
                <a:latin typeface="Times New Roman" pitchFamily="18" charset="0"/>
                <a:cs typeface="Times New Roman" pitchFamily="18" charset="0"/>
              </a:rPr>
              <a:t>Due </a:t>
            </a:r>
            <a:r>
              <a:rPr lang="en-US" sz="4400" dirty="0">
                <a:latin typeface="Times New Roman" pitchFamily="18" charset="0"/>
                <a:cs typeface="Times New Roman" pitchFamily="18" charset="0"/>
              </a:rPr>
              <a:t>to special </a:t>
            </a:r>
            <a:r>
              <a:rPr lang="en-US" sz="4400" dirty="0" smtClean="0">
                <a:latin typeface="Times New Roman" pitchFamily="18" charset="0"/>
                <a:cs typeface="Times New Roman" pitchFamily="18" charset="0"/>
              </a:rPr>
              <a:t>problems </a:t>
            </a:r>
            <a:r>
              <a:rPr lang="en-US" sz="4400" dirty="0">
                <a:latin typeface="Times New Roman" pitchFamily="18" charset="0"/>
                <a:cs typeface="Times New Roman" pitchFamily="18" charset="0"/>
              </a:rPr>
              <a:t>faced in getting data from living organism,</a:t>
            </a:r>
            <a:br>
              <a:rPr lang="en-US" sz="4400" dirty="0">
                <a:latin typeface="Times New Roman" pitchFamily="18" charset="0"/>
                <a:cs typeface="Times New Roman" pitchFamily="18" charset="0"/>
              </a:rPr>
            </a:br>
            <a:r>
              <a:rPr lang="en-US" sz="4400" dirty="0" smtClean="0">
                <a:latin typeface="Times New Roman" pitchFamily="18" charset="0"/>
                <a:cs typeface="Times New Roman" pitchFamily="18" charset="0"/>
              </a:rPr>
              <a:t>specially human </a:t>
            </a:r>
            <a:r>
              <a:rPr lang="en-US" sz="4400" dirty="0">
                <a:latin typeface="Times New Roman" pitchFamily="18" charset="0"/>
                <a:cs typeface="Times New Roman" pitchFamily="18" charset="0"/>
              </a:rPr>
              <a:t>beings, and because of the large amount </a:t>
            </a:r>
            <a:r>
              <a:rPr lang="en-US" sz="4400" dirty="0" smtClean="0">
                <a:latin typeface="Times New Roman" pitchFamily="18" charset="0"/>
                <a:cs typeface="Times New Roman" pitchFamily="18" charset="0"/>
              </a:rPr>
              <a:t>of interaction between the </a:t>
            </a:r>
            <a:r>
              <a:rPr lang="en-US" sz="4400" dirty="0">
                <a:latin typeface="Times New Roman" pitchFamily="18" charset="0"/>
                <a:cs typeface="Times New Roman" pitchFamily="18" charset="0"/>
              </a:rPr>
              <a:t>instrumentation system and the subject </a:t>
            </a:r>
            <a:r>
              <a:rPr lang="en-US" sz="4400" dirty="0" smtClean="0">
                <a:latin typeface="Times New Roman" pitchFamily="18" charset="0"/>
                <a:cs typeface="Times New Roman" pitchFamily="18" charset="0"/>
              </a:rPr>
              <a:t>being measured, it is </a:t>
            </a:r>
            <a:r>
              <a:rPr lang="en-US" sz="4400" dirty="0">
                <a:latin typeface="Times New Roman" pitchFamily="18" charset="0"/>
                <a:cs typeface="Times New Roman" pitchFamily="18" charset="0"/>
              </a:rPr>
              <a:t>necessary that the person on whom the </a:t>
            </a:r>
            <a:r>
              <a:rPr lang="en-US" sz="4400" dirty="0" smtClean="0">
                <a:latin typeface="Times New Roman" pitchFamily="18" charset="0"/>
                <a:cs typeface="Times New Roman" pitchFamily="18" charset="0"/>
              </a:rPr>
              <a:t>measurements are being made </a:t>
            </a:r>
            <a:r>
              <a:rPr lang="en-US" sz="4400" dirty="0">
                <a:latin typeface="Times New Roman" pitchFamily="18" charset="0"/>
                <a:cs typeface="Times New Roman" pitchFamily="18" charset="0"/>
              </a:rPr>
              <a:t>be considered an integral part of the </a:t>
            </a:r>
            <a:r>
              <a:rPr lang="en-US" sz="4400" dirty="0" smtClean="0">
                <a:latin typeface="Times New Roman" pitchFamily="18" charset="0"/>
                <a:cs typeface="Times New Roman" pitchFamily="18" charset="0"/>
              </a:rPr>
              <a:t>instrumentation system.</a:t>
            </a:r>
          </a:p>
          <a:p>
            <a:pPr lvl="1" algn="just">
              <a:buFont typeface="Wingdings" pitchFamily="2" charset="2"/>
              <a:buChar char="q"/>
            </a:pPr>
            <a:r>
              <a:rPr lang="en-US" sz="4400" dirty="0" smtClean="0">
                <a:latin typeface="Times New Roman" pitchFamily="18" charset="0"/>
                <a:cs typeface="Times New Roman" pitchFamily="18" charset="0"/>
              </a:rPr>
              <a:t> In order </a:t>
            </a:r>
            <a:r>
              <a:rPr lang="en-US" sz="4400" dirty="0">
                <a:latin typeface="Times New Roman" pitchFamily="18" charset="0"/>
                <a:cs typeface="Times New Roman" pitchFamily="18" charset="0"/>
              </a:rPr>
              <a:t>to make sense out of the data obtained from the black box </a:t>
            </a:r>
            <a:endParaRPr lang="en-US" sz="4400" dirty="0" smtClean="0">
              <a:latin typeface="Times New Roman" pitchFamily="18" charset="0"/>
              <a:cs typeface="Times New Roman" pitchFamily="18" charset="0"/>
            </a:endParaRPr>
          </a:p>
          <a:p>
            <a:pPr lvl="1" algn="just">
              <a:buNone/>
            </a:pPr>
            <a:r>
              <a:rPr lang="en-US" sz="4400" dirty="0">
                <a:latin typeface="Times New Roman" pitchFamily="18" charset="0"/>
                <a:cs typeface="Times New Roman" pitchFamily="18" charset="0"/>
              </a:rPr>
              <a:t>	</a:t>
            </a:r>
            <a:r>
              <a:rPr lang="en-US" sz="4400" dirty="0" smtClean="0">
                <a:latin typeface="Times New Roman" pitchFamily="18" charset="0"/>
                <a:cs typeface="Times New Roman" pitchFamily="18" charset="0"/>
              </a:rPr>
              <a:t>(the humans </a:t>
            </a:r>
            <a:r>
              <a:rPr lang="en-US" sz="4400" dirty="0">
                <a:latin typeface="Times New Roman" pitchFamily="18" charset="0"/>
                <a:cs typeface="Times New Roman" pitchFamily="18" charset="0"/>
              </a:rPr>
              <a:t>organism) the </a:t>
            </a:r>
            <a:r>
              <a:rPr lang="en-US" sz="4400" dirty="0" smtClean="0">
                <a:latin typeface="Times New Roman" pitchFamily="18" charset="0"/>
                <a:cs typeface="Times New Roman" pitchFamily="18" charset="0"/>
              </a:rPr>
              <a:t>internal </a:t>
            </a:r>
            <a:r>
              <a:rPr lang="en-US" sz="4400" dirty="0">
                <a:latin typeface="Times New Roman" pitchFamily="18" charset="0"/>
                <a:cs typeface="Times New Roman" pitchFamily="18" charset="0"/>
              </a:rPr>
              <a:t>characteristic of the black box must </a:t>
            </a:r>
            <a:r>
              <a:rPr lang="en-US" sz="4400" dirty="0" smtClean="0">
                <a:latin typeface="Times New Roman" pitchFamily="18" charset="0"/>
                <a:cs typeface="Times New Roman" pitchFamily="18" charset="0"/>
              </a:rPr>
              <a:t>be considered </a:t>
            </a:r>
            <a:r>
              <a:rPr lang="en-US" sz="4400" dirty="0">
                <a:latin typeface="Times New Roman" pitchFamily="18" charset="0"/>
                <a:cs typeface="Times New Roman" pitchFamily="18" charset="0"/>
              </a:rPr>
              <a:t>in the design and application of any instruments. </a:t>
            </a:r>
            <a:r>
              <a:rPr lang="en-US" sz="4400" dirty="0" smtClean="0">
                <a:latin typeface="Times New Roman" pitchFamily="18" charset="0"/>
                <a:cs typeface="Times New Roman" pitchFamily="18" charset="0"/>
              </a:rPr>
              <a:t>The  overall system, </a:t>
            </a:r>
            <a:r>
              <a:rPr lang="en-US" sz="4400" dirty="0">
                <a:latin typeface="Times New Roman" pitchFamily="18" charset="0"/>
                <a:cs typeface="Times New Roman" pitchFamily="18" charset="0"/>
              </a:rPr>
              <a:t>which includes both the organism and the </a:t>
            </a:r>
            <a:r>
              <a:rPr lang="en-US" sz="4400" dirty="0" smtClean="0">
                <a:latin typeface="Times New Roman" pitchFamily="18" charset="0"/>
                <a:cs typeface="Times New Roman" pitchFamily="18" charset="0"/>
              </a:rPr>
              <a:t>instrumentation required </a:t>
            </a:r>
            <a:r>
              <a:rPr lang="en-US" sz="4400" dirty="0">
                <a:latin typeface="Times New Roman" pitchFamily="18" charset="0"/>
                <a:cs typeface="Times New Roman" pitchFamily="18" charset="0"/>
              </a:rPr>
              <a:t>for measurement of the human is </a:t>
            </a:r>
            <a:r>
              <a:rPr lang="en-US" sz="4400" dirty="0" smtClean="0">
                <a:latin typeface="Times New Roman" pitchFamily="18" charset="0"/>
                <a:cs typeface="Times New Roman" pitchFamily="18" charset="0"/>
              </a:rPr>
              <a:t>called the </a:t>
            </a:r>
            <a:r>
              <a:rPr lang="en-US" sz="4400" b="1" dirty="0" smtClean="0">
                <a:latin typeface="Times New Roman" pitchFamily="18" charset="0"/>
                <a:cs typeface="Times New Roman" pitchFamily="18" charset="0"/>
              </a:rPr>
              <a:t>man-instrument system</a:t>
            </a:r>
            <a:r>
              <a:rPr lang="en-US" sz="4400" b="1" dirty="0">
                <a:latin typeface="Times New Roman" pitchFamily="18" charset="0"/>
                <a:cs typeface="Times New Roman" pitchFamily="18" charset="0"/>
              </a:rPr>
              <a:t>.</a:t>
            </a:r>
            <a:br>
              <a:rPr lang="en-US" sz="4400" b="1" dirty="0">
                <a:latin typeface="Times New Roman" pitchFamily="18" charset="0"/>
                <a:cs typeface="Times New Roman" pitchFamily="18" charset="0"/>
              </a:rPr>
            </a:br>
            <a:r>
              <a:rPr lang="en-US" b="1" dirty="0"/>
              <a:t/>
            </a:r>
            <a:br>
              <a:rPr lang="en-US" b="1" dirty="0"/>
            </a:br>
            <a:r>
              <a:rPr lang="en-US" b="1" dirty="0"/>
              <a:t/>
            </a:r>
            <a:br>
              <a:rPr lang="en-US" b="1" dirty="0"/>
            </a:br>
            <a:r>
              <a:rPr lang="en-US" b="1" dirty="0"/>
              <a:t/>
            </a:r>
            <a:br>
              <a:rPr lang="en-US" b="1" dirty="0"/>
            </a:br>
            <a:r>
              <a:rPr lang="en-US" b="1" dirty="0"/>
              <a:t/>
            </a:r>
            <a:br>
              <a:rPr lang="en-US" b="1" dirty="0"/>
            </a:b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Man Instrumentation System</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lvl="1">
              <a:buFont typeface="Wingdings" pitchFamily="2" charset="2"/>
              <a:buChar char="q"/>
            </a:pPr>
            <a:r>
              <a:rPr lang="en-US" sz="4400" dirty="0" smtClean="0"/>
              <a:t>There are problems associated with such measurements. The process of measuring must not in any way endanger the life of the person on whom the measurements are being made. </a:t>
            </a:r>
          </a:p>
          <a:p>
            <a:pPr lvl="1">
              <a:buFont typeface="Wingdings" pitchFamily="2" charset="2"/>
              <a:buChar char="q"/>
            </a:pPr>
            <a:endParaRPr lang="en-US" sz="4400" dirty="0" smtClean="0"/>
          </a:p>
          <a:p>
            <a:pPr lvl="1">
              <a:buFont typeface="Wingdings" pitchFamily="2" charset="2"/>
              <a:buChar char="q"/>
            </a:pPr>
            <a:r>
              <a:rPr lang="en-US" sz="4400" dirty="0" smtClean="0"/>
              <a:t>It should not cause undue pain or discomfort.</a:t>
            </a:r>
          </a:p>
          <a:p>
            <a:pPr lvl="1">
              <a:buFont typeface="Wingdings" pitchFamily="2" charset="2"/>
              <a:buChar char="q"/>
            </a:pPr>
            <a:endParaRPr lang="en-US" sz="4400" dirty="0" smtClean="0"/>
          </a:p>
          <a:p>
            <a:pPr lvl="1">
              <a:buFont typeface="Wingdings" pitchFamily="2" charset="2"/>
              <a:buChar char="q"/>
            </a:pPr>
            <a:r>
              <a:rPr lang="en-US" sz="4400" dirty="0" smtClean="0"/>
              <a:t> This means that many of the measurement techniques normally employed in the instrumentation of nonliving systems cannot be applied in the instrumentation of humans.</a:t>
            </a:r>
            <a:br>
              <a:rPr lang="en-US" sz="4400" dirty="0" smtClean="0"/>
            </a:br>
            <a:r>
              <a:rPr lang="en-US" sz="4400" dirty="0" smtClean="0"/>
              <a:t/>
            </a:r>
            <a:br>
              <a:rPr lang="en-US" sz="4400" dirty="0" smtClean="0"/>
            </a:b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Man Instrumentation System</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lvl="1">
              <a:buFont typeface="Wingdings" pitchFamily="2" charset="2"/>
              <a:buChar char="q"/>
            </a:pPr>
            <a:r>
              <a:rPr lang="en-US" sz="5100" dirty="0" smtClean="0">
                <a:latin typeface="Times New Roman" pitchFamily="18" charset="0"/>
                <a:cs typeface="Times New Roman" pitchFamily="18" charset="0"/>
              </a:rPr>
              <a:t>Man instrumentation system involves the measurement of outputs from an unknown system as they are affected by various combinations of inputs.</a:t>
            </a:r>
          </a:p>
          <a:p>
            <a:pPr lvl="1">
              <a:buFont typeface="Wingdings" pitchFamily="2" charset="2"/>
              <a:buChar char="q"/>
            </a:pPr>
            <a:r>
              <a:rPr lang="en-US" sz="5100" dirty="0" smtClean="0">
                <a:latin typeface="Times New Roman" pitchFamily="18" charset="0"/>
                <a:cs typeface="Times New Roman" pitchFamily="18" charset="0"/>
              </a:rPr>
              <a:t>The requirement is to understand the nature and</a:t>
            </a:r>
            <a:br>
              <a:rPr lang="en-US" sz="5100" dirty="0" smtClean="0">
                <a:latin typeface="Times New Roman" pitchFamily="18" charset="0"/>
                <a:cs typeface="Times New Roman" pitchFamily="18" charset="0"/>
              </a:rPr>
            </a:br>
            <a:r>
              <a:rPr lang="en-US" sz="5100" dirty="0" smtClean="0">
                <a:latin typeface="Times New Roman" pitchFamily="18" charset="0"/>
                <a:cs typeface="Times New Roman" pitchFamily="18" charset="0"/>
              </a:rPr>
              <a:t>characteristics of the system. The unknown system is referred as a black box. </a:t>
            </a:r>
          </a:p>
          <a:p>
            <a:pPr lvl="1">
              <a:buFont typeface="Wingdings" pitchFamily="2" charset="2"/>
              <a:buChar char="q"/>
            </a:pPr>
            <a:r>
              <a:rPr lang="en-US" sz="5100" dirty="0" smtClean="0">
                <a:latin typeface="Times New Roman" pitchFamily="18" charset="0"/>
                <a:cs typeface="Times New Roman" pitchFamily="18" charset="0"/>
              </a:rPr>
              <a:t>It has a variety of configurations for a given combination of inputs and outputs. The end product of such an exercise is a set of input-output equations for the internal functions of the black box.</a:t>
            </a:r>
          </a:p>
          <a:p>
            <a:pPr lvl="1">
              <a:buFont typeface="Wingdings" pitchFamily="2" charset="2"/>
              <a:buChar char="q"/>
            </a:pPr>
            <a:r>
              <a:rPr lang="en-US" sz="5100" dirty="0" smtClean="0">
                <a:latin typeface="Times New Roman" pitchFamily="18" charset="0"/>
                <a:cs typeface="Times New Roman" pitchFamily="18" charset="0"/>
              </a:rPr>
              <a:t>These functions may be simple or extremely complex .</a:t>
            </a:r>
            <a:r>
              <a:rPr lang="en-US" sz="4400" dirty="0" smtClean="0"/>
              <a:t/>
            </a:r>
            <a:br>
              <a:rPr lang="en-US" sz="4400" dirty="0" smtClean="0"/>
            </a:br>
            <a:r>
              <a:rPr lang="en-US" sz="4400" dirty="0" smtClean="0"/>
              <a:t/>
            </a:r>
            <a:br>
              <a:rPr lang="en-US" sz="4400" dirty="0" smtClean="0"/>
            </a:br>
            <a:r>
              <a:rPr lang="en-US" sz="4400" dirty="0" smtClean="0"/>
              <a:t> </a:t>
            </a:r>
            <a:br>
              <a:rPr lang="en-US" sz="4400" dirty="0" smtClean="0"/>
            </a:br>
            <a:r>
              <a:rPr lang="en-US" sz="4400" dirty="0" smtClean="0"/>
              <a:t/>
            </a:r>
            <a:br>
              <a:rPr lang="en-US" sz="4400" dirty="0" smtClean="0"/>
            </a:b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Man Instrumentation System</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lvl="1">
              <a:buFont typeface="Wingdings" pitchFamily="2" charset="2"/>
              <a:buChar char="q"/>
            </a:pPr>
            <a:r>
              <a:rPr lang="en-US" sz="9600" dirty="0" smtClean="0">
                <a:latin typeface="Times New Roman" pitchFamily="18" charset="0"/>
                <a:cs typeface="Times New Roman" pitchFamily="18" charset="0"/>
              </a:rPr>
              <a:t>The living human being is one of the most complex black boxes. This black box consists of electrical, mechanical, acoustical, thermal, chemical, </a:t>
            </a:r>
            <a:r>
              <a:rPr lang="en-US" sz="9600" dirty="0" err="1" smtClean="0">
                <a:latin typeface="Times New Roman" pitchFamily="18" charset="0"/>
                <a:cs typeface="Times New Roman" pitchFamily="18" charset="0"/>
              </a:rPr>
              <a:t>optical,hydraulic</a:t>
            </a:r>
            <a:r>
              <a:rPr lang="en-US" sz="9600" dirty="0" smtClean="0">
                <a:latin typeface="Times New Roman" pitchFamily="18" charset="0"/>
                <a:cs typeface="Times New Roman" pitchFamily="18" charset="0"/>
              </a:rPr>
              <a:t>, pneumatic and many other types of systems. These systems may interact with each other. The human being here referred to as black box may also contain a powerful computer, several types of communication systems, and a great variety of control systems.</a:t>
            </a:r>
          </a:p>
          <a:p>
            <a:pPr lvl="1">
              <a:buFont typeface="Wingdings" pitchFamily="2" charset="2"/>
              <a:buChar char="q"/>
            </a:pPr>
            <a:r>
              <a:rPr lang="en-US" sz="9600" dirty="0" smtClean="0">
                <a:latin typeface="Times New Roman" pitchFamily="18" charset="0"/>
                <a:cs typeface="Times New Roman" pitchFamily="18" charset="0"/>
              </a:rPr>
              <a:t> However, living black box gives rise to other problems.</a:t>
            </a:r>
          </a:p>
          <a:p>
            <a:pPr lvl="1">
              <a:buFont typeface="Wingdings" pitchFamily="2" charset="2"/>
              <a:buChar char="q"/>
            </a:pPr>
            <a:r>
              <a:rPr lang="en-US" sz="9600" dirty="0" smtClean="0">
                <a:latin typeface="Times New Roman" pitchFamily="18" charset="0"/>
                <a:cs typeface="Times New Roman" pitchFamily="18" charset="0"/>
              </a:rPr>
              <a:t> Many of the important variables to be measured are not readily accessible to measuring devices.</a:t>
            </a:r>
          </a:p>
          <a:p>
            <a:pPr lvl="1">
              <a:buFont typeface="Wingdings" pitchFamily="2" charset="2"/>
              <a:buChar char="q"/>
            </a:pPr>
            <a:r>
              <a:rPr lang="en-US" sz="9600" dirty="0" smtClean="0">
                <a:latin typeface="Times New Roman" pitchFamily="18" charset="0"/>
                <a:cs typeface="Times New Roman" pitchFamily="18" charset="0"/>
              </a:rPr>
              <a:t>The measuring device itself introduces some error.</a:t>
            </a:r>
            <a:r>
              <a:rPr lang="en-US" sz="4400" dirty="0" smtClean="0"/>
              <a:t/>
            </a:r>
            <a:br>
              <a:rPr lang="en-US" sz="4400" dirty="0" smtClean="0"/>
            </a:br>
            <a:r>
              <a:rPr lang="en-US" sz="4400" dirty="0" smtClean="0"/>
              <a:t/>
            </a:r>
            <a:br>
              <a:rPr lang="en-US" sz="4400" dirty="0" smtClean="0"/>
            </a:br>
            <a:r>
              <a:rPr lang="en-US" sz="4400" dirty="0" smtClean="0"/>
              <a:t> </a:t>
            </a:r>
            <a:br>
              <a:rPr lang="en-US" sz="4400" dirty="0" smtClean="0"/>
            </a:br>
            <a:r>
              <a:rPr lang="en-US" sz="4400" dirty="0" smtClean="0"/>
              <a:t/>
            </a:r>
            <a:br>
              <a:rPr lang="en-US" sz="4400" dirty="0" smtClean="0"/>
            </a:br>
            <a:r>
              <a:rPr lang="en-US" sz="4400" dirty="0" smtClean="0"/>
              <a:t> </a:t>
            </a:r>
            <a:br>
              <a:rPr lang="en-US" sz="4400" dirty="0" smtClean="0"/>
            </a:br>
            <a:r>
              <a:rPr lang="en-US" sz="4400" dirty="0" smtClean="0"/>
              <a:t/>
            </a:r>
            <a:br>
              <a:rPr lang="en-US" sz="4400" dirty="0" smtClean="0"/>
            </a:b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Man Instrumentation System</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40000" lnSpcReduction="20000"/>
          </a:bodyPr>
          <a:lstStyle/>
          <a:p>
            <a:pPr lvl="1">
              <a:buNone/>
            </a:pPr>
            <a:r>
              <a:rPr lang="en-US" sz="6000" dirty="0" smtClean="0">
                <a:latin typeface="Times New Roman" pitchFamily="18" charset="0"/>
                <a:cs typeface="Times New Roman" pitchFamily="18" charset="0"/>
              </a:rPr>
              <a:t>Some other some problems in obtaining </a:t>
            </a:r>
            <a:r>
              <a:rPr lang="en-US" sz="6000" smtClean="0">
                <a:latin typeface="Times New Roman" pitchFamily="18" charset="0"/>
                <a:cs typeface="Times New Roman" pitchFamily="18" charset="0"/>
              </a:rPr>
              <a:t>correct measurements </a:t>
            </a:r>
            <a:r>
              <a:rPr lang="en-US" sz="6000" dirty="0" smtClean="0">
                <a:latin typeface="Times New Roman" pitchFamily="18" charset="0"/>
                <a:cs typeface="Times New Roman" pitchFamily="18" charset="0"/>
              </a:rPr>
              <a:t>are</a:t>
            </a:r>
            <a:br>
              <a:rPr lang="en-US" sz="6000" dirty="0" smtClean="0">
                <a:latin typeface="Times New Roman" pitchFamily="18" charset="0"/>
                <a:cs typeface="Times New Roman" pitchFamily="18" charset="0"/>
              </a:rPr>
            </a:br>
            <a:r>
              <a:rPr lang="en-US" sz="6000" dirty="0" smtClean="0">
                <a:latin typeface="Times New Roman" pitchFamily="18" charset="0"/>
                <a:cs typeface="Times New Roman" pitchFamily="18" charset="0"/>
              </a:rPr>
              <a:t>	</a:t>
            </a:r>
          </a:p>
          <a:p>
            <a:pPr marL="1200150" lvl="1" indent="-742950">
              <a:buAutoNum type="arabicParenBoth"/>
            </a:pPr>
            <a:r>
              <a:rPr lang="en-US" sz="6000" dirty="0" smtClean="0">
                <a:latin typeface="Times New Roman" pitchFamily="18" charset="0"/>
                <a:cs typeface="Times New Roman" pitchFamily="18" charset="0"/>
              </a:rPr>
              <a:t>Safety considerations, </a:t>
            </a:r>
          </a:p>
          <a:p>
            <a:pPr marL="1200150" lvl="1" indent="-742950">
              <a:buAutoNum type="arabicParenBoth"/>
            </a:pPr>
            <a:r>
              <a:rPr lang="en-US" sz="6000" dirty="0" smtClean="0">
                <a:latin typeface="Times New Roman" pitchFamily="18" charset="0"/>
                <a:cs typeface="Times New Roman" pitchFamily="18" charset="0"/>
              </a:rPr>
              <a:t> the environment of the hospital in which these measurements are performed .</a:t>
            </a:r>
          </a:p>
          <a:p>
            <a:pPr marL="1200150" lvl="1" indent="-742950">
              <a:buAutoNum type="arabicParenBoth"/>
            </a:pPr>
            <a:r>
              <a:rPr lang="en-US" sz="6000" dirty="0" smtClean="0">
                <a:latin typeface="Times New Roman" pitchFamily="18" charset="0"/>
                <a:cs typeface="Times New Roman" pitchFamily="18" charset="0"/>
              </a:rPr>
              <a:t> the medical personnel usually involved in the measurements and </a:t>
            </a:r>
          </a:p>
          <a:p>
            <a:pPr marL="1200150" lvl="1" indent="-742950">
              <a:buAutoNum type="arabicParenBoth"/>
            </a:pPr>
            <a:r>
              <a:rPr lang="en-US" sz="6000" dirty="0" smtClean="0">
                <a:latin typeface="Times New Roman" pitchFamily="18" charset="0"/>
                <a:cs typeface="Times New Roman" pitchFamily="18" charset="0"/>
              </a:rPr>
              <a:t> sometimes even ethical and legal considerations.</a:t>
            </a:r>
            <a:r>
              <a:rPr lang="en-US" sz="4000" dirty="0" smtClean="0"/>
              <a:t/>
            </a:r>
            <a:br>
              <a:rPr lang="en-US" sz="4000" dirty="0" smtClean="0"/>
            </a:br>
            <a:r>
              <a:rPr lang="en-US" sz="4000" dirty="0" smtClean="0"/>
              <a:t/>
            </a:r>
            <a:br>
              <a:rPr lang="en-US" sz="4000" dirty="0" smtClean="0"/>
            </a:br>
            <a:r>
              <a:rPr lang="en-US" sz="4000" dirty="0" smtClean="0"/>
              <a:t> </a:t>
            </a:r>
            <a:br>
              <a:rPr lang="en-US" sz="4000" dirty="0" smtClean="0"/>
            </a:br>
            <a:r>
              <a:rPr lang="en-US" sz="4000" dirty="0" smtClean="0"/>
              <a:t/>
            </a:r>
            <a:br>
              <a:rPr lang="en-US" sz="4000" dirty="0" smtClean="0"/>
            </a:br>
            <a:r>
              <a:rPr lang="en-US" sz="4000" dirty="0" smtClean="0"/>
              <a:t> </a:t>
            </a:r>
            <a:br>
              <a:rPr lang="en-US" sz="4000" dirty="0" smtClean="0"/>
            </a:br>
            <a:r>
              <a:rPr lang="en-US" sz="4000" dirty="0" smtClean="0"/>
              <a:t/>
            </a:r>
            <a:br>
              <a:rPr lang="en-US" sz="4000" dirty="0" smtClean="0"/>
            </a:br>
            <a:r>
              <a:rPr lang="en-US" sz="4000" dirty="0" smtClean="0"/>
              <a:t> </a:t>
            </a:r>
            <a:br>
              <a:rPr lang="en-US" sz="4000" dirty="0" smtClean="0"/>
            </a:br>
            <a:r>
              <a:rPr lang="en-US" sz="4000" dirty="0" smtClean="0"/>
              <a:t/>
            </a:r>
            <a:br>
              <a:rPr lang="en-US" sz="4000" dirty="0" smtClean="0"/>
            </a:b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Man Instrumentation System</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lvl="1">
              <a:buNone/>
            </a:pPr>
            <a:r>
              <a:rPr lang="en-US" sz="4000" dirty="0" smtClean="0"/>
              <a:t>Basic principle of biomedical is shown in Fig. below.</a:t>
            </a:r>
          </a:p>
          <a:p>
            <a:pPr lvl="1"/>
            <a:r>
              <a:rPr lang="en-US" sz="4000" dirty="0" smtClean="0"/>
              <a:t>Here any physiological event become input to the transducer.</a:t>
            </a:r>
          </a:p>
          <a:p>
            <a:pPr lvl="1"/>
            <a:r>
              <a:rPr lang="en-US" sz="4000" dirty="0" smtClean="0"/>
              <a:t>Transducer gives </a:t>
            </a:r>
            <a:r>
              <a:rPr lang="en-US" sz="4000" dirty="0" err="1" smtClean="0"/>
              <a:t>transduced</a:t>
            </a:r>
            <a:r>
              <a:rPr lang="en-US" sz="4000" dirty="0" smtClean="0"/>
              <a:t> signal which is subjected to signal conditioning .</a:t>
            </a:r>
          </a:p>
          <a:p>
            <a:pPr lvl="1"/>
            <a:r>
              <a:rPr lang="en-US" sz="4000" dirty="0" smtClean="0"/>
              <a:t>Subsequently, the output signal is displayed and or saved</a:t>
            </a:r>
          </a:p>
          <a:p>
            <a:pPr lvl="1"/>
            <a:endParaRPr lang="en-US" sz="4000" dirty="0" smtClean="0"/>
          </a:p>
          <a:p>
            <a:pPr lvl="1">
              <a:buNone/>
            </a:pPr>
            <a:r>
              <a:rPr lang="en-US" sz="4000" dirty="0" smtClean="0"/>
              <a:t> </a:t>
            </a:r>
            <a:r>
              <a:rPr lang="en-US" sz="4000" dirty="0" smtClean="0"/>
              <a:t/>
            </a:r>
            <a:br>
              <a:rPr lang="en-US" sz="4000" dirty="0" smtClean="0"/>
            </a:br>
            <a:endParaRPr lang="en-US" b="1" dirty="0"/>
          </a:p>
        </p:txBody>
      </p:sp>
      <p:pic>
        <p:nvPicPr>
          <p:cNvPr id="1027" name="Picture 3"/>
          <p:cNvPicPr>
            <a:picLocks noChangeAspect="1" noChangeArrowheads="1"/>
          </p:cNvPicPr>
          <p:nvPr/>
        </p:nvPicPr>
        <p:blipFill>
          <a:blip r:embed="rId2"/>
          <a:srcRect/>
          <a:stretch>
            <a:fillRect/>
          </a:stretch>
        </p:blipFill>
        <p:spPr bwMode="auto">
          <a:xfrm>
            <a:off x="1600200" y="4343400"/>
            <a:ext cx="6096000" cy="16179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Man Instrumentation System</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lvl="1">
              <a:buNone/>
            </a:pPr>
            <a:r>
              <a:rPr lang="en-US" dirty="0" smtClean="0"/>
              <a:t>A human being as a whole communicate with his environment in many ways which can be termed as input and output as shown in Fig below.</a:t>
            </a:r>
          </a:p>
          <a:p>
            <a:pPr lvl="1">
              <a:buNone/>
            </a:pPr>
            <a:r>
              <a:rPr lang="en-US" dirty="0" smtClean="0"/>
              <a:t>These input and output can be measured and analyzed in many ways.</a:t>
            </a:r>
            <a:endParaRPr lang="en-US" dirty="0" smtClean="0"/>
          </a:p>
          <a:p>
            <a:pPr lvl="1">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603</Words>
  <Application>Microsoft Office PowerPoint</Application>
  <PresentationFormat>On-screen Show (4:3)</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Man Instrumentation System</vt:lpstr>
      <vt:lpstr>Man Instrumentation System</vt:lpstr>
      <vt:lpstr>Man Instrumentation System</vt:lpstr>
      <vt:lpstr>Man Instrumentation System</vt:lpstr>
      <vt:lpstr>Man Instrumentation System</vt:lpstr>
      <vt:lpstr>Man Instrumentation System</vt:lpstr>
      <vt:lpstr>Man Instrumentation System</vt:lpstr>
      <vt:lpstr>Man Instrumentation System</vt:lpstr>
      <vt:lpstr>Man Instrumentation System</vt:lpstr>
      <vt:lpstr>Slide 10</vt:lpstr>
      <vt:lpstr>Man Instrumentation System</vt:lpstr>
      <vt:lpstr>Man Instrumentation System</vt:lpstr>
      <vt:lpstr>Problem encountered in measuring a living system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 Instrumentation System</dc:title>
  <dc:creator>FRONT COMPUTER</dc:creator>
  <cp:lastModifiedBy>FRONT COMPUTER</cp:lastModifiedBy>
  <cp:revision>16</cp:revision>
  <dcterms:created xsi:type="dcterms:W3CDTF">2017-01-20T15:07:51Z</dcterms:created>
  <dcterms:modified xsi:type="dcterms:W3CDTF">2018-01-10T06:45:29Z</dcterms:modified>
</cp:coreProperties>
</file>