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40" r:id="rId1"/>
  </p:sldMasterIdLst>
  <p:notesMasterIdLst>
    <p:notesMasterId r:id="rId29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81" r:id="rId9"/>
    <p:sldId id="264" r:id="rId10"/>
    <p:sldId id="282" r:id="rId11"/>
    <p:sldId id="265" r:id="rId12"/>
    <p:sldId id="283" r:id="rId13"/>
    <p:sldId id="266" r:id="rId14"/>
    <p:sldId id="267" r:id="rId15"/>
    <p:sldId id="268" r:id="rId16"/>
    <p:sldId id="284" r:id="rId17"/>
    <p:sldId id="269" r:id="rId18"/>
    <p:sldId id="270" r:id="rId19"/>
    <p:sldId id="271" r:id="rId20"/>
    <p:sldId id="272" r:id="rId21"/>
    <p:sldId id="273" r:id="rId22"/>
    <p:sldId id="285" r:id="rId23"/>
    <p:sldId id="275" r:id="rId24"/>
    <p:sldId id="276" r:id="rId25"/>
    <p:sldId id="277" r:id="rId26"/>
    <p:sldId id="278" r:id="rId27"/>
    <p:sldId id="279" r:id="rId2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napVertSplitter="1" vertBarState="minimized" horzBarState="maximized">
    <p:restoredLeft sz="34559" autoAdjust="0"/>
    <p:restoredTop sz="86380" autoAdjust="0"/>
  </p:normalViewPr>
  <p:slideViewPr>
    <p:cSldViewPr>
      <p:cViewPr varScale="1">
        <p:scale>
          <a:sx n="114" d="100"/>
          <a:sy n="114" d="100"/>
        </p:scale>
        <p:origin x="2238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0" y="30426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5E595E-10C5-4E75-AEE3-39C353C73F84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0A1BC1C-B002-43E3-8AC8-B205A33066F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0A1BC1C-B002-43E3-8AC8-B205A33066F3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D771-8BF4-4448-9A13-DF866C1BA1B8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4F5F-F549-4E43-A76B-2D780D4D03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D771-8BF4-4448-9A13-DF866C1BA1B8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4F5F-F549-4E43-A76B-2D780D4D0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D771-8BF4-4448-9A13-DF866C1BA1B8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4F5F-F549-4E43-A76B-2D780D4D0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D771-8BF4-4448-9A13-DF866C1BA1B8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4F5F-F549-4E43-A76B-2D780D4D0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D771-8BF4-4448-9A13-DF866C1BA1B8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4F5F-F549-4E43-A76B-2D780D4D0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D771-8BF4-4448-9A13-DF866C1BA1B8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4F5F-F549-4E43-A76B-2D780D4D0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D771-8BF4-4448-9A13-DF866C1BA1B8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4F5F-F549-4E43-A76B-2D780D4D0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D771-8BF4-4448-9A13-DF866C1BA1B8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4F5F-F549-4E43-A76B-2D780D4D0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D771-8BF4-4448-9A13-DF866C1BA1B8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4F5F-F549-4E43-A76B-2D780D4D0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DBD771-8BF4-4448-9A13-DF866C1BA1B8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864F5F-F549-4E43-A76B-2D780D4D031A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7EDBD771-8BF4-4448-9A13-DF866C1BA1B8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BD864F5F-F549-4E43-A76B-2D780D4D0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7EDBD771-8BF4-4448-9A13-DF866C1BA1B8}" type="datetimeFigureOut">
              <a:rPr lang="en-US" smtClean="0"/>
              <a:pPr/>
              <a:t>9/11/2023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BD864F5F-F549-4E43-A76B-2D780D4D031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Necrosis 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Necrosis 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is death of cell and tissues in the living animal </a:t>
            </a:r>
          </a:p>
          <a:p>
            <a:r>
              <a:rPr lang="en-US" dirty="0" smtClean="0">
                <a:latin typeface="Baskerville Old Face" pitchFamily="18" charset="0"/>
              </a:rPr>
              <a:t>Necrosis is defined as a 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localised area of death of tissue followed later by degradation of tissue by hydrolytic enzymes librated from dead cells </a:t>
            </a:r>
          </a:p>
          <a:p>
            <a:r>
              <a:rPr lang="en-US" dirty="0" smtClean="0">
                <a:latin typeface="Baskerville Old Face" pitchFamily="18" charset="0"/>
              </a:rPr>
              <a:t>It is invariably accompanied by 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Inflammatory reaction </a:t>
            </a:r>
            <a:endParaRPr lang="en-US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6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857224" y="2000240"/>
            <a:ext cx="3929090" cy="300039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963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929190" y="3214686"/>
            <a:ext cx="3786214" cy="321471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LIQUEFACTION OR COLLIQUATIVE NECROSIS 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buNone/>
            </a:pPr>
            <a:r>
              <a:rPr lang="en-US" dirty="0" smtClean="0"/>
              <a:t>      </a:t>
            </a:r>
            <a:r>
              <a:rPr lang="en-US" dirty="0" smtClean="0">
                <a:latin typeface="Baskerville Old Face" pitchFamily="18" charset="0"/>
              </a:rPr>
              <a:t>Liquefaction or </a:t>
            </a:r>
            <a:r>
              <a:rPr lang="en-US" dirty="0" err="1" smtClean="0">
                <a:latin typeface="Baskerville Old Face" pitchFamily="18" charset="0"/>
              </a:rPr>
              <a:t>colliquative</a:t>
            </a:r>
            <a:r>
              <a:rPr lang="en-US" dirty="0" smtClean="0">
                <a:latin typeface="Baskerville Old Face" pitchFamily="18" charset="0"/>
              </a:rPr>
              <a:t> necrosis</a:t>
            </a:r>
          </a:p>
          <a:p>
            <a:pPr>
              <a:buNone/>
            </a:pPr>
            <a:endParaRPr lang="en-US" dirty="0" smtClean="0">
              <a:latin typeface="Baskerville Old Face" pitchFamily="18" charset="0"/>
            </a:endParaRPr>
          </a:p>
          <a:p>
            <a:pPr>
              <a:buNone/>
            </a:pPr>
            <a:endParaRPr lang="en-US" dirty="0" smtClean="0">
              <a:latin typeface="Baskerville Old Face" pitchFamily="18" charset="0"/>
            </a:endParaRPr>
          </a:p>
          <a:p>
            <a:pPr>
              <a:buNone/>
            </a:pPr>
            <a:r>
              <a:rPr lang="en-US" dirty="0" smtClean="0">
                <a:latin typeface="Baskerville Old Face" pitchFamily="18" charset="0"/>
              </a:rPr>
              <a:t> Hydrolytic </a:t>
            </a:r>
            <a:r>
              <a:rPr lang="en-US" dirty="0" err="1" smtClean="0">
                <a:latin typeface="Baskerville Old Face" pitchFamily="18" charset="0"/>
              </a:rPr>
              <a:t>enzmyes</a:t>
            </a:r>
            <a:r>
              <a:rPr lang="en-US" dirty="0" smtClean="0">
                <a:latin typeface="Baskerville Old Face" pitchFamily="18" charset="0"/>
              </a:rPr>
              <a:t> in tissue degradation have </a:t>
            </a:r>
          </a:p>
          <a:p>
            <a:pPr>
              <a:buNone/>
            </a:pPr>
            <a:r>
              <a:rPr lang="en-US" dirty="0" smtClean="0">
                <a:latin typeface="Baskerville Old Face" pitchFamily="18" charset="0"/>
              </a:rPr>
              <a:t>a dominant role in causing semi-fluid material </a:t>
            </a:r>
          </a:p>
          <a:p>
            <a:pPr algn="just">
              <a:buNone/>
            </a:pPr>
            <a:r>
              <a:rPr lang="en-US" dirty="0" smtClean="0">
                <a:latin typeface="Baskerville Old Face" pitchFamily="18" charset="0"/>
              </a:rPr>
              <a:t>Their architectural details as well as </a:t>
            </a:r>
            <a:r>
              <a:rPr lang="en-US" dirty="0" err="1" smtClean="0">
                <a:latin typeface="Baskerville Old Face" pitchFamily="18" charset="0"/>
              </a:rPr>
              <a:t>cytoplasmic</a:t>
            </a:r>
            <a:r>
              <a:rPr lang="en-US" dirty="0" smtClean="0">
                <a:latin typeface="Baskerville Old Face" pitchFamily="18" charset="0"/>
              </a:rPr>
              <a:t> and nuclear details are lost </a:t>
            </a:r>
          </a:p>
          <a:p>
            <a:pPr>
              <a:buNone/>
            </a:pPr>
            <a:r>
              <a:rPr lang="en-US" dirty="0" smtClean="0">
                <a:latin typeface="Baskerville Old Face" pitchFamily="18" charset="0"/>
              </a:rPr>
              <a:t> </a:t>
            </a:r>
            <a:endParaRPr lang="en-US" dirty="0">
              <a:latin typeface="Baskerville Old Face" pitchFamily="18" charset="0"/>
            </a:endParaRPr>
          </a:p>
        </p:txBody>
      </p:sp>
      <p:sp>
        <p:nvSpPr>
          <p:cNvPr id="4" name="Down Arrow 3"/>
          <p:cNvSpPr/>
          <p:nvPr/>
        </p:nvSpPr>
        <p:spPr>
          <a:xfrm>
            <a:off x="4071934" y="2571744"/>
            <a:ext cx="428628" cy="571504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 descr="WhatsApp Image 2023-09-03 at 7.32.38 AM.jpe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7200" y="2303661"/>
            <a:ext cx="8229600" cy="356830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CAUSES 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  <a:latin typeface="Baskerville Old Face" pitchFamily="18" charset="0"/>
              </a:rPr>
              <a:t>Pyrogenic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 bacterial infections </a:t>
            </a:r>
            <a:r>
              <a:rPr lang="en-US" dirty="0" smtClean="0">
                <a:latin typeface="Baskerville Old Face" pitchFamily="18" charset="0"/>
              </a:rPr>
              <a:t>attract </a:t>
            </a:r>
            <a:r>
              <a:rPr lang="en-US" dirty="0" err="1" smtClean="0">
                <a:latin typeface="Baskerville Old Face" pitchFamily="18" charset="0"/>
              </a:rPr>
              <a:t>nutrophills</a:t>
            </a:r>
            <a:r>
              <a:rPr lang="en-US" dirty="0" smtClean="0">
                <a:latin typeface="Baskerville Old Face" pitchFamily="18" charset="0"/>
              </a:rPr>
              <a:t>. Bacterial and </a:t>
            </a:r>
            <a:r>
              <a:rPr lang="en-US" dirty="0" err="1" smtClean="0">
                <a:latin typeface="Baskerville Old Face" pitchFamily="18" charset="0"/>
              </a:rPr>
              <a:t>leukocytic</a:t>
            </a:r>
            <a:r>
              <a:rPr lang="en-US" dirty="0" smtClean="0">
                <a:latin typeface="Baskerville Old Face" pitchFamily="18" charset="0"/>
              </a:rPr>
              <a:t> enzymes liquefy dead cells and tissue .</a:t>
            </a:r>
          </a:p>
          <a:p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Ischemic necrosis of brain </a:t>
            </a:r>
            <a:endParaRPr lang="en-US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sz="4000" dirty="0" smtClean="0">
                <a:latin typeface="Algerian" pitchFamily="82" charset="0"/>
              </a:rPr>
              <a:t>GROSS APPEARANCE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Affected area is 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soft with liquefied centre containing necrotic debris </a:t>
            </a:r>
          </a:p>
          <a:p>
            <a:r>
              <a:rPr lang="en-US" dirty="0" smtClean="0">
                <a:latin typeface="Baskerville Old Face" pitchFamily="18" charset="0"/>
              </a:rPr>
              <a:t>Later , 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a cyst wall</a:t>
            </a:r>
            <a:r>
              <a:rPr lang="en-US" dirty="0" smtClean="0">
                <a:latin typeface="Baskerville Old Face" pitchFamily="18" charset="0"/>
              </a:rPr>
              <a:t> is formed </a:t>
            </a:r>
            <a:r>
              <a:rPr lang="en-US" dirty="0" smtClean="0"/>
              <a:t>.</a:t>
            </a:r>
            <a:endParaRPr lang="en-US" dirty="0"/>
          </a:p>
        </p:txBody>
      </p:sp>
      <p:pic>
        <p:nvPicPr>
          <p:cNvPr id="28673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3571876"/>
            <a:ext cx="4429125" cy="290036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Microscopic </a:t>
            </a:r>
            <a:r>
              <a:rPr lang="en-US" sz="4000" dirty="0" err="1" smtClean="0">
                <a:latin typeface="Algerian" pitchFamily="82" charset="0"/>
              </a:rPr>
              <a:t>apperance</a:t>
            </a:r>
            <a:r>
              <a:rPr lang="en-US" sz="4000" dirty="0" smtClean="0">
                <a:latin typeface="Algerian" pitchFamily="82" charset="0"/>
              </a:rPr>
              <a:t> 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No architectural or cellular details are visible in the area of necrosis .</a:t>
            </a:r>
          </a:p>
          <a:p>
            <a:r>
              <a:rPr lang="en-US" dirty="0" smtClean="0">
                <a:latin typeface="Baskerville Old Face" pitchFamily="18" charset="0"/>
              </a:rPr>
              <a:t>The necrotic area usually appears as a 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cavity containing a mass of necrotic </a:t>
            </a:r>
            <a:r>
              <a:rPr lang="en-US" dirty="0" err="1" smtClean="0">
                <a:solidFill>
                  <a:srgbClr val="FF0000"/>
                </a:solidFill>
                <a:latin typeface="Baskerville Old Face" pitchFamily="18" charset="0"/>
              </a:rPr>
              <a:t>neutrophills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 , bacteria and tissue debris </a:t>
            </a:r>
          </a:p>
          <a:p>
            <a:r>
              <a:rPr lang="en-US" dirty="0" smtClean="0">
                <a:latin typeface="Baskerville Old Face" pitchFamily="18" charset="0"/>
              </a:rPr>
              <a:t>The entire necrotic mass is surrounded by a 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fibrous connective capsule/cyst wall </a:t>
            </a:r>
          </a:p>
          <a:p>
            <a:r>
              <a:rPr lang="en-US" dirty="0" smtClean="0">
                <a:latin typeface="Baskerville Old Face" pitchFamily="18" charset="0"/>
              </a:rPr>
              <a:t>The cyst wall is formed by proliferating capillaries , inflammatory cells and </a:t>
            </a:r>
            <a:r>
              <a:rPr lang="en-US" dirty="0" err="1" smtClean="0">
                <a:latin typeface="Baskerville Old Face" pitchFamily="18" charset="0"/>
              </a:rPr>
              <a:t>gliosis</a:t>
            </a:r>
            <a:r>
              <a:rPr lang="en-US" dirty="0" smtClean="0">
                <a:latin typeface="Baskerville Old Face" pitchFamily="18" charset="0"/>
              </a:rPr>
              <a:t> </a:t>
            </a:r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428728" y="2500306"/>
            <a:ext cx="6000791" cy="32861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Caseous necrosis 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Dead tissue is converted into a 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homogenous , granular mass resembling cottage cheese .</a:t>
            </a:r>
          </a:p>
          <a:p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Their architectural details as wall as </a:t>
            </a:r>
            <a:r>
              <a:rPr lang="en-US" dirty="0" err="1" smtClean="0">
                <a:solidFill>
                  <a:srgbClr val="FF0000"/>
                </a:solidFill>
                <a:latin typeface="Baskerville Old Face" pitchFamily="18" charset="0"/>
              </a:rPr>
              <a:t>cytoplasmic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 and nuclear details are lost </a:t>
            </a:r>
          </a:p>
          <a:p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Accumulation of amorphous (no structure) debris with in an area of necrosis .  </a:t>
            </a:r>
            <a:endParaRPr lang="en-US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pic>
        <p:nvPicPr>
          <p:cNvPr id="26625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335339" y="4429132"/>
            <a:ext cx="2808661" cy="21035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err="1" smtClean="0">
                <a:latin typeface="Algerian" pitchFamily="82" charset="0"/>
              </a:rPr>
              <a:t>CauseS</a:t>
            </a:r>
            <a:r>
              <a:rPr lang="en-US" sz="4000" dirty="0" smtClean="0">
                <a:latin typeface="Algerian" pitchFamily="82" charset="0"/>
              </a:rPr>
              <a:t> 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Associated with lesions of </a:t>
            </a:r>
          </a:p>
          <a:p>
            <a:pPr>
              <a:buNone/>
            </a:pPr>
            <a:r>
              <a:rPr lang="en-US" dirty="0" smtClean="0">
                <a:latin typeface="Baskerville Old Face" pitchFamily="18" charset="0"/>
              </a:rPr>
              <a:t> Mycobacterium tuberculosis </a:t>
            </a:r>
          </a:p>
          <a:p>
            <a:pPr>
              <a:buNone/>
            </a:pPr>
            <a:r>
              <a:rPr lang="en-US" dirty="0" smtClean="0">
                <a:latin typeface="Baskerville Old Face" pitchFamily="18" charset="0"/>
              </a:rPr>
              <a:t> syphilis </a:t>
            </a:r>
          </a:p>
          <a:p>
            <a:pPr>
              <a:buNone/>
            </a:pPr>
            <a:r>
              <a:rPr lang="en-US" dirty="0" smtClean="0">
                <a:latin typeface="Baskerville Old Face" pitchFamily="18" charset="0"/>
              </a:rPr>
              <a:t> Fungi (</a:t>
            </a:r>
            <a:r>
              <a:rPr lang="en-US" dirty="0" err="1" smtClean="0">
                <a:latin typeface="Baskerville Old Face" pitchFamily="18" charset="0"/>
              </a:rPr>
              <a:t>Histoplasma</a:t>
            </a:r>
            <a:r>
              <a:rPr lang="en-US" dirty="0" smtClean="0">
                <a:latin typeface="Baskerville Old Face" pitchFamily="18" charset="0"/>
              </a:rPr>
              <a:t> , </a:t>
            </a:r>
            <a:r>
              <a:rPr lang="en-US" dirty="0" err="1" smtClean="0">
                <a:latin typeface="Baskerville Old Face" pitchFamily="18" charset="0"/>
              </a:rPr>
              <a:t>coccidiodomycosis</a:t>
            </a:r>
            <a:r>
              <a:rPr lang="en-US" dirty="0" smtClean="0">
                <a:latin typeface="Baskerville Old Face" pitchFamily="18" charset="0"/>
              </a:rPr>
              <a:t> ) </a:t>
            </a:r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GROSS APPEARANCE 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Foci of </a:t>
            </a:r>
            <a:r>
              <a:rPr lang="en-US" dirty="0" err="1" smtClean="0">
                <a:latin typeface="Baskerville Old Face" pitchFamily="18" charset="0"/>
              </a:rPr>
              <a:t>caseous</a:t>
            </a:r>
            <a:r>
              <a:rPr lang="en-US" dirty="0" smtClean="0">
                <a:latin typeface="Baskerville Old Face" pitchFamily="18" charset="0"/>
              </a:rPr>
              <a:t> necrosis resemble 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dry cheese and are soft , granular and yellowish </a:t>
            </a:r>
            <a:r>
              <a:rPr lang="en-US" dirty="0" smtClean="0">
                <a:solidFill>
                  <a:srgbClr val="FF0000"/>
                </a:solidFill>
              </a:rPr>
              <a:t>. </a:t>
            </a:r>
          </a:p>
          <a:p>
            <a:pPr>
              <a:buNone/>
            </a:pPr>
            <a:endParaRPr lang="en-US" dirty="0"/>
          </a:p>
        </p:txBody>
      </p:sp>
      <p:pic>
        <p:nvPicPr>
          <p:cNvPr id="5" name="Picture 4" descr="6275d19f-2849-4fa8-82a0-1a093fccc43f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57686" y="3714752"/>
            <a:ext cx="4786314" cy="203022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4577" name="Picture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71472" y="3000372"/>
            <a:ext cx="4048125" cy="3686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Necrosis usually affects 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a group of </a:t>
            </a:r>
            <a:r>
              <a:rPr lang="en-US" dirty="0" err="1" smtClean="0">
                <a:solidFill>
                  <a:srgbClr val="FF0000"/>
                </a:solidFill>
                <a:latin typeface="Baskerville Old Face" pitchFamily="18" charset="0"/>
              </a:rPr>
              <a:t>contigous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 cells</a:t>
            </a:r>
            <a:r>
              <a:rPr lang="en-US" dirty="0" smtClean="0">
                <a:latin typeface="Baskerville Old Face" pitchFamily="18" charset="0"/>
              </a:rPr>
              <a:t> (in contrast to apoptosis which involves a single cell)</a:t>
            </a:r>
          </a:p>
          <a:p>
            <a:r>
              <a:rPr lang="en-US" dirty="0" smtClean="0">
                <a:latin typeface="Baskerville Old Face" pitchFamily="18" charset="0"/>
              </a:rPr>
              <a:t>There are 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inflammatory changes </a:t>
            </a:r>
            <a:r>
              <a:rPr lang="en-US" dirty="0" smtClean="0">
                <a:latin typeface="Baskerville Old Face" pitchFamily="18" charset="0"/>
              </a:rPr>
              <a:t>in the surrounding tissue (in contrast to apoptosis where there is no inflammatory changes)</a:t>
            </a:r>
            <a:r>
              <a:rPr lang="en-US" dirty="0" smtClean="0"/>
              <a:t> .</a:t>
            </a:r>
            <a:endParaRPr lang="en-US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4714884"/>
            <a:ext cx="3143272" cy="188595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Microscopic appearance </a:t>
            </a:r>
            <a:endParaRPr lang="en-US" sz="4000" dirty="0">
              <a:latin typeface="Algerian" pitchFamily="82" charset="0"/>
            </a:endParaRPr>
          </a:p>
        </p:txBody>
      </p:sp>
      <p:pic>
        <p:nvPicPr>
          <p:cNvPr id="23553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0" y="1643050"/>
            <a:ext cx="4738971" cy="32861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786314" y="3643314"/>
            <a:ext cx="4143404" cy="302072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Fat necrosis 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latin typeface="Baskerville Old Face" pitchFamily="18" charset="0"/>
              </a:rPr>
              <a:t>Fat necrosis is a special form of cell death </a:t>
            </a:r>
            <a:r>
              <a:rPr lang="en-US" dirty="0" err="1" smtClean="0">
                <a:latin typeface="Baskerville Old Face" pitchFamily="18" charset="0"/>
              </a:rPr>
              <a:t>occuring</a:t>
            </a:r>
            <a:r>
              <a:rPr lang="en-US" dirty="0" smtClean="0">
                <a:latin typeface="Baskerville Old Face" pitchFamily="18" charset="0"/>
              </a:rPr>
              <a:t> at mainly 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Fat-rich anatomic locations </a:t>
            </a:r>
            <a:r>
              <a:rPr lang="en-US" dirty="0" smtClean="0">
                <a:latin typeface="Baskerville Old Face" pitchFamily="18" charset="0"/>
              </a:rPr>
              <a:t>in the body </a:t>
            </a:r>
          </a:p>
          <a:p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Death of adipose tissue in a living animal</a:t>
            </a:r>
          </a:p>
          <a:p>
            <a:endParaRPr lang="en-US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endParaRPr lang="en-US" dirty="0" smtClean="0">
              <a:solidFill>
                <a:srgbClr val="FF0000"/>
              </a:solidFill>
              <a:latin typeface="Baskerville Old Face" pitchFamily="18" charset="0"/>
            </a:endParaRPr>
          </a:p>
          <a:p>
            <a:pPr>
              <a:buNone/>
            </a:pPr>
            <a:r>
              <a:rPr lang="en-US" dirty="0" smtClean="0">
                <a:latin typeface="Baskerville Old Face" pitchFamily="18" charset="0"/>
              </a:rPr>
              <a:t>  </a:t>
            </a:r>
            <a:endParaRPr lang="en-US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sp>
        <p:nvSpPr>
          <p:cNvPr id="22530" name="AutoShape 2" descr="https://41.media.tumblr.com/6868ac4adb1b36982845c3708f9ad2eb/tumblr_inline_np3fjjSNGD1sv92o6_540.pn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472403" y="4057428"/>
            <a:ext cx="4286280" cy="22145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CAUSES 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Pancreatic (acute pancreatitis)</a:t>
            </a:r>
          </a:p>
          <a:p>
            <a:r>
              <a:rPr lang="en-US" dirty="0" smtClean="0">
                <a:latin typeface="Baskerville Old Face" pitchFamily="18" charset="0"/>
              </a:rPr>
              <a:t>Traumatic (breast)</a:t>
            </a:r>
          </a:p>
          <a:p>
            <a:endParaRPr lang="en-US" dirty="0" smtClean="0">
              <a:latin typeface="Baskerville Old Face" pitchFamily="18" charset="0"/>
            </a:endParaRPr>
          </a:p>
          <a:p>
            <a:endParaRPr lang="en-US" dirty="0" smtClean="0">
              <a:latin typeface="Baskerville Old Face" pitchFamily="18" charset="0"/>
            </a:endParaRPr>
          </a:p>
          <a:p>
            <a:endParaRPr lang="en-US" dirty="0" smtClean="0">
              <a:latin typeface="Baskerville Old Face" pitchFamily="18" charset="0"/>
            </a:endParaRPr>
          </a:p>
          <a:p>
            <a:endParaRPr lang="en-US" dirty="0" smtClean="0">
              <a:latin typeface="Baskerville Old Face" pitchFamily="18" charset="0"/>
            </a:endParaRPr>
          </a:p>
          <a:p>
            <a:endParaRPr lang="en-US" dirty="0" smtClean="0">
              <a:latin typeface="Baskerville Old Face" pitchFamily="18" charset="0"/>
            </a:endParaRPr>
          </a:p>
          <a:p>
            <a:endParaRPr lang="en-US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3500438"/>
            <a:ext cx="3238454" cy="220662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3504" y="2500306"/>
            <a:ext cx="2643206" cy="392909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>
                <a:latin typeface="Algerian" pitchFamily="82" charset="0"/>
              </a:rPr>
              <a:t>GROSS APPEARANCE </a:t>
            </a:r>
            <a:endParaRPr lang="en-US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latin typeface="Baskerville Old Face" pitchFamily="18" charset="0"/>
              </a:rPr>
              <a:t>Fat necrosis appears as 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yellowish-white and firm deposits .</a:t>
            </a:r>
          </a:p>
          <a:p>
            <a:r>
              <a:rPr lang="en-US" dirty="0" smtClean="0">
                <a:latin typeface="Baskerville Old Face" pitchFamily="18" charset="0"/>
              </a:rPr>
              <a:t>Formation of calcium soaps imparts the </a:t>
            </a:r>
            <a:r>
              <a:rPr lang="en-US" dirty="0" err="1" smtClean="0">
                <a:latin typeface="Baskerville Old Face" pitchFamily="18" charset="0"/>
              </a:rPr>
              <a:t>necrosed</a:t>
            </a:r>
            <a:r>
              <a:rPr lang="en-US" dirty="0" smtClean="0">
                <a:latin typeface="Baskerville Old Face" pitchFamily="18" charset="0"/>
              </a:rPr>
              <a:t> foci firmer and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 chalky white appearance   </a:t>
            </a:r>
            <a:endParaRPr lang="en-US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pic>
        <p:nvPicPr>
          <p:cNvPr id="20481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29124" y="3857628"/>
            <a:ext cx="4000528" cy="27860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Microscopic APPEARANCE</a:t>
            </a:r>
            <a:endParaRPr lang="en-US" sz="4000" dirty="0">
              <a:latin typeface="Algerian" pitchFamily="82" charset="0"/>
            </a:endParaRPr>
          </a:p>
        </p:txBody>
      </p:sp>
      <p:pic>
        <p:nvPicPr>
          <p:cNvPr id="4" name="Content Placeholder 3" descr="download (12)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2143116"/>
            <a:ext cx="5857916" cy="40719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FIBRINOID NECROSIS 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Fibrinoid necrosis is characterized by 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deposition of fibrin –like material </a:t>
            </a:r>
            <a:r>
              <a:rPr lang="en-US" dirty="0" smtClean="0">
                <a:latin typeface="Baskerville Old Face" pitchFamily="18" charset="0"/>
              </a:rPr>
              <a:t>which has the staining properties of fibrin </a:t>
            </a:r>
          </a:p>
          <a:p>
            <a:r>
              <a:rPr lang="en-US" dirty="0" smtClean="0">
                <a:latin typeface="Baskerville Old Face" pitchFamily="18" charset="0"/>
              </a:rPr>
              <a:t>The fibrin like material is deposited in 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wall of blood vessels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en-US" dirty="0">
              <a:solidFill>
                <a:srgbClr val="FF0000"/>
              </a:solidFill>
            </a:endParaRPr>
          </a:p>
        </p:txBody>
      </p:sp>
      <p:pic>
        <p:nvPicPr>
          <p:cNvPr id="4" name="Picture 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3929066"/>
            <a:ext cx="4057650" cy="2647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Causes 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Immunological injury of vessel wall </a:t>
            </a:r>
            <a:r>
              <a:rPr lang="en-US" dirty="0" smtClean="0">
                <a:latin typeface="Baskerville Old Face" pitchFamily="18" charset="0"/>
              </a:rPr>
              <a:t>(e.g. in immune complex </a:t>
            </a:r>
            <a:r>
              <a:rPr lang="en-US" dirty="0" err="1" smtClean="0">
                <a:latin typeface="Baskerville Old Face" pitchFamily="18" charset="0"/>
              </a:rPr>
              <a:t>vasculitis</a:t>
            </a:r>
            <a:r>
              <a:rPr lang="en-US" dirty="0" smtClean="0">
                <a:latin typeface="Baskerville Old Face" pitchFamily="18" charset="0"/>
              </a:rPr>
              <a:t> , autoimmune disease , </a:t>
            </a:r>
            <a:r>
              <a:rPr lang="en-US" dirty="0" err="1" smtClean="0">
                <a:latin typeface="Baskerville Old Face" pitchFamily="18" charset="0"/>
              </a:rPr>
              <a:t>arthus</a:t>
            </a:r>
            <a:r>
              <a:rPr lang="en-US" dirty="0" smtClean="0">
                <a:latin typeface="Baskerville Old Face" pitchFamily="18" charset="0"/>
              </a:rPr>
              <a:t> reaction etc) </a:t>
            </a:r>
          </a:p>
          <a:p>
            <a:r>
              <a:rPr lang="en-US" dirty="0" smtClean="0">
                <a:latin typeface="Baskerville Old Face" pitchFamily="18" charset="0"/>
              </a:rPr>
              <a:t>Arterioles in hypertension , peptic ulcer etc 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MICROSCOPIC APPERANCE </a:t>
            </a:r>
            <a:endParaRPr lang="en-US" sz="4000" dirty="0">
              <a:latin typeface="Algerian" pitchFamily="82" charset="0"/>
            </a:endParaRPr>
          </a:p>
        </p:txBody>
      </p:sp>
      <p:pic>
        <p:nvPicPr>
          <p:cNvPr id="4" name="Content Placeholder 3" descr="vasculitisfibneche2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1785926"/>
            <a:ext cx="6145938" cy="46259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CAUSES 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Hypoxia </a:t>
            </a:r>
          </a:p>
          <a:p>
            <a:r>
              <a:rPr lang="en-US" dirty="0" smtClean="0">
                <a:latin typeface="Baskerville Old Face" pitchFamily="18" charset="0"/>
              </a:rPr>
              <a:t>Ischemia </a:t>
            </a:r>
          </a:p>
          <a:p>
            <a:r>
              <a:rPr lang="en-US" dirty="0" smtClean="0">
                <a:latin typeface="Baskerville Old Face" pitchFamily="18" charset="0"/>
              </a:rPr>
              <a:t>Physical agents </a:t>
            </a:r>
          </a:p>
          <a:p>
            <a:r>
              <a:rPr lang="en-US" dirty="0" smtClean="0">
                <a:latin typeface="Baskerville Old Face" pitchFamily="18" charset="0"/>
              </a:rPr>
              <a:t>Chemical agents </a:t>
            </a:r>
          </a:p>
          <a:p>
            <a:r>
              <a:rPr lang="en-US" dirty="0" smtClean="0">
                <a:latin typeface="Baskerville Old Face" pitchFamily="18" charset="0"/>
              </a:rPr>
              <a:t>Biological agents </a:t>
            </a:r>
          </a:p>
          <a:p>
            <a:r>
              <a:rPr lang="en-US" dirty="0" smtClean="0">
                <a:latin typeface="Baskerville Old Face" pitchFamily="18" charset="0"/>
              </a:rPr>
              <a:t>Hypersensitivity </a:t>
            </a:r>
            <a:endParaRPr lang="en-US" dirty="0">
              <a:latin typeface="Baskerville Old Face" pitchFamily="18" charset="0"/>
            </a:endParaRPr>
          </a:p>
        </p:txBody>
      </p:sp>
      <p:pic>
        <p:nvPicPr>
          <p:cNvPr id="4" name="Picture 3" descr="images (8)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43438" y="3714752"/>
            <a:ext cx="3929090" cy="2428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14942" y="2285992"/>
            <a:ext cx="2495550" cy="135732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Types 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Coagulative Necrosis (most common)</a:t>
            </a:r>
          </a:p>
          <a:p>
            <a:r>
              <a:rPr lang="en-US" dirty="0" smtClean="0">
                <a:latin typeface="Baskerville Old Face" pitchFamily="18" charset="0"/>
              </a:rPr>
              <a:t>Colliquative / Liquefactive necrosis </a:t>
            </a:r>
          </a:p>
          <a:p>
            <a:r>
              <a:rPr lang="en-US" dirty="0" smtClean="0">
                <a:latin typeface="Baskerville Old Face" pitchFamily="18" charset="0"/>
              </a:rPr>
              <a:t>Caseous Necrosis </a:t>
            </a:r>
          </a:p>
          <a:p>
            <a:r>
              <a:rPr lang="en-US" dirty="0" smtClean="0">
                <a:latin typeface="Baskerville Old Face" pitchFamily="18" charset="0"/>
              </a:rPr>
              <a:t>Fat Necrosis </a:t>
            </a:r>
          </a:p>
          <a:p>
            <a:r>
              <a:rPr lang="en-US" dirty="0" smtClean="0">
                <a:latin typeface="Baskerville Old Face" pitchFamily="18" charset="0"/>
              </a:rPr>
              <a:t>Fibrinoid Necrosis </a:t>
            </a:r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COAGULATIVE NECROSIS 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Most common type of Necrosis </a:t>
            </a:r>
          </a:p>
          <a:p>
            <a:r>
              <a:rPr lang="en-US" dirty="0" smtClean="0">
                <a:latin typeface="Baskerville Old Face" pitchFamily="18" charset="0"/>
              </a:rPr>
              <a:t>Architectural outlines persist but cellular and nuclear details are lost (Ghost cells)</a:t>
            </a:r>
          </a:p>
          <a:p>
            <a:endParaRPr lang="en-US" dirty="0"/>
          </a:p>
        </p:txBody>
      </p:sp>
      <p:sp>
        <p:nvSpPr>
          <p:cNvPr id="33794" name="AutoShape 2" descr="blob:https://web.whatsapp.com/37518173-af90-4d21-a354-967137b33845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5" name="Picture 4" descr="WhatsApp Image 2023-09-03 at 7.32.39 AM.jpe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3643314"/>
            <a:ext cx="7143800" cy="25059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CAUSES 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Ischemia</a:t>
            </a:r>
            <a:r>
              <a:rPr lang="en-US" dirty="0" smtClean="0">
                <a:latin typeface="Baskerville Old Face" pitchFamily="18" charset="0"/>
              </a:rPr>
              <a:t> due to 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thrombosis / embolism in all </a:t>
            </a:r>
            <a:r>
              <a:rPr lang="en-US" dirty="0" smtClean="0">
                <a:latin typeface="Baskerville Old Face" pitchFamily="18" charset="0"/>
              </a:rPr>
              <a:t>organs expect brain (Amongst solid organs brain is the only exception i.e., it is the only solid organ in which ischemia leads to liquefactive necrosis and not </a:t>
            </a:r>
            <a:r>
              <a:rPr lang="en-US" dirty="0" err="1" smtClean="0">
                <a:latin typeface="Baskerville Old Face" pitchFamily="18" charset="0"/>
              </a:rPr>
              <a:t>coagulative</a:t>
            </a:r>
            <a:r>
              <a:rPr lang="en-US" dirty="0" smtClean="0">
                <a:latin typeface="Baskerville Old Face" pitchFamily="18" charset="0"/>
              </a:rPr>
              <a:t> necrosis )</a:t>
            </a:r>
          </a:p>
          <a:p>
            <a:r>
              <a:rPr lang="en-US" dirty="0" smtClean="0">
                <a:latin typeface="Baskerville Old Face" pitchFamily="18" charset="0"/>
              </a:rPr>
              <a:t>Mild burns (Thermal injury)</a:t>
            </a:r>
          </a:p>
          <a:p>
            <a:r>
              <a:rPr lang="en-US" dirty="0" err="1" smtClean="0">
                <a:latin typeface="Baskerville Old Face" pitchFamily="18" charset="0"/>
              </a:rPr>
              <a:t>Zenker’s</a:t>
            </a:r>
            <a:r>
              <a:rPr lang="en-US" dirty="0" smtClean="0">
                <a:latin typeface="Baskerville Old Face" pitchFamily="18" charset="0"/>
              </a:rPr>
              <a:t> degeneration necrosis </a:t>
            </a:r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GROSS </a:t>
            </a:r>
            <a:r>
              <a:rPr lang="en-US" sz="4000" dirty="0" err="1" smtClean="0">
                <a:latin typeface="Algerian" pitchFamily="82" charset="0"/>
              </a:rPr>
              <a:t>apperance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>
                <a:latin typeface="Baskerville Old Face" pitchFamily="18" charset="0"/>
              </a:rPr>
              <a:t>Focus in the early stage is 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pale , firm, and slightly swollen</a:t>
            </a:r>
          </a:p>
          <a:p>
            <a:r>
              <a:rPr lang="en-US" dirty="0" smtClean="0">
                <a:latin typeface="Baskerville Old Face" pitchFamily="18" charset="0"/>
              </a:rPr>
              <a:t>With progression , the affected area becomes 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more yellowish , softer and shrunken .  </a:t>
            </a:r>
            <a:endParaRPr lang="en-US" dirty="0">
              <a:solidFill>
                <a:srgbClr val="FF0000"/>
              </a:solidFill>
              <a:latin typeface="Baskerville Old Face" pitchFamily="18" charset="0"/>
            </a:endParaRP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14546" y="4000504"/>
            <a:ext cx="4648200" cy="245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9941" name="Picture 5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85852" y="2285992"/>
            <a:ext cx="6429420" cy="36465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4000" dirty="0" smtClean="0">
                <a:latin typeface="Algerian" pitchFamily="82" charset="0"/>
              </a:rPr>
              <a:t>Microscopic </a:t>
            </a:r>
            <a:r>
              <a:rPr lang="en-US" sz="4000" dirty="0" err="1" smtClean="0">
                <a:latin typeface="Algerian" pitchFamily="82" charset="0"/>
              </a:rPr>
              <a:t>apperance</a:t>
            </a:r>
            <a:r>
              <a:rPr lang="en-US" sz="4000" dirty="0" smtClean="0">
                <a:latin typeface="Algerian" pitchFamily="82" charset="0"/>
              </a:rPr>
              <a:t> </a:t>
            </a:r>
            <a:endParaRPr lang="en-US" sz="4000" dirty="0">
              <a:latin typeface="Algerian" pitchFamily="82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Tomb stones </a:t>
            </a:r>
            <a:r>
              <a:rPr lang="en-US" dirty="0" smtClean="0">
                <a:latin typeface="Baskerville Old Face" pitchFamily="18" charset="0"/>
              </a:rPr>
              <a:t>i.e., outlines of the cells are retained and the cell type can still be recognized but their </a:t>
            </a:r>
            <a:r>
              <a:rPr lang="en-US" dirty="0" err="1" smtClean="0">
                <a:latin typeface="Baskerville Old Face" pitchFamily="18" charset="0"/>
              </a:rPr>
              <a:t>cytoplasmic</a:t>
            </a:r>
            <a:r>
              <a:rPr lang="en-US" dirty="0" smtClean="0">
                <a:latin typeface="Baskerville Old Face" pitchFamily="18" charset="0"/>
              </a:rPr>
              <a:t> and nuclear details are lost </a:t>
            </a:r>
          </a:p>
          <a:p>
            <a:r>
              <a:rPr lang="en-US" dirty="0" smtClean="0">
                <a:latin typeface="Baskerville Old Face" pitchFamily="18" charset="0"/>
              </a:rPr>
              <a:t>The </a:t>
            </a:r>
            <a:r>
              <a:rPr lang="en-US" dirty="0" err="1" smtClean="0">
                <a:latin typeface="Baskerville Old Face" pitchFamily="18" charset="0"/>
              </a:rPr>
              <a:t>necrosed</a:t>
            </a:r>
            <a:r>
              <a:rPr lang="en-US" dirty="0" smtClean="0">
                <a:latin typeface="Baskerville Old Face" pitchFamily="18" charset="0"/>
              </a:rPr>
              <a:t> cells are 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swollen and have more </a:t>
            </a:r>
            <a:r>
              <a:rPr lang="en-US" dirty="0" err="1" smtClean="0">
                <a:solidFill>
                  <a:srgbClr val="FF0000"/>
                </a:solidFill>
                <a:latin typeface="Baskerville Old Face" pitchFamily="18" charset="0"/>
              </a:rPr>
              <a:t>eosinophillic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 cytoplasm </a:t>
            </a:r>
            <a:r>
              <a:rPr lang="en-US" dirty="0" smtClean="0">
                <a:latin typeface="Baskerville Old Face" pitchFamily="18" charset="0"/>
              </a:rPr>
              <a:t>than the normal </a:t>
            </a:r>
          </a:p>
          <a:p>
            <a:r>
              <a:rPr lang="en-US" dirty="0" smtClean="0">
                <a:latin typeface="Baskerville Old Face" pitchFamily="18" charset="0"/>
              </a:rPr>
              <a:t>These cell show 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nuclear changes of </a:t>
            </a:r>
            <a:r>
              <a:rPr lang="en-US" dirty="0" err="1" smtClean="0">
                <a:solidFill>
                  <a:srgbClr val="FF0000"/>
                </a:solidFill>
                <a:latin typeface="Baskerville Old Face" pitchFamily="18" charset="0"/>
              </a:rPr>
              <a:t>pyknosis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 , </a:t>
            </a:r>
          </a:p>
          <a:p>
            <a:pPr>
              <a:buNone/>
            </a:pP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     </a:t>
            </a:r>
            <a:r>
              <a:rPr lang="en-US" dirty="0" err="1" smtClean="0">
                <a:solidFill>
                  <a:srgbClr val="FF0000"/>
                </a:solidFill>
                <a:latin typeface="Baskerville Old Face" pitchFamily="18" charset="0"/>
              </a:rPr>
              <a:t>Karyorrhexis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 and </a:t>
            </a:r>
            <a:r>
              <a:rPr lang="en-US" dirty="0" err="1" smtClean="0">
                <a:solidFill>
                  <a:srgbClr val="FF0000"/>
                </a:solidFill>
                <a:latin typeface="Baskerville Old Face" pitchFamily="18" charset="0"/>
              </a:rPr>
              <a:t>karyolysis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 </a:t>
            </a:r>
          </a:p>
          <a:p>
            <a:pPr>
              <a:buFont typeface="Wingdings" pitchFamily="2" charset="2"/>
              <a:buChar char="§"/>
            </a:pPr>
            <a:r>
              <a:rPr lang="en-US" dirty="0" smtClean="0">
                <a:latin typeface="Baskerville Old Face" pitchFamily="18" charset="0"/>
              </a:rPr>
              <a:t>Eventually , the </a:t>
            </a:r>
            <a:r>
              <a:rPr lang="en-US" dirty="0" err="1" smtClean="0">
                <a:latin typeface="Baskerville Old Face" pitchFamily="18" charset="0"/>
              </a:rPr>
              <a:t>necrosed</a:t>
            </a:r>
            <a:r>
              <a:rPr lang="en-US" dirty="0" smtClean="0">
                <a:latin typeface="Baskerville Old Face" pitchFamily="18" charset="0"/>
              </a:rPr>
              <a:t> focus is infiltrated by</a:t>
            </a:r>
            <a:r>
              <a:rPr lang="en-US" dirty="0" smtClean="0">
                <a:solidFill>
                  <a:srgbClr val="FF0000"/>
                </a:solidFill>
                <a:latin typeface="Baskerville Old Face" pitchFamily="18" charset="0"/>
              </a:rPr>
              <a:t> inflammatory cells </a:t>
            </a:r>
            <a:endParaRPr lang="en-US" dirty="0">
              <a:latin typeface="Baskerville Old Face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206</TotalTime>
  <Words>616</Words>
  <Application>Microsoft Office PowerPoint</Application>
  <PresentationFormat>On-screen Show (4:3)</PresentationFormat>
  <Paragraphs>94</Paragraphs>
  <Slides>27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Algerian</vt:lpstr>
      <vt:lpstr>Arial</vt:lpstr>
      <vt:lpstr>Baskerville Old Face</vt:lpstr>
      <vt:lpstr>Calibri</vt:lpstr>
      <vt:lpstr>Corbel</vt:lpstr>
      <vt:lpstr>Wingdings</vt:lpstr>
      <vt:lpstr>Wingdings 2</vt:lpstr>
      <vt:lpstr>Wingdings 3</vt:lpstr>
      <vt:lpstr>Module</vt:lpstr>
      <vt:lpstr>Necrosis </vt:lpstr>
      <vt:lpstr>PowerPoint Presentation</vt:lpstr>
      <vt:lpstr>CAUSES </vt:lpstr>
      <vt:lpstr>Types </vt:lpstr>
      <vt:lpstr>COAGULATIVE NECROSIS </vt:lpstr>
      <vt:lpstr>CAUSES </vt:lpstr>
      <vt:lpstr>GROSS apperance</vt:lpstr>
      <vt:lpstr>PowerPoint Presentation</vt:lpstr>
      <vt:lpstr>Microscopic apperance </vt:lpstr>
      <vt:lpstr>PowerPoint Presentation</vt:lpstr>
      <vt:lpstr>LIQUEFACTION OR COLLIQUATIVE NECROSIS </vt:lpstr>
      <vt:lpstr>PowerPoint Presentation</vt:lpstr>
      <vt:lpstr>CAUSES </vt:lpstr>
      <vt:lpstr>GROSS APPEARANCE </vt:lpstr>
      <vt:lpstr>Microscopic apperance </vt:lpstr>
      <vt:lpstr>PowerPoint Presentation</vt:lpstr>
      <vt:lpstr>Caseous necrosis </vt:lpstr>
      <vt:lpstr>CauseS </vt:lpstr>
      <vt:lpstr>GROSS APPEARANCE </vt:lpstr>
      <vt:lpstr>Microscopic appearance </vt:lpstr>
      <vt:lpstr>Fat necrosis </vt:lpstr>
      <vt:lpstr>CAUSES </vt:lpstr>
      <vt:lpstr>GROSS APPEARANCE </vt:lpstr>
      <vt:lpstr>Microscopic APPEARANCE</vt:lpstr>
      <vt:lpstr>FIBRINOID NECROSIS </vt:lpstr>
      <vt:lpstr>Causes </vt:lpstr>
      <vt:lpstr>MICROSCOPIC APPERANCE </vt:lpstr>
    </vt:vector>
  </TitlesOfParts>
  <Company>Grizli777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Hp</dc:creator>
  <cp:lastModifiedBy>Mamta Tiwari</cp:lastModifiedBy>
  <cp:revision>13</cp:revision>
  <dcterms:created xsi:type="dcterms:W3CDTF">2023-09-03T12:29:46Z</dcterms:created>
  <dcterms:modified xsi:type="dcterms:W3CDTF">2023-09-11T06:44:14Z</dcterms:modified>
</cp:coreProperties>
</file>