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10/20/2023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OPTHALMIC PREPARATION</a:t>
            </a:r>
            <a:endParaRPr lang="en-IN" b="1" dirty="0"/>
          </a:p>
        </p:txBody>
      </p:sp>
      <p:sp>
        <p:nvSpPr>
          <p:cNvPr id="3" name="Subtitle 2"/>
          <p:cNvSpPr>
            <a:spLocks noGrp="1"/>
          </p:cNvSpPr>
          <p:nvPr>
            <p:ph type="subTitle" idx="1"/>
          </p:nvPr>
        </p:nvSpPr>
        <p:spPr/>
        <p:txBody>
          <a:bodyPr>
            <a:normAutofit fontScale="92500" lnSpcReduction="10000"/>
          </a:bodyPr>
          <a:lstStyle/>
          <a:p>
            <a:r>
              <a:rPr lang="en-US" dirty="0" smtClean="0"/>
              <a:t>By</a:t>
            </a:r>
          </a:p>
          <a:p>
            <a:r>
              <a:rPr lang="en-US" dirty="0" err="1" smtClean="0"/>
              <a:t>Swarnakshi</a:t>
            </a:r>
            <a:r>
              <a:rPr lang="en-US" dirty="0" smtClean="0"/>
              <a:t> </a:t>
            </a:r>
            <a:r>
              <a:rPr lang="en-US" dirty="0" err="1" smtClean="0"/>
              <a:t>upadhyay</a:t>
            </a:r>
            <a:endParaRPr lang="en-US" dirty="0" smtClean="0"/>
          </a:p>
          <a:p>
            <a:r>
              <a:rPr lang="en-US" dirty="0" smtClean="0"/>
              <a:t>Assistant professor</a:t>
            </a:r>
            <a:endParaRPr lang="en-IN" dirty="0"/>
          </a:p>
        </p:txBody>
      </p:sp>
    </p:spTree>
    <p:extLst>
      <p:ext uri="{BB962C8B-B14F-4D97-AF65-F5344CB8AC3E}">
        <p14:creationId xmlns:p14="http://schemas.microsoft.com/office/powerpoint/2010/main" val="292228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16668"/>
          </a:xfrm>
        </p:spPr>
        <p:txBody>
          <a:bodyPr/>
          <a:lstStyle/>
          <a:p>
            <a:r>
              <a:rPr lang="en-IN" b="1" dirty="0"/>
              <a:t>Storage</a:t>
            </a:r>
            <a:endParaRPr lang="en-IN" b="1" dirty="0"/>
          </a:p>
        </p:txBody>
      </p:sp>
      <p:sp>
        <p:nvSpPr>
          <p:cNvPr id="3" name="Content Placeholder 2"/>
          <p:cNvSpPr>
            <a:spLocks noGrp="1"/>
          </p:cNvSpPr>
          <p:nvPr>
            <p:ph sz="quarter" idx="13"/>
          </p:nvPr>
        </p:nvSpPr>
        <p:spPr>
          <a:xfrm>
            <a:off x="913774" y="1535186"/>
            <a:ext cx="10363826" cy="4256013"/>
          </a:xfrm>
        </p:spPr>
        <p:txBody>
          <a:bodyPr/>
          <a:lstStyle/>
          <a:p>
            <a:r>
              <a:rPr lang="en-US" cap="none" dirty="0"/>
              <a:t>O</a:t>
            </a:r>
            <a:r>
              <a:rPr lang="en-US" cap="none" dirty="0" smtClean="0"/>
              <a:t>phthalmic preparations should maintain their integrity throughout their shelf-life when stored at the temperature indicated on the label. Special storage recommendations or limitations are </a:t>
            </a:r>
            <a:r>
              <a:rPr lang="en-IN" cap="none" dirty="0" smtClean="0"/>
              <a:t>indicated in individual monographs.</a:t>
            </a:r>
            <a:endParaRPr lang="en-IN" cap="none" dirty="0"/>
          </a:p>
        </p:txBody>
      </p:sp>
      <p:sp>
        <p:nvSpPr>
          <p:cNvPr id="4" name="TextBox 3"/>
          <p:cNvSpPr txBox="1"/>
          <p:nvPr/>
        </p:nvSpPr>
        <p:spPr>
          <a:xfrm>
            <a:off x="4266887" y="2885813"/>
            <a:ext cx="3657600" cy="646331"/>
          </a:xfrm>
          <a:prstGeom prst="rect">
            <a:avLst/>
          </a:prstGeom>
          <a:noFill/>
        </p:spPr>
        <p:txBody>
          <a:bodyPr wrap="square" rtlCol="0">
            <a:spAutoFit/>
          </a:bodyPr>
          <a:lstStyle/>
          <a:p>
            <a:pPr algn="ctr"/>
            <a:r>
              <a:rPr lang="en-IN" sz="3600" b="1" dirty="0" smtClean="0"/>
              <a:t>CONTAINERS</a:t>
            </a:r>
            <a:endParaRPr lang="en-IN" sz="3600" b="1" dirty="0"/>
          </a:p>
        </p:txBody>
      </p:sp>
      <p:sp>
        <p:nvSpPr>
          <p:cNvPr id="5" name="TextBox 4"/>
          <p:cNvSpPr txBox="1"/>
          <p:nvPr/>
        </p:nvSpPr>
        <p:spPr>
          <a:xfrm>
            <a:off x="830511" y="3800213"/>
            <a:ext cx="1044709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Traditionally, ophthalmic liquid products were packed in glass containers fitted with an </a:t>
            </a:r>
            <a:r>
              <a:rPr lang="en-US" dirty="0" smtClean="0"/>
              <a:t>eye dropper</a:t>
            </a:r>
            <a:r>
              <a:rPr lang="en-US" dirty="0"/>
              <a:t>. </a:t>
            </a:r>
            <a:endParaRPr lang="en-US" dirty="0" smtClean="0"/>
          </a:p>
          <a:p>
            <a:pPr marL="285750" indent="-285750">
              <a:buFont typeface="Arial" panose="020B0604020202020204" pitchFamily="34" charset="0"/>
              <a:buChar char="•"/>
            </a:pPr>
            <a:r>
              <a:rPr lang="en-US" dirty="0" smtClean="0"/>
              <a:t>Today</a:t>
            </a:r>
            <a:r>
              <a:rPr lang="en-US" dirty="0"/>
              <a:t>, glass containers have limited use where product stability or compatibility </a:t>
            </a:r>
            <a:r>
              <a:rPr lang="en-US" dirty="0" smtClean="0"/>
              <a:t>issues exclude </a:t>
            </a:r>
            <a:r>
              <a:rPr lang="en-US" dirty="0"/>
              <a:t>the use of flexible plastic containers made of polyethylene or polypropylene. </a:t>
            </a:r>
            <a:endParaRPr lang="en-US" dirty="0" smtClean="0"/>
          </a:p>
          <a:p>
            <a:pPr marL="285750" indent="-285750">
              <a:buFont typeface="Arial" panose="020B0604020202020204" pitchFamily="34" charset="0"/>
              <a:buChar char="•"/>
            </a:pPr>
            <a:r>
              <a:rPr lang="en-US" dirty="0" smtClean="0"/>
              <a:t>Most liquid ophthalmic </a:t>
            </a:r>
            <a:r>
              <a:rPr lang="en-US" dirty="0"/>
              <a:t>products on the market are packaged in plastic containers fitted with nozzles </a:t>
            </a:r>
            <a:r>
              <a:rPr lang="en-US" dirty="0" smtClean="0"/>
              <a:t>from which</a:t>
            </a:r>
            <a:r>
              <a:rPr lang="en-US" dirty="0"/>
              <a:t>, by gentle squeezing, the contents may be delivered as drops.</a:t>
            </a:r>
            <a:endParaRPr lang="en-IN" dirty="0"/>
          </a:p>
        </p:txBody>
      </p:sp>
    </p:spTree>
    <p:extLst>
      <p:ext uri="{BB962C8B-B14F-4D97-AF65-F5344CB8AC3E}">
        <p14:creationId xmlns:p14="http://schemas.microsoft.com/office/powerpoint/2010/main" val="151486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637564"/>
            <a:ext cx="10363826" cy="5511566"/>
          </a:xfrm>
        </p:spPr>
        <p:txBody>
          <a:bodyPr>
            <a:noAutofit/>
          </a:bodyPr>
          <a:lstStyle/>
          <a:p>
            <a:r>
              <a:rPr lang="en-US" sz="1350" cap="none" dirty="0" smtClean="0"/>
              <a:t>Plastic containers have several advantages over the glass-dropper combination such as minimizing the risk of the contents being contaminated with microorganisms by the replacement of the dropper which may have become contaminated by touching the infected eye or any other surfaces. also, plastic containers are cheap, light in weight, more robust to handle and easier to use than glass-dropper type containers.</a:t>
            </a:r>
          </a:p>
          <a:p>
            <a:r>
              <a:rPr lang="en-US" sz="1350" cap="none" dirty="0" smtClean="0"/>
              <a:t>Some plastic materials such as polyethylene can absorb some antimicrobial preservatives (e.g. </a:t>
            </a:r>
            <a:r>
              <a:rPr lang="en-US" sz="1350" cap="none" dirty="0" err="1" smtClean="0"/>
              <a:t>benzalkonium</a:t>
            </a:r>
            <a:r>
              <a:rPr lang="en-US" sz="1350" cap="none" dirty="0" smtClean="0"/>
              <a:t> chloride), or some drugs. they may also leach plasticizers into them product, or printing inks from the label can migrate through the plastic into the product.</a:t>
            </a:r>
          </a:p>
          <a:p>
            <a:r>
              <a:rPr lang="en-US" sz="1350" cap="none" dirty="0" smtClean="0"/>
              <a:t>The challenge is to develop a packaging system for preservative-free products that maintains the sterility of the product throughout its shelf-life and during use.</a:t>
            </a:r>
          </a:p>
          <a:p>
            <a:r>
              <a:rPr lang="en-US" sz="1350" cap="none" dirty="0" smtClean="0"/>
              <a:t>Unit-dose systems offer the easiest technical solution to this problem but have the disadvantage of higher cost of manufacture and of not being as compact as a </a:t>
            </a:r>
            <a:r>
              <a:rPr lang="en-US" sz="1350" cap="none" dirty="0" err="1" smtClean="0"/>
              <a:t>multidose</a:t>
            </a:r>
            <a:r>
              <a:rPr lang="en-US" sz="1350" cap="none" dirty="0" smtClean="0"/>
              <a:t> </a:t>
            </a:r>
            <a:r>
              <a:rPr lang="en-IN" sz="1350" cap="none" dirty="0" smtClean="0"/>
              <a:t>product containing equivalent doses.</a:t>
            </a:r>
          </a:p>
          <a:p>
            <a:r>
              <a:rPr lang="en-US" sz="1350" cap="none" dirty="0" smtClean="0"/>
              <a:t>An alternative approach is to develop a </a:t>
            </a:r>
            <a:r>
              <a:rPr lang="en-US" sz="1350" cap="none" dirty="0" err="1" smtClean="0"/>
              <a:t>multidose</a:t>
            </a:r>
            <a:r>
              <a:rPr lang="en-US" sz="1350" cap="none" dirty="0" smtClean="0"/>
              <a:t> preservative free system. the container is required to be collapsible, and the suck-back of air, which could contain bacteria, has to be avoided. containers are being developed that contain a valve mechanism to achieve this</a:t>
            </a:r>
          </a:p>
          <a:p>
            <a:r>
              <a:rPr lang="en-US" sz="1350" cap="none" dirty="0" smtClean="0"/>
              <a:t>Plastic containers can also be permeable to water vapor and oxygen over prolonged periods of storage. this can lead to gradual loss of liquid product or oxidation of an unstable drug </a:t>
            </a:r>
            <a:r>
              <a:rPr lang="en-IN" sz="1350" cap="none" dirty="0" smtClean="0"/>
              <a:t>over time.</a:t>
            </a:r>
          </a:p>
          <a:p>
            <a:r>
              <a:rPr lang="en-US" sz="1350" cap="none" dirty="0" smtClean="0"/>
              <a:t>Polyethylene containers are not able to withstand autoclaving and are usually sterilized by ethylene oxide or by irradiation before being filled aseptically with pre-sterilized product. polypropylene containers can be autoclaved, but are not as flexible as polyethylene for </a:t>
            </a:r>
            <a:r>
              <a:rPr lang="en-IN" sz="1350" cap="none" dirty="0" smtClean="0"/>
              <a:t>eyedropper use.</a:t>
            </a:r>
          </a:p>
          <a:p>
            <a:r>
              <a:rPr lang="en-US" sz="1350" cap="none" dirty="0" smtClean="0"/>
              <a:t>Semi-solid products have been traditionally packed in collapsible tin tubes. metal tubes are a potential source of metal particles in ophthalmic products, and so the tubes have to be cleaned carefully prior to sterilization.</a:t>
            </a:r>
          </a:p>
          <a:p>
            <a:r>
              <a:rPr lang="en-US" sz="1350" cap="none" dirty="0" smtClean="0"/>
              <a:t>Collapsible tubes made from laminates of plastic, aluminum foil and paper are good alternative to tin tubes. laminate tubes fitted with polypropylene caps can be sterilized by </a:t>
            </a:r>
            <a:r>
              <a:rPr lang="en-IN" sz="1350" cap="none" dirty="0" smtClean="0"/>
              <a:t>autoclaving.</a:t>
            </a:r>
            <a:endParaRPr lang="en-IN" sz="1350" cap="none" dirty="0"/>
          </a:p>
        </p:txBody>
      </p:sp>
    </p:spTree>
    <p:extLst>
      <p:ext uri="{BB962C8B-B14F-4D97-AF65-F5344CB8AC3E}">
        <p14:creationId xmlns:p14="http://schemas.microsoft.com/office/powerpoint/2010/main" val="1948133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69783"/>
            <a:ext cx="10364451" cy="562063"/>
          </a:xfrm>
        </p:spPr>
        <p:txBody>
          <a:bodyPr>
            <a:normAutofit fontScale="90000"/>
          </a:bodyPr>
          <a:lstStyle/>
          <a:p>
            <a:r>
              <a:rPr lang="en-IN" b="1" dirty="0"/>
              <a:t>Evaluation of ophthalmic preparations</a:t>
            </a:r>
            <a:endParaRPr lang="en-IN" b="1" dirty="0"/>
          </a:p>
        </p:txBody>
      </p:sp>
      <p:sp>
        <p:nvSpPr>
          <p:cNvPr id="3" name="Content Placeholder 2"/>
          <p:cNvSpPr>
            <a:spLocks noGrp="1"/>
          </p:cNvSpPr>
          <p:nvPr>
            <p:ph sz="quarter" idx="13"/>
          </p:nvPr>
        </p:nvSpPr>
        <p:spPr>
          <a:xfrm>
            <a:off x="913774" y="1031846"/>
            <a:ext cx="10363826" cy="5826154"/>
          </a:xfrm>
        </p:spPr>
        <p:txBody>
          <a:bodyPr>
            <a:normAutofit fontScale="55000" lnSpcReduction="20000"/>
          </a:bodyPr>
          <a:lstStyle/>
          <a:p>
            <a:r>
              <a:rPr lang="en-US" b="1" dirty="0">
                <a:solidFill>
                  <a:srgbClr val="0070C0"/>
                </a:solidFill>
              </a:rPr>
              <a:t>Sterility test: </a:t>
            </a:r>
            <a:r>
              <a:rPr lang="en-US" cap="none" dirty="0"/>
              <a:t>I</a:t>
            </a:r>
            <a:r>
              <a:rPr lang="en-US" cap="none" dirty="0" smtClean="0"/>
              <a:t>t is a method carried out to detect confirm absence of any viable form of microbes in product. the method used for sterility tests are</a:t>
            </a:r>
            <a:endParaRPr lang="en-US" dirty="0"/>
          </a:p>
          <a:p>
            <a:pPr marL="0" indent="0">
              <a:buNone/>
            </a:pPr>
            <a:r>
              <a:rPr lang="en-IN" dirty="0"/>
              <a:t>a. </a:t>
            </a:r>
            <a:r>
              <a:rPr lang="en-IN" cap="none" dirty="0"/>
              <a:t>D</a:t>
            </a:r>
            <a:r>
              <a:rPr lang="en-IN" cap="none" dirty="0" smtClean="0"/>
              <a:t>irect transfer method</a:t>
            </a:r>
          </a:p>
          <a:p>
            <a:pPr marL="0" indent="0">
              <a:buNone/>
            </a:pPr>
            <a:r>
              <a:rPr lang="en-IN" dirty="0" smtClean="0"/>
              <a:t>b</a:t>
            </a:r>
            <a:r>
              <a:rPr lang="en-IN" dirty="0"/>
              <a:t>. </a:t>
            </a:r>
            <a:r>
              <a:rPr lang="en-IN" cap="none" dirty="0"/>
              <a:t>M</a:t>
            </a:r>
            <a:r>
              <a:rPr lang="en-IN" cap="none" dirty="0" smtClean="0"/>
              <a:t>embrane filtration method.</a:t>
            </a:r>
          </a:p>
          <a:p>
            <a:pPr marL="0" indent="0">
              <a:buNone/>
            </a:pPr>
            <a:r>
              <a:rPr lang="en-US" b="1" dirty="0" smtClean="0">
                <a:solidFill>
                  <a:srgbClr val="0070C0"/>
                </a:solidFill>
              </a:rPr>
              <a:t>a</a:t>
            </a:r>
            <a:r>
              <a:rPr lang="en-US" b="1" dirty="0">
                <a:solidFill>
                  <a:srgbClr val="0070C0"/>
                </a:solidFill>
              </a:rPr>
              <a:t>. Direct transfer method: </a:t>
            </a:r>
            <a:r>
              <a:rPr lang="en-US" cap="none" dirty="0"/>
              <a:t>O</a:t>
            </a:r>
            <a:r>
              <a:rPr lang="en-US" cap="none" dirty="0" smtClean="0"/>
              <a:t>pen each sample container and with draw the require amount of the sample. Inject one-half of sample in a test tube containing fluid </a:t>
            </a:r>
            <a:r>
              <a:rPr lang="en-US" cap="none" dirty="0" err="1" smtClean="0"/>
              <a:t>thioglycolate</a:t>
            </a:r>
            <a:r>
              <a:rPr lang="en-US" cap="none" dirty="0" smtClean="0"/>
              <a:t> medium (</a:t>
            </a:r>
            <a:r>
              <a:rPr lang="en-US" cap="none" dirty="0" err="1" smtClean="0"/>
              <a:t>ftm</a:t>
            </a:r>
            <a:r>
              <a:rPr lang="en-US" cap="none" dirty="0" smtClean="0"/>
              <a:t>). Inject another half in the test tube containing </a:t>
            </a:r>
            <a:r>
              <a:rPr lang="en-US" cap="none" dirty="0" err="1" smtClean="0"/>
              <a:t>soyabean</a:t>
            </a:r>
            <a:r>
              <a:rPr lang="en-US" cap="none" dirty="0" smtClean="0"/>
              <a:t>-casein digest medium(</a:t>
            </a:r>
            <a:r>
              <a:rPr lang="en-US" cap="none" dirty="0" err="1" smtClean="0"/>
              <a:t>scm</a:t>
            </a:r>
            <a:r>
              <a:rPr lang="en-US" cap="none" dirty="0" smtClean="0"/>
              <a:t>). volume of the medium must be sufficient to promote and expedite microbial growth. adequate mixing between the sample inoculums and the culture medium must take place to maximize interaction and facilitate microbial growth. If the product to be tested contains any anti-microbial agent, using suitable reagent it should be neutralized before the test.</a:t>
            </a:r>
          </a:p>
          <a:p>
            <a:pPr marL="0" indent="0">
              <a:buNone/>
            </a:pPr>
            <a:r>
              <a:rPr lang="en-US" b="1" dirty="0" smtClean="0">
                <a:solidFill>
                  <a:srgbClr val="0070C0"/>
                </a:solidFill>
              </a:rPr>
              <a:t>b</a:t>
            </a:r>
            <a:r>
              <a:rPr lang="en-US" b="1" dirty="0">
                <a:solidFill>
                  <a:srgbClr val="0070C0"/>
                </a:solidFill>
              </a:rPr>
              <a:t>. Membrane filtration method (MF): </a:t>
            </a:r>
            <a:r>
              <a:rPr lang="en-US" cap="none" dirty="0"/>
              <a:t>T</a:t>
            </a:r>
            <a:r>
              <a:rPr lang="en-US" cap="none" dirty="0" smtClean="0"/>
              <a:t>his method is employed in the following cases:</a:t>
            </a:r>
          </a:p>
          <a:p>
            <a:pPr marL="0" indent="0">
              <a:buNone/>
            </a:pPr>
            <a:r>
              <a:rPr lang="en-IN" dirty="0" smtClean="0"/>
              <a:t>1</a:t>
            </a:r>
            <a:r>
              <a:rPr lang="en-IN" dirty="0"/>
              <a:t>. </a:t>
            </a:r>
            <a:r>
              <a:rPr lang="en-IN" cap="none" dirty="0"/>
              <a:t>O</a:t>
            </a:r>
            <a:r>
              <a:rPr lang="en-IN" cap="none" dirty="0" smtClean="0"/>
              <a:t>il &amp; oily preparations</a:t>
            </a:r>
          </a:p>
          <a:p>
            <a:pPr marL="0" indent="0">
              <a:buNone/>
            </a:pPr>
            <a:r>
              <a:rPr lang="en-IN" dirty="0" smtClean="0"/>
              <a:t>2</a:t>
            </a:r>
            <a:r>
              <a:rPr lang="en-IN" dirty="0"/>
              <a:t>. </a:t>
            </a:r>
            <a:r>
              <a:rPr lang="en-IN" cap="none" dirty="0"/>
              <a:t>A</a:t>
            </a:r>
            <a:r>
              <a:rPr lang="en-IN" cap="none" dirty="0" smtClean="0"/>
              <a:t>lcoholic preparations</a:t>
            </a:r>
          </a:p>
          <a:p>
            <a:pPr marL="0" indent="0">
              <a:buNone/>
            </a:pPr>
            <a:r>
              <a:rPr lang="en-US" dirty="0" smtClean="0"/>
              <a:t>3</a:t>
            </a:r>
            <a:r>
              <a:rPr lang="en-US" dirty="0"/>
              <a:t>. </a:t>
            </a:r>
            <a:r>
              <a:rPr lang="en-US" cap="none" dirty="0"/>
              <a:t>F</a:t>
            </a:r>
            <a:r>
              <a:rPr lang="en-US" cap="none" dirty="0" smtClean="0"/>
              <a:t>or preparations miscible with or soluble in aqueous or oily solvents.</a:t>
            </a:r>
          </a:p>
          <a:p>
            <a:pPr marL="0" indent="0">
              <a:buNone/>
            </a:pPr>
            <a:r>
              <a:rPr lang="en-US" cap="none" dirty="0" smtClean="0"/>
              <a:t>The steps involved in mf sterility test method are</a:t>
            </a:r>
          </a:p>
          <a:p>
            <a:pPr marL="0" indent="0">
              <a:buNone/>
            </a:pPr>
            <a:r>
              <a:rPr lang="en-US" dirty="0" err="1" smtClean="0"/>
              <a:t>i</a:t>
            </a:r>
            <a:r>
              <a:rPr lang="en-US" dirty="0"/>
              <a:t>). </a:t>
            </a:r>
            <a:r>
              <a:rPr lang="en-US" cap="none" dirty="0"/>
              <a:t>T</a:t>
            </a:r>
            <a:r>
              <a:rPr lang="en-US" cap="none" dirty="0" smtClean="0"/>
              <a:t>he filter unit must be properly assembled and sterilized prior to use.</a:t>
            </a:r>
          </a:p>
          <a:p>
            <a:pPr marL="0" indent="0">
              <a:buNone/>
            </a:pPr>
            <a:r>
              <a:rPr lang="en-US" dirty="0" smtClean="0"/>
              <a:t>Ii</a:t>
            </a:r>
            <a:r>
              <a:rPr lang="en-US" dirty="0"/>
              <a:t>). </a:t>
            </a:r>
            <a:r>
              <a:rPr lang="en-US" cap="none" dirty="0"/>
              <a:t>T</a:t>
            </a:r>
            <a:r>
              <a:rPr lang="en-US" cap="none" dirty="0" smtClean="0"/>
              <a:t>he contents are transferred to the filter assembly under strict aseptic conditions.</a:t>
            </a:r>
          </a:p>
          <a:p>
            <a:pPr marL="0" indent="0">
              <a:buNone/>
            </a:pPr>
            <a:r>
              <a:rPr lang="en-US" dirty="0" smtClean="0"/>
              <a:t>iii</a:t>
            </a:r>
            <a:r>
              <a:rPr lang="en-US" dirty="0"/>
              <a:t>) </a:t>
            </a:r>
            <a:r>
              <a:rPr lang="en-US" cap="none" dirty="0"/>
              <a:t>T</a:t>
            </a:r>
            <a:r>
              <a:rPr lang="en-US" cap="none" dirty="0" smtClean="0"/>
              <a:t>he membrane is removed aseptically.</a:t>
            </a:r>
          </a:p>
          <a:p>
            <a:pPr marL="0" indent="0">
              <a:buNone/>
            </a:pPr>
            <a:r>
              <a:rPr lang="en-US" dirty="0" smtClean="0"/>
              <a:t>iv</a:t>
            </a:r>
            <a:r>
              <a:rPr lang="en-US" dirty="0"/>
              <a:t>). </a:t>
            </a:r>
            <a:r>
              <a:rPr lang="en-US" cap="none" dirty="0"/>
              <a:t>M</a:t>
            </a:r>
            <a:r>
              <a:rPr lang="en-US" cap="none" dirty="0" smtClean="0"/>
              <a:t>embrane is cut in half.</a:t>
            </a:r>
          </a:p>
          <a:p>
            <a:pPr marL="0" indent="0">
              <a:buNone/>
            </a:pPr>
            <a:r>
              <a:rPr lang="en-US" dirty="0" smtClean="0"/>
              <a:t>iv</a:t>
            </a:r>
            <a:r>
              <a:rPr lang="en-US" dirty="0"/>
              <a:t>) </a:t>
            </a:r>
            <a:r>
              <a:rPr lang="en-US" cap="none" dirty="0"/>
              <a:t>O</a:t>
            </a:r>
            <a:r>
              <a:rPr lang="en-US" cap="none" dirty="0" smtClean="0"/>
              <a:t>ne half is place in suitable volume of </a:t>
            </a:r>
            <a:r>
              <a:rPr lang="en-US" cap="none" dirty="0" err="1" smtClean="0"/>
              <a:t>ftm</a:t>
            </a:r>
            <a:r>
              <a:rPr lang="en-US" cap="none" dirty="0" smtClean="0"/>
              <a:t> and another in an equal volume of </a:t>
            </a:r>
            <a:r>
              <a:rPr lang="en-US" cap="none" dirty="0" err="1" smtClean="0"/>
              <a:t>scm</a:t>
            </a:r>
            <a:r>
              <a:rPr lang="en-US" cap="none" dirty="0" smtClean="0"/>
              <a:t>.</a:t>
            </a:r>
          </a:p>
          <a:p>
            <a:pPr marL="0" indent="0">
              <a:buNone/>
            </a:pPr>
            <a:r>
              <a:rPr lang="en-IN" b="1" dirty="0" smtClean="0">
                <a:solidFill>
                  <a:srgbClr val="0070C0"/>
                </a:solidFill>
              </a:rPr>
              <a:t>Interpretation </a:t>
            </a:r>
            <a:r>
              <a:rPr lang="en-IN" b="1" dirty="0">
                <a:solidFill>
                  <a:srgbClr val="0070C0"/>
                </a:solidFill>
              </a:rPr>
              <a:t>of results:</a:t>
            </a:r>
          </a:p>
          <a:p>
            <a:pPr marL="0" indent="0">
              <a:buNone/>
            </a:pPr>
            <a:r>
              <a:rPr lang="en-US" dirty="0" err="1"/>
              <a:t>i</a:t>
            </a:r>
            <a:r>
              <a:rPr lang="en-US" dirty="0"/>
              <a:t>). </a:t>
            </a:r>
            <a:r>
              <a:rPr lang="en-US" cap="none" dirty="0"/>
              <a:t>I</a:t>
            </a:r>
            <a:r>
              <a:rPr lang="en-US" cap="none" dirty="0" smtClean="0"/>
              <a:t>f there is no visible evidence of microbial growth, it may be interpreted that the sample is without intrinsic contamination and the product complies the test for sterility.</a:t>
            </a:r>
          </a:p>
          <a:p>
            <a:pPr marL="0" indent="0">
              <a:buNone/>
            </a:pPr>
            <a:r>
              <a:rPr lang="en-US" dirty="0" smtClean="0"/>
              <a:t>ii</a:t>
            </a:r>
            <a:r>
              <a:rPr lang="en-US" dirty="0"/>
              <a:t>). </a:t>
            </a:r>
            <a:r>
              <a:rPr lang="en-US" cap="none" dirty="0"/>
              <a:t>I</a:t>
            </a:r>
            <a:r>
              <a:rPr lang="en-US" cap="none" dirty="0" smtClean="0"/>
              <a:t>f microbial growth is found, the product does not complies the test for sterility and the sterility </a:t>
            </a:r>
            <a:r>
              <a:rPr lang="en-IN" cap="none" dirty="0" smtClean="0"/>
              <a:t>test may be repeated.</a:t>
            </a:r>
            <a:endParaRPr lang="en-IN" cap="none" dirty="0"/>
          </a:p>
        </p:txBody>
      </p:sp>
    </p:spTree>
    <p:extLst>
      <p:ext uri="{BB962C8B-B14F-4D97-AF65-F5344CB8AC3E}">
        <p14:creationId xmlns:p14="http://schemas.microsoft.com/office/powerpoint/2010/main" val="1039234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402672"/>
            <a:ext cx="10363826" cy="5388527"/>
          </a:xfrm>
        </p:spPr>
        <p:txBody>
          <a:bodyPr>
            <a:normAutofit/>
          </a:bodyPr>
          <a:lstStyle/>
          <a:p>
            <a:r>
              <a:rPr lang="en-US" b="1" dirty="0">
                <a:solidFill>
                  <a:srgbClr val="0070C0"/>
                </a:solidFill>
              </a:rPr>
              <a:t>Clarity test (particulate matter evaluation):- </a:t>
            </a:r>
            <a:r>
              <a:rPr lang="en-US" dirty="0" smtClean="0"/>
              <a:t>P</a:t>
            </a:r>
            <a:r>
              <a:rPr lang="en-US" cap="none" dirty="0" smtClean="0"/>
              <a:t>articulate matter in parenteral solutions has been recognized as an acceptable. since the user could be expected to conclude that the presence of visible dirt would suggest that, the product is </a:t>
            </a:r>
            <a:r>
              <a:rPr lang="en-IN" cap="none" dirty="0" smtClean="0"/>
              <a:t>of inferior quality</a:t>
            </a:r>
            <a:r>
              <a:rPr lang="en-IN" dirty="0" smtClean="0"/>
              <a:t>.</a:t>
            </a:r>
            <a:endParaRPr lang="en-IN" dirty="0"/>
          </a:p>
          <a:p>
            <a:pPr marL="0" indent="0">
              <a:buNone/>
            </a:pPr>
            <a:r>
              <a:rPr lang="en-US" dirty="0"/>
              <a:t>a). </a:t>
            </a:r>
            <a:r>
              <a:rPr lang="en-US" cap="none" dirty="0"/>
              <a:t>I</a:t>
            </a:r>
            <a:r>
              <a:rPr lang="en-US" cap="none" dirty="0" smtClean="0"/>
              <a:t>n visual method, the entire product should be inspected by human inspectors under good light baffled against reflection into the eye and against black and white background. dark background detects light particles and light background detects dark particles. any container with visible particle if seen is discarded.</a:t>
            </a:r>
          </a:p>
          <a:p>
            <a:pPr marL="0" indent="0">
              <a:buNone/>
            </a:pPr>
            <a:r>
              <a:rPr lang="en-US" dirty="0" smtClean="0"/>
              <a:t>b</a:t>
            </a:r>
            <a:r>
              <a:rPr lang="en-US" dirty="0"/>
              <a:t>) </a:t>
            </a:r>
            <a:r>
              <a:rPr lang="en-US" dirty="0" smtClean="0"/>
              <a:t>S</a:t>
            </a:r>
            <a:r>
              <a:rPr lang="en-US" cap="none" dirty="0" smtClean="0"/>
              <a:t>ome other methods of clarity testing can be listed as filtration method, light scattering method, light absorption, light blockage methods, etc...</a:t>
            </a:r>
          </a:p>
          <a:p>
            <a:r>
              <a:rPr lang="en-US" dirty="0" smtClean="0"/>
              <a:t>O</a:t>
            </a:r>
            <a:r>
              <a:rPr lang="en-US" cap="none" dirty="0" smtClean="0"/>
              <a:t>nce the particles are detected, then they are identified by various methods like </a:t>
            </a:r>
            <a:r>
              <a:rPr lang="en-US" cap="none" dirty="0" err="1" smtClean="0"/>
              <a:t>microscopy,xray</a:t>
            </a:r>
            <a:r>
              <a:rPr lang="en-US" cap="none" dirty="0" smtClean="0"/>
              <a:t> powder diffraction, mass microscopy, micro-chemical tests, polarized light microscopy and </a:t>
            </a:r>
            <a:r>
              <a:rPr lang="en-IN" cap="none" dirty="0" smtClean="0"/>
              <a:t>scanning electron microscopy.</a:t>
            </a:r>
          </a:p>
          <a:p>
            <a:endParaRPr lang="en-IN" dirty="0"/>
          </a:p>
        </p:txBody>
      </p:sp>
    </p:spTree>
    <p:extLst>
      <p:ext uri="{BB962C8B-B14F-4D97-AF65-F5344CB8AC3E}">
        <p14:creationId xmlns:p14="http://schemas.microsoft.com/office/powerpoint/2010/main" val="201224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22163" y="704675"/>
            <a:ext cx="10363826" cy="5763237"/>
          </a:xfrm>
        </p:spPr>
        <p:txBody>
          <a:bodyPr>
            <a:normAutofit fontScale="70000" lnSpcReduction="20000"/>
          </a:bodyPr>
          <a:lstStyle/>
          <a:p>
            <a:r>
              <a:rPr lang="en-US" b="1" dirty="0"/>
              <a:t>Leakage </a:t>
            </a:r>
            <a:r>
              <a:rPr lang="en-US" b="1" dirty="0" smtClean="0"/>
              <a:t>Test: </a:t>
            </a:r>
            <a:r>
              <a:rPr lang="en-US" dirty="0" smtClean="0"/>
              <a:t>T</a:t>
            </a:r>
            <a:r>
              <a:rPr lang="en-US" cap="none" dirty="0" smtClean="0"/>
              <a:t>his check is carried out for an ophthalmic ointment to assess the intact nature of the ointment tube and its seal.</a:t>
            </a:r>
          </a:p>
          <a:p>
            <a:pPr>
              <a:buFont typeface="Wingdings" panose="05000000000000000000" pitchFamily="2" charset="2"/>
              <a:buChar char="ü"/>
            </a:pPr>
            <a:r>
              <a:rPr lang="en-US" cap="none" dirty="0" smtClean="0"/>
              <a:t>10 sealed containers are chosen and their exterior surfaces are cleansed.</a:t>
            </a:r>
          </a:p>
          <a:p>
            <a:pPr>
              <a:buFont typeface="Wingdings" panose="05000000000000000000" pitchFamily="2" charset="2"/>
              <a:buChar char="ü"/>
            </a:pPr>
            <a:r>
              <a:rPr lang="en-US" cap="none" dirty="0"/>
              <a:t>T</a:t>
            </a:r>
            <a:r>
              <a:rPr lang="en-US" cap="none" dirty="0" smtClean="0"/>
              <a:t>hey are horizontally located over absorbent blotting paper in an oven saved at 60 ±three for eight hours. The check passes if leakage isn't always found from any tube. </a:t>
            </a:r>
          </a:p>
          <a:p>
            <a:pPr>
              <a:buFont typeface="Wingdings" panose="05000000000000000000" pitchFamily="2" charset="2"/>
              <a:buChar char="ü"/>
            </a:pPr>
            <a:r>
              <a:rPr lang="en-US" cap="none" dirty="0"/>
              <a:t>I</a:t>
            </a:r>
            <a:r>
              <a:rPr lang="en-US" cap="none" dirty="0" smtClean="0"/>
              <a:t>f leakage is determined the test is repeated with extra 20 tubes. The test passes if not greater than 1 tube indicates leakage out of 30 tubes.</a:t>
            </a:r>
          </a:p>
          <a:p>
            <a:r>
              <a:rPr lang="en-US" b="1" dirty="0"/>
              <a:t>Presence of Metal Particles This test is needed only for ophthalmic </a:t>
            </a:r>
            <a:r>
              <a:rPr lang="en-US" b="1" dirty="0" smtClean="0"/>
              <a:t>ointments: </a:t>
            </a:r>
            <a:r>
              <a:rPr lang="en-US" cap="none" dirty="0"/>
              <a:t>T</a:t>
            </a:r>
            <a:r>
              <a:rPr lang="en-US" cap="none" dirty="0" smtClean="0"/>
              <a:t>he presence of metal particles will irritate the corneal or conjunctiva surface of the eye. </a:t>
            </a:r>
          </a:p>
          <a:p>
            <a:pPr>
              <a:buFont typeface="Wingdings" panose="05000000000000000000" pitchFamily="2" charset="2"/>
              <a:buChar char="ü"/>
            </a:pPr>
            <a:r>
              <a:rPr lang="en-US" cap="none" dirty="0" smtClean="0"/>
              <a:t> It is carried out with the use of 10 ointment tubes. the content from every tube is fully withdrawn onto a clean 60mm diameter petri dish having a flat bottom. </a:t>
            </a:r>
          </a:p>
          <a:p>
            <a:pPr>
              <a:buFont typeface="Wingdings" panose="05000000000000000000" pitchFamily="2" charset="2"/>
              <a:buChar char="ü"/>
            </a:pPr>
            <a:r>
              <a:rPr lang="en-US" cap="none" dirty="0"/>
              <a:t>T</a:t>
            </a:r>
            <a:r>
              <a:rPr lang="en-US" cap="none" dirty="0" smtClean="0"/>
              <a:t>he lid is closed and the product is heated at eighty-five degrees </a:t>
            </a:r>
            <a:r>
              <a:rPr lang="en-US" cap="none" dirty="0" err="1" smtClean="0"/>
              <a:t>celsius</a:t>
            </a:r>
            <a:r>
              <a:rPr lang="en-US" cap="none" dirty="0" smtClean="0"/>
              <a:t> for two hours. once the product is melted and dispensed uniformly, it is cooled to room temperature. </a:t>
            </a:r>
          </a:p>
          <a:p>
            <a:pPr>
              <a:buFont typeface="Wingdings" panose="05000000000000000000" pitchFamily="2" charset="2"/>
              <a:buChar char="ü"/>
            </a:pPr>
            <a:r>
              <a:rPr lang="en-US" cap="none" dirty="0"/>
              <a:t>R</a:t>
            </a:r>
            <a:r>
              <a:rPr lang="en-US" cap="none" dirty="0" smtClean="0"/>
              <a:t>emove the lid after solidification. </a:t>
            </a:r>
          </a:p>
          <a:p>
            <a:pPr>
              <a:buFont typeface="Wingdings" panose="05000000000000000000" pitchFamily="2" charset="2"/>
              <a:buChar char="ü"/>
            </a:pPr>
            <a:r>
              <a:rPr lang="en-US" cap="none" dirty="0" smtClean="0"/>
              <a:t>The bottom surface is then examined via an optical microscope at 30 times magnification. </a:t>
            </a:r>
          </a:p>
          <a:p>
            <a:pPr>
              <a:buFont typeface="Wingdings" panose="05000000000000000000" pitchFamily="2" charset="2"/>
              <a:buChar char="ü"/>
            </a:pPr>
            <a:r>
              <a:rPr lang="en-US" cap="none" dirty="0"/>
              <a:t>T</a:t>
            </a:r>
            <a:r>
              <a:rPr lang="en-US" cap="none" dirty="0" smtClean="0"/>
              <a:t>he viewing surface has been illuminated using an external light source located at 45º at the top. </a:t>
            </a:r>
          </a:p>
          <a:p>
            <a:pPr>
              <a:buFont typeface="Wingdings" panose="05000000000000000000" pitchFamily="2" charset="2"/>
              <a:buChar char="ü"/>
            </a:pPr>
            <a:r>
              <a:rPr lang="en-US" cap="none" dirty="0" smtClean="0"/>
              <a:t>The bottom surface of the ointment is examined and the amount of particles 50mm or greater is counted using a calibrated eyepiece micrometer. </a:t>
            </a:r>
          </a:p>
          <a:p>
            <a:pPr>
              <a:buFont typeface="Wingdings" panose="05000000000000000000" pitchFamily="2" charset="2"/>
              <a:buChar char="ü"/>
            </a:pPr>
            <a:r>
              <a:rPr lang="en-US" cap="none" dirty="0"/>
              <a:t>T</a:t>
            </a:r>
            <a:r>
              <a:rPr lang="en-US" cap="none" dirty="0" smtClean="0"/>
              <a:t>he </a:t>
            </a:r>
            <a:r>
              <a:rPr lang="en-US" cap="none" dirty="0" err="1" smtClean="0"/>
              <a:t>usp</a:t>
            </a:r>
            <a:r>
              <a:rPr lang="en-US" cap="none" dirty="0" smtClean="0"/>
              <a:t> recommends that the number of such particles in 10 tubes must not exceed 50, with not greater than 8 particles in any individual tube.</a:t>
            </a:r>
            <a:endParaRPr lang="en-IN" cap="none" dirty="0"/>
          </a:p>
        </p:txBody>
      </p:sp>
    </p:spTree>
    <p:extLst>
      <p:ext uri="{BB962C8B-B14F-4D97-AF65-F5344CB8AC3E}">
        <p14:creationId xmlns:p14="http://schemas.microsoft.com/office/powerpoint/2010/main" val="28105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01226"/>
          </a:xfrm>
        </p:spPr>
        <p:txBody>
          <a:bodyPr/>
          <a:lstStyle/>
          <a:p>
            <a:r>
              <a:rPr lang="en-IN" b="1" dirty="0" smtClean="0"/>
              <a:t>Introduction</a:t>
            </a:r>
            <a:endParaRPr lang="en-IN" b="1" dirty="0"/>
          </a:p>
        </p:txBody>
      </p:sp>
      <p:sp>
        <p:nvSpPr>
          <p:cNvPr id="3" name="Content Placeholder 2"/>
          <p:cNvSpPr>
            <a:spLocks noGrp="1"/>
          </p:cNvSpPr>
          <p:nvPr>
            <p:ph sz="quarter" idx="13"/>
          </p:nvPr>
        </p:nvSpPr>
        <p:spPr>
          <a:xfrm>
            <a:off x="913774" y="1602298"/>
            <a:ext cx="10363826" cy="4188902"/>
          </a:xfrm>
        </p:spPr>
        <p:txBody>
          <a:bodyPr>
            <a:normAutofit fontScale="92500" lnSpcReduction="20000"/>
          </a:bodyPr>
          <a:lstStyle/>
          <a:p>
            <a:r>
              <a:rPr lang="en-US" dirty="0" smtClean="0"/>
              <a:t>O</a:t>
            </a:r>
            <a:r>
              <a:rPr lang="en-US" cap="none" dirty="0" smtClean="0"/>
              <a:t>phthalmic preparations (eye preparations) are sterile, liquid, semisolid, or solid preparations that may contain one or more active pharmaceutical ingredient(s) intended for application to the conjunctiva, the conjunctival sac or the eyelids.</a:t>
            </a:r>
          </a:p>
          <a:p>
            <a:r>
              <a:rPr lang="en-US" dirty="0" smtClean="0"/>
              <a:t>T</a:t>
            </a:r>
            <a:r>
              <a:rPr lang="en-US" cap="none" dirty="0" smtClean="0"/>
              <a:t>he choice of base and any excipients used for the preparation of ophthalmic preparations must be proven through product development studies not to affect adversely either the stability of the final product or the availability of the active ingredients at the site of action.</a:t>
            </a:r>
          </a:p>
          <a:p>
            <a:r>
              <a:rPr lang="en-US" dirty="0" smtClean="0"/>
              <a:t>T</a:t>
            </a:r>
            <a:r>
              <a:rPr lang="en-US" cap="none" dirty="0" smtClean="0"/>
              <a:t>he most commonly employed ophthalmic dosage forms are solutions, suspensions, and ointments. but these preparations when instilled into the eye are rapidly drained away from the ocular cavity due to tear flow and lachrymal nasal drainage.</a:t>
            </a:r>
          </a:p>
          <a:p>
            <a:r>
              <a:rPr lang="en-IN" dirty="0" smtClean="0"/>
              <a:t>I</a:t>
            </a:r>
            <a:r>
              <a:rPr lang="en-IN" cap="none" dirty="0" smtClean="0"/>
              <a:t>deal ophthalmic </a:t>
            </a:r>
            <a:r>
              <a:rPr lang="en-US" cap="none" dirty="0" smtClean="0"/>
              <a:t>drug delivery must be able to sustain the drug release and to remain in the vicinity of front of the eye for prolong period. the newest dosage forms for ophthalmic drug delivery are: gels, </a:t>
            </a:r>
            <a:r>
              <a:rPr lang="en-US" cap="none" dirty="0" err="1" smtClean="0"/>
              <a:t>gelforming</a:t>
            </a:r>
            <a:r>
              <a:rPr lang="en-US" cap="none" dirty="0" smtClean="0"/>
              <a:t> </a:t>
            </a:r>
            <a:r>
              <a:rPr lang="en-IN" cap="none" dirty="0" smtClean="0"/>
              <a:t>solutions, ocular inserts, </a:t>
            </a:r>
            <a:r>
              <a:rPr lang="en-IN" cap="none" dirty="0" err="1" smtClean="0"/>
              <a:t>intravitreal</a:t>
            </a:r>
            <a:r>
              <a:rPr lang="en-IN" cap="none" dirty="0" smtClean="0"/>
              <a:t> injections and implants.</a:t>
            </a:r>
            <a:endParaRPr lang="en-IN" cap="none" dirty="0"/>
          </a:p>
        </p:txBody>
      </p:sp>
    </p:spTree>
    <p:extLst>
      <p:ext uri="{BB962C8B-B14F-4D97-AF65-F5344CB8AC3E}">
        <p14:creationId xmlns:p14="http://schemas.microsoft.com/office/powerpoint/2010/main" val="86692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23721"/>
          </a:xfrm>
        </p:spPr>
        <p:txBody>
          <a:bodyPr/>
          <a:lstStyle/>
          <a:p>
            <a:r>
              <a:rPr lang="en-IN" b="1" dirty="0"/>
              <a:t>Formulation considerations</a:t>
            </a:r>
            <a:endParaRPr lang="en-IN" b="1" dirty="0"/>
          </a:p>
        </p:txBody>
      </p:sp>
      <p:sp>
        <p:nvSpPr>
          <p:cNvPr id="3" name="Content Placeholder 2"/>
          <p:cNvSpPr>
            <a:spLocks noGrp="1"/>
          </p:cNvSpPr>
          <p:nvPr>
            <p:ph sz="quarter" idx="13"/>
          </p:nvPr>
        </p:nvSpPr>
        <p:spPr>
          <a:xfrm>
            <a:off x="913774" y="1233183"/>
            <a:ext cx="10363826" cy="5301842"/>
          </a:xfrm>
        </p:spPr>
        <p:txBody>
          <a:bodyPr>
            <a:normAutofit fontScale="77500" lnSpcReduction="20000"/>
          </a:bodyPr>
          <a:lstStyle/>
          <a:p>
            <a:r>
              <a:rPr lang="en-US" b="1" dirty="0"/>
              <a:t>Tonicity and Tonicity-Adjusting Agents: </a:t>
            </a:r>
            <a:r>
              <a:rPr lang="en-US" dirty="0" smtClean="0"/>
              <a:t>T</a:t>
            </a:r>
            <a:r>
              <a:rPr lang="en-US" cap="none" dirty="0" smtClean="0"/>
              <a:t>he tonicity of </a:t>
            </a:r>
            <a:r>
              <a:rPr lang="en-US" cap="none" dirty="0" err="1" smtClean="0"/>
              <a:t>aopthalmic</a:t>
            </a:r>
            <a:r>
              <a:rPr lang="en-US" cap="none" dirty="0" smtClean="0"/>
              <a:t> solution should be adjust correctly(urge a osmotic pressure equal to that of tear fluids, </a:t>
            </a:r>
            <a:r>
              <a:rPr lang="en-US" cap="none" dirty="0" err="1" smtClean="0"/>
              <a:t>generaly</a:t>
            </a:r>
            <a:r>
              <a:rPr lang="en-US" cap="none" dirty="0" smtClean="0"/>
              <a:t> agreed to be equal to 0.9% </a:t>
            </a:r>
            <a:r>
              <a:rPr lang="en-US" cap="none" dirty="0" err="1" smtClean="0"/>
              <a:t>NaCl</a:t>
            </a:r>
            <a:r>
              <a:rPr lang="en-US" cap="none" dirty="0" smtClean="0"/>
              <a:t>) a range of 0.5-2.0% </a:t>
            </a:r>
            <a:r>
              <a:rPr lang="en-US" cap="none" dirty="0" err="1" smtClean="0"/>
              <a:t>NaCl</a:t>
            </a:r>
            <a:r>
              <a:rPr lang="en-US" cap="none" dirty="0" smtClean="0"/>
              <a:t> equivalency does not cause a marked pain and range of about 0.2-0.7% </a:t>
            </a:r>
            <a:r>
              <a:rPr lang="en-US" cap="none" dirty="0" err="1" smtClean="0"/>
              <a:t>sholud</a:t>
            </a:r>
            <a:r>
              <a:rPr lang="en-US" cap="none" dirty="0" smtClean="0"/>
              <a:t> be acceptable for most persons. Common tonicity </a:t>
            </a:r>
            <a:r>
              <a:rPr lang="en-IN" cap="none" dirty="0" smtClean="0"/>
              <a:t>adjusting </a:t>
            </a:r>
            <a:r>
              <a:rPr lang="en-IN" cap="none" dirty="0" err="1" smtClean="0"/>
              <a:t>ingridient</a:t>
            </a:r>
            <a:r>
              <a:rPr lang="en-IN" cap="none" dirty="0" smtClean="0"/>
              <a:t> </a:t>
            </a:r>
            <a:r>
              <a:rPr lang="en-IN" cap="none" dirty="0" err="1" smtClean="0"/>
              <a:t>are:nacl</a:t>
            </a:r>
            <a:r>
              <a:rPr lang="en-IN" cap="none" dirty="0" smtClean="0"/>
              <a:t>, </a:t>
            </a:r>
            <a:r>
              <a:rPr lang="en-IN" cap="none" dirty="0" err="1" smtClean="0"/>
              <a:t>kcl</a:t>
            </a:r>
            <a:r>
              <a:rPr lang="en-IN" cap="none" dirty="0" smtClean="0"/>
              <a:t>, buffer salt, dextrose, glycerine, propylene glycol and mannitol.</a:t>
            </a:r>
          </a:p>
          <a:p>
            <a:r>
              <a:rPr lang="en-US" b="1" cap="none" dirty="0" smtClean="0"/>
              <a:t>p</a:t>
            </a:r>
            <a:r>
              <a:rPr lang="en-US" b="1" dirty="0" smtClean="0"/>
              <a:t>H </a:t>
            </a:r>
            <a:r>
              <a:rPr lang="en-US" b="1" dirty="0"/>
              <a:t>Adjustment and Buffers: </a:t>
            </a:r>
            <a:r>
              <a:rPr lang="en-US" cap="none" dirty="0" smtClean="0"/>
              <a:t>p</a:t>
            </a:r>
            <a:r>
              <a:rPr lang="en-US" dirty="0" smtClean="0"/>
              <a:t>H </a:t>
            </a:r>
            <a:r>
              <a:rPr lang="en-US" cap="none" dirty="0" smtClean="0"/>
              <a:t>adjustment is very important as pH affects:</a:t>
            </a:r>
          </a:p>
          <a:p>
            <a:pPr>
              <a:buFont typeface="Wingdings" panose="05000000000000000000" pitchFamily="2" charset="2"/>
              <a:buChar char="ü"/>
            </a:pPr>
            <a:r>
              <a:rPr lang="en-US" cap="none" dirty="0"/>
              <a:t>T</a:t>
            </a:r>
            <a:r>
              <a:rPr lang="en-US" cap="none" dirty="0" smtClean="0"/>
              <a:t>o render the formulation more stable</a:t>
            </a:r>
          </a:p>
          <a:p>
            <a:pPr>
              <a:buFont typeface="Wingdings" panose="05000000000000000000" pitchFamily="2" charset="2"/>
              <a:buChar char="ü"/>
            </a:pPr>
            <a:r>
              <a:rPr lang="en-US" cap="none" dirty="0"/>
              <a:t>T</a:t>
            </a:r>
            <a:r>
              <a:rPr lang="en-US" cap="none" dirty="0" smtClean="0"/>
              <a:t>he comfort, safety and activity of the product. eye irritation→ increase in tear fluid </a:t>
            </a:r>
            <a:r>
              <a:rPr lang="en-US" cap="none" dirty="0" err="1" smtClean="0"/>
              <a:t>secretion→rapid</a:t>
            </a:r>
            <a:r>
              <a:rPr lang="en-US" cap="none" dirty="0" smtClean="0"/>
              <a:t> loss of medication</a:t>
            </a:r>
          </a:p>
          <a:p>
            <a:pPr>
              <a:buFont typeface="Wingdings" panose="05000000000000000000" pitchFamily="2" charset="2"/>
              <a:buChar char="ü"/>
            </a:pPr>
            <a:r>
              <a:rPr lang="en-US" cap="none" dirty="0"/>
              <a:t>T</a:t>
            </a:r>
            <a:r>
              <a:rPr lang="en-US" cap="none" dirty="0" smtClean="0"/>
              <a:t>o enhance aqueous solubility of the drug.</a:t>
            </a:r>
          </a:p>
          <a:p>
            <a:pPr>
              <a:buFont typeface="Wingdings" panose="05000000000000000000" pitchFamily="2" charset="2"/>
              <a:buChar char="ü"/>
            </a:pPr>
            <a:r>
              <a:rPr lang="en-US" cap="none" dirty="0"/>
              <a:t>T</a:t>
            </a:r>
            <a:r>
              <a:rPr lang="en-US" cap="none" dirty="0" smtClean="0"/>
              <a:t>o enhance the drug bioavailability</a:t>
            </a:r>
          </a:p>
          <a:p>
            <a:pPr>
              <a:buFont typeface="Wingdings" panose="05000000000000000000" pitchFamily="2" charset="2"/>
              <a:buChar char="ü"/>
            </a:pPr>
            <a:r>
              <a:rPr lang="en-US" cap="none" dirty="0"/>
              <a:t>T</a:t>
            </a:r>
            <a:r>
              <a:rPr lang="en-US" cap="none" dirty="0" smtClean="0"/>
              <a:t>o maximize preservative efficacy ideally every product buffered to a pH of 7.4(the normal physiological pH of tear fluid) if buffers are required, their capacity is controlled to be as low as possible.</a:t>
            </a:r>
          </a:p>
          <a:p>
            <a:pPr>
              <a:buFont typeface="Wingdings" panose="05000000000000000000" pitchFamily="2" charset="2"/>
              <a:buChar char="ü"/>
            </a:pPr>
            <a:r>
              <a:rPr lang="en-US" cap="none" dirty="0"/>
              <a:t>T</a:t>
            </a:r>
            <a:r>
              <a:rPr lang="en-US" cap="none" dirty="0" smtClean="0"/>
              <a:t>o enable the tears to bring the pH of the eye back to the physiological range</a:t>
            </a:r>
          </a:p>
          <a:p>
            <a:pPr>
              <a:buFont typeface="Wingdings" panose="05000000000000000000" pitchFamily="2" charset="2"/>
              <a:buChar char="ü"/>
            </a:pPr>
            <a:r>
              <a:rPr lang="en-US" cap="none" dirty="0"/>
              <a:t>T</a:t>
            </a:r>
            <a:r>
              <a:rPr lang="en-US" cap="none" dirty="0" smtClean="0"/>
              <a:t>o avoid effect of buffers on tonicity. </a:t>
            </a:r>
          </a:p>
          <a:p>
            <a:pPr>
              <a:buFont typeface="Wingdings" panose="05000000000000000000" pitchFamily="2" charset="2"/>
              <a:buChar char="ü"/>
            </a:pPr>
            <a:r>
              <a:rPr lang="en-US" cap="none" dirty="0"/>
              <a:t>E</a:t>
            </a:r>
            <a:r>
              <a:rPr lang="en-US" cap="none" dirty="0" smtClean="0"/>
              <a:t>xamples of buffer vehicles used:-boric acid vehicle: pH of slightly below 5,isotonic phosphate vehicle: pH ranges from 5.9 -8</a:t>
            </a:r>
            <a:r>
              <a:rPr lang="en-US" dirty="0" smtClean="0"/>
              <a:t>.</a:t>
            </a:r>
            <a:endParaRPr lang="en-IN" cap="none" dirty="0"/>
          </a:p>
        </p:txBody>
      </p:sp>
    </p:spTree>
    <p:extLst>
      <p:ext uri="{BB962C8B-B14F-4D97-AF65-F5344CB8AC3E}">
        <p14:creationId xmlns:p14="http://schemas.microsoft.com/office/powerpoint/2010/main" val="542269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88566"/>
            <a:ext cx="10363826" cy="5595456"/>
          </a:xfrm>
        </p:spPr>
        <p:txBody>
          <a:bodyPr>
            <a:normAutofit fontScale="85000" lnSpcReduction="20000"/>
          </a:bodyPr>
          <a:lstStyle/>
          <a:p>
            <a:r>
              <a:rPr lang="en-IN" b="1" dirty="0"/>
              <a:t>Viscosity-Imparting </a:t>
            </a:r>
            <a:r>
              <a:rPr lang="en-IN" b="1" dirty="0" smtClean="0"/>
              <a:t>Agents: </a:t>
            </a:r>
            <a:r>
              <a:rPr lang="en-IN" dirty="0" smtClean="0"/>
              <a:t>P</a:t>
            </a:r>
            <a:r>
              <a:rPr lang="en-IN" cap="none" dirty="0" smtClean="0"/>
              <a:t>olyvinyl alcohol, methylcellulose, hydroxyl propyl methylcellulose, </a:t>
            </a:r>
            <a:r>
              <a:rPr lang="en-IN" cap="none" dirty="0" err="1" smtClean="0"/>
              <a:t>hydroxylethylcellulose</a:t>
            </a:r>
            <a:r>
              <a:rPr lang="en-IN" cap="none" dirty="0" smtClean="0"/>
              <a:t> </a:t>
            </a:r>
            <a:r>
              <a:rPr lang="en-US" cap="none" dirty="0" smtClean="0"/>
              <a:t>and </a:t>
            </a:r>
            <a:r>
              <a:rPr lang="en-US" cap="none" dirty="0" err="1" smtClean="0"/>
              <a:t>carbomers</a:t>
            </a:r>
            <a:r>
              <a:rPr lang="en-US" cap="none" dirty="0" smtClean="0"/>
              <a:t> are generally used in </a:t>
            </a:r>
            <a:r>
              <a:rPr lang="en-US" cap="none" dirty="0" err="1" smtClean="0"/>
              <a:t>parentral</a:t>
            </a:r>
            <a:r>
              <a:rPr lang="en-US" cap="none" dirty="0" smtClean="0"/>
              <a:t> preparation as viscosity imparting agent. they increase the ocular contact time thereby they decrease the drainage rate, increase the </a:t>
            </a:r>
            <a:r>
              <a:rPr lang="en-US" cap="none" dirty="0" err="1" smtClean="0"/>
              <a:t>mucoadhessiveness</a:t>
            </a:r>
            <a:r>
              <a:rPr lang="en-US" cap="none" dirty="0" smtClean="0"/>
              <a:t> and increase drug </a:t>
            </a:r>
            <a:r>
              <a:rPr lang="en-US" cap="none" dirty="0" err="1" smtClean="0"/>
              <a:t>bioavilability</a:t>
            </a:r>
            <a:r>
              <a:rPr lang="en-US" cap="none" dirty="0" smtClean="0"/>
              <a:t>.</a:t>
            </a:r>
          </a:p>
          <a:p>
            <a:r>
              <a:rPr lang="en-IN" b="1" dirty="0"/>
              <a:t>Stabilizers &amp; </a:t>
            </a:r>
            <a:r>
              <a:rPr lang="en-IN" b="1" dirty="0" smtClean="0"/>
              <a:t>Antioxidants: </a:t>
            </a:r>
            <a:r>
              <a:rPr lang="en-US" dirty="0" smtClean="0"/>
              <a:t>S</a:t>
            </a:r>
            <a:r>
              <a:rPr lang="en-US" cap="none" dirty="0" smtClean="0"/>
              <a:t>tabilizers are the ingredients, which makes the preparation to decrease the rate of decomposition of active ingredient. antioxidants are principle stabilizers added to some </a:t>
            </a:r>
            <a:r>
              <a:rPr lang="en-US" cap="none" dirty="0" err="1" smtClean="0"/>
              <a:t>opthalmic</a:t>
            </a:r>
            <a:r>
              <a:rPr lang="en-US" cap="none" dirty="0" smtClean="0"/>
              <a:t> preparation, primarily those containing epinephrine, and other </a:t>
            </a:r>
            <a:r>
              <a:rPr lang="en-US" cap="none" dirty="0" err="1" smtClean="0"/>
              <a:t>oxidizable</a:t>
            </a:r>
            <a:r>
              <a:rPr lang="en-US" cap="none" dirty="0" smtClean="0"/>
              <a:t> </a:t>
            </a:r>
            <a:r>
              <a:rPr lang="en-US" cap="none" dirty="0" err="1" smtClean="0"/>
              <a:t>drugs.example</a:t>
            </a:r>
            <a:r>
              <a:rPr lang="en-US" cap="none" dirty="0" smtClean="0"/>
              <a:t>: sodium </a:t>
            </a:r>
            <a:r>
              <a:rPr lang="en-US" cap="none" dirty="0" err="1" smtClean="0"/>
              <a:t>bisulphite</a:t>
            </a:r>
            <a:r>
              <a:rPr lang="en-US" cap="none" dirty="0" smtClean="0"/>
              <a:t> or </a:t>
            </a:r>
            <a:r>
              <a:rPr lang="en-US" cap="none" dirty="0" err="1" smtClean="0"/>
              <a:t>metabisulphite</a:t>
            </a:r>
            <a:r>
              <a:rPr lang="en-US" cap="none" dirty="0" smtClean="0"/>
              <a:t> are used in concentration up to 0.3% in epinephrine hydrochloride and </a:t>
            </a:r>
            <a:r>
              <a:rPr lang="en-US" cap="none" dirty="0" err="1" smtClean="0"/>
              <a:t>bitartrate</a:t>
            </a:r>
            <a:r>
              <a:rPr lang="en-US" cap="none" dirty="0" smtClean="0"/>
              <a:t> solution.</a:t>
            </a:r>
          </a:p>
          <a:p>
            <a:r>
              <a:rPr lang="en-IN" b="1" dirty="0" smtClean="0"/>
              <a:t>Surfactants: </a:t>
            </a:r>
            <a:r>
              <a:rPr lang="en-US" dirty="0" smtClean="0"/>
              <a:t>T</a:t>
            </a:r>
            <a:r>
              <a:rPr lang="en-US" cap="none" dirty="0" smtClean="0"/>
              <a:t>he order of surfactant toxicity is anionic&gt;cationic&gt;&gt;non-ionic. there are several non-ionic surfactant are used in low concentration to add in dispersing steroid in suspensions and to achieve or improve solution clarity. some of the surfactant which are principally used are </a:t>
            </a:r>
            <a:r>
              <a:rPr lang="en-US" cap="none" dirty="0" err="1" smtClean="0"/>
              <a:t>sorbiton</a:t>
            </a:r>
            <a:r>
              <a:rPr lang="en-US" cap="none" dirty="0" smtClean="0"/>
              <a:t> ether esters of oleic acid (</a:t>
            </a:r>
            <a:r>
              <a:rPr lang="en-US" cap="none" dirty="0" err="1" smtClean="0"/>
              <a:t>polysorbate</a:t>
            </a:r>
            <a:r>
              <a:rPr lang="en-US" cap="none" dirty="0" smtClean="0"/>
              <a:t> or tween 20 and 80).</a:t>
            </a:r>
          </a:p>
          <a:p>
            <a:r>
              <a:rPr lang="en-IN" b="1" dirty="0" smtClean="0"/>
              <a:t>Preservatives: </a:t>
            </a:r>
            <a:r>
              <a:rPr lang="en-US" dirty="0" smtClean="0"/>
              <a:t>P</a:t>
            </a:r>
            <a:r>
              <a:rPr lang="en-US" cap="none" dirty="0" smtClean="0"/>
              <a:t>reservatives are included in multiple-dose eye solutions for maintaining the product sterility during use. preservatives not included in unit-dose package. the use of preservatives is prohibited in ophthalmic products that are used at the of eye surgery </a:t>
            </a:r>
            <a:r>
              <a:rPr lang="en-IN" cap="none" dirty="0" smtClean="0"/>
              <a:t>because, if sufficient </a:t>
            </a:r>
            <a:r>
              <a:rPr lang="en-US" cap="none" dirty="0" smtClean="0"/>
              <a:t>concentration of the preservative is contacted with the corneal endothelium; the cells can become damaged causing clouding of the cornea and possible loss of vision. the most common organism is pseudomonas aeruginosa that grow in the cornea and cause loss of </a:t>
            </a:r>
            <a:r>
              <a:rPr lang="en-IN" cap="none" dirty="0" smtClean="0"/>
              <a:t>vision. examples: </a:t>
            </a:r>
            <a:r>
              <a:rPr lang="en-IN" cap="none" dirty="0" err="1" smtClean="0"/>
              <a:t>benzalkonium</a:t>
            </a:r>
            <a:r>
              <a:rPr lang="en-IN" cap="none" dirty="0" smtClean="0"/>
              <a:t> chloride, 0.004% to 0.01%;</a:t>
            </a:r>
            <a:r>
              <a:rPr lang="en-IN" cap="none" dirty="0" err="1" smtClean="0"/>
              <a:t>benzethonium</a:t>
            </a:r>
            <a:r>
              <a:rPr lang="en-IN" cap="none" dirty="0" smtClean="0"/>
              <a:t> chloride, 0.01%; chlorobutanol,0.5%; </a:t>
            </a:r>
            <a:r>
              <a:rPr lang="en-IN" cap="none" dirty="0" err="1" smtClean="0"/>
              <a:t>phenylmercuric</a:t>
            </a:r>
            <a:r>
              <a:rPr lang="en-IN" cap="none" dirty="0" smtClean="0"/>
              <a:t> acetate, 0.004%; </a:t>
            </a:r>
            <a:r>
              <a:rPr lang="en-IN" cap="none" dirty="0" err="1" smtClean="0"/>
              <a:t>phenylmercuric</a:t>
            </a:r>
            <a:r>
              <a:rPr lang="en-IN" cap="none" dirty="0" smtClean="0"/>
              <a:t> nitrite, 0.004%; </a:t>
            </a:r>
            <a:r>
              <a:rPr lang="en-IN" cap="none" dirty="0" err="1" smtClean="0"/>
              <a:t>and,thimerosal</a:t>
            </a:r>
            <a:r>
              <a:rPr lang="en-IN" cap="none" dirty="0" smtClean="0"/>
              <a:t>, 0.005%to 0.01%.</a:t>
            </a:r>
            <a:endParaRPr lang="en-IN" cap="none" dirty="0"/>
          </a:p>
        </p:txBody>
      </p:sp>
    </p:spTree>
    <p:extLst>
      <p:ext uri="{BB962C8B-B14F-4D97-AF65-F5344CB8AC3E}">
        <p14:creationId xmlns:p14="http://schemas.microsoft.com/office/powerpoint/2010/main" val="177638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83112"/>
          </a:xfrm>
        </p:spPr>
        <p:txBody>
          <a:bodyPr/>
          <a:lstStyle/>
          <a:p>
            <a:r>
              <a:rPr lang="en-IN" b="1" dirty="0"/>
              <a:t>Formulation of eye drops</a:t>
            </a:r>
            <a:endParaRPr lang="en-IN" b="1" dirty="0"/>
          </a:p>
        </p:txBody>
      </p:sp>
      <p:sp>
        <p:nvSpPr>
          <p:cNvPr id="3" name="Content Placeholder 2"/>
          <p:cNvSpPr>
            <a:spLocks noGrp="1"/>
          </p:cNvSpPr>
          <p:nvPr>
            <p:ph sz="quarter" idx="13"/>
          </p:nvPr>
        </p:nvSpPr>
        <p:spPr>
          <a:xfrm>
            <a:off x="913774" y="1434517"/>
            <a:ext cx="10363826" cy="4840447"/>
          </a:xfrm>
        </p:spPr>
        <p:txBody>
          <a:bodyPr>
            <a:normAutofit fontScale="92500" lnSpcReduction="20000"/>
          </a:bodyPr>
          <a:lstStyle/>
          <a:p>
            <a:r>
              <a:rPr lang="en-US" dirty="0" smtClean="0"/>
              <a:t>O</a:t>
            </a:r>
            <a:r>
              <a:rPr lang="en-US" cap="none" dirty="0" smtClean="0"/>
              <a:t>phthalmic solutions are sterile solutions intended for instillation in the eye.in addition to sterility, these dosage forms require the careful consideration of such other pharmaceutical factors as the need for antimicrobial agents, </a:t>
            </a:r>
            <a:r>
              <a:rPr lang="en-US" cap="none" dirty="0" err="1" smtClean="0"/>
              <a:t>osmolarity</a:t>
            </a:r>
            <a:r>
              <a:rPr lang="en-US" cap="none" dirty="0" smtClean="0"/>
              <a:t>, buffering, viscosity, and proper </a:t>
            </a:r>
            <a:r>
              <a:rPr lang="en-IN" cap="none" dirty="0" smtClean="0"/>
              <a:t>packaging.</a:t>
            </a:r>
          </a:p>
          <a:p>
            <a:r>
              <a:rPr lang="en-US" dirty="0" smtClean="0"/>
              <a:t>A</a:t>
            </a:r>
            <a:r>
              <a:rPr lang="en-US" cap="none" dirty="0" smtClean="0"/>
              <a:t>n eye drop formulation comprises of the following:</a:t>
            </a:r>
          </a:p>
          <a:p>
            <a:pPr>
              <a:buFont typeface="Wingdings" panose="05000000000000000000" pitchFamily="2" charset="2"/>
              <a:buChar char="ü"/>
            </a:pPr>
            <a:r>
              <a:rPr lang="en-US" cap="none" dirty="0" smtClean="0"/>
              <a:t>Active ingredients to produce desired therapeutic effect.</a:t>
            </a:r>
          </a:p>
          <a:p>
            <a:pPr>
              <a:buFont typeface="Wingdings" panose="05000000000000000000" pitchFamily="2" charset="2"/>
              <a:buChar char="ü"/>
            </a:pPr>
            <a:r>
              <a:rPr lang="en-IN" cap="none" dirty="0" smtClean="0"/>
              <a:t>Vehicle(aqueous or oily).</a:t>
            </a:r>
          </a:p>
          <a:p>
            <a:pPr>
              <a:buFont typeface="Wingdings" panose="05000000000000000000" pitchFamily="2" charset="2"/>
              <a:buChar char="ü"/>
            </a:pPr>
            <a:r>
              <a:rPr lang="en-US" cap="none" dirty="0"/>
              <a:t>I</a:t>
            </a:r>
            <a:r>
              <a:rPr lang="en-US" cap="none" dirty="0" smtClean="0"/>
              <a:t>nert antimicrobial preservatives to prevent microbial contamination and to maintain sterility.</a:t>
            </a:r>
          </a:p>
          <a:p>
            <a:pPr>
              <a:buFont typeface="Wingdings" panose="05000000000000000000" pitchFamily="2" charset="2"/>
              <a:buChar char="ü"/>
            </a:pPr>
            <a:r>
              <a:rPr lang="en-US" cap="none" dirty="0"/>
              <a:t>I</a:t>
            </a:r>
            <a:r>
              <a:rPr lang="en-US" cap="none" dirty="0" smtClean="0"/>
              <a:t>nert adjuvants for adjusting tonicity, viscosity and </a:t>
            </a:r>
            <a:r>
              <a:rPr lang="en-US" cap="none" dirty="0" err="1" smtClean="0"/>
              <a:t>ph</a:t>
            </a:r>
            <a:r>
              <a:rPr lang="en-US" cap="none" dirty="0" smtClean="0"/>
              <a:t> to increase the stability of active </a:t>
            </a:r>
            <a:r>
              <a:rPr lang="en-IN" cap="none" dirty="0" smtClean="0"/>
              <a:t>ingredients.</a:t>
            </a:r>
          </a:p>
          <a:p>
            <a:pPr>
              <a:buFont typeface="Wingdings" panose="05000000000000000000" pitchFamily="2" charset="2"/>
              <a:buChar char="ü"/>
            </a:pPr>
            <a:r>
              <a:rPr lang="en-US" cap="none" dirty="0"/>
              <a:t>S</a:t>
            </a:r>
            <a:r>
              <a:rPr lang="en-US" cap="none" dirty="0" smtClean="0"/>
              <a:t>uitable container to maintain the preparation in a stable form and provide protection against contamination during preparation, storage and use.</a:t>
            </a:r>
          </a:p>
          <a:p>
            <a:pPr>
              <a:buFont typeface="Wingdings" panose="05000000000000000000" pitchFamily="2" charset="2"/>
              <a:buChar char="ü"/>
            </a:pPr>
            <a:r>
              <a:rPr lang="en-US" cap="none" dirty="0"/>
              <a:t>M</a:t>
            </a:r>
            <a:r>
              <a:rPr lang="en-US" cap="none" dirty="0" smtClean="0"/>
              <a:t>ulti dose eye drops are added with an effective antimicrobial preservative system(a single substance cannot be successfully used as a preservative in ophthalmic solution) that should pass the test for efficacy of antimicrobial preservative. this ensures that the eye drops are </a:t>
            </a:r>
            <a:r>
              <a:rPr lang="en-IN" cap="none" dirty="0" smtClean="0"/>
              <a:t>sterile and non-contaminated.</a:t>
            </a:r>
            <a:endParaRPr lang="en-IN" cap="none" dirty="0"/>
          </a:p>
        </p:txBody>
      </p:sp>
    </p:spTree>
    <p:extLst>
      <p:ext uri="{BB962C8B-B14F-4D97-AF65-F5344CB8AC3E}">
        <p14:creationId xmlns:p14="http://schemas.microsoft.com/office/powerpoint/2010/main" val="4413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74055"/>
          </a:xfrm>
        </p:spPr>
        <p:txBody>
          <a:bodyPr/>
          <a:lstStyle/>
          <a:p>
            <a:r>
              <a:rPr lang="en-IN" b="1" dirty="0"/>
              <a:t>Formulation of Eye Ointments</a:t>
            </a:r>
            <a:endParaRPr lang="en-IN" b="1" dirty="0"/>
          </a:p>
        </p:txBody>
      </p:sp>
      <p:sp>
        <p:nvSpPr>
          <p:cNvPr id="3" name="Content Placeholder 2"/>
          <p:cNvSpPr>
            <a:spLocks noGrp="1"/>
          </p:cNvSpPr>
          <p:nvPr>
            <p:ph sz="quarter" idx="13"/>
          </p:nvPr>
        </p:nvSpPr>
        <p:spPr>
          <a:xfrm>
            <a:off x="913774" y="1275128"/>
            <a:ext cx="10363826" cy="5025004"/>
          </a:xfrm>
        </p:spPr>
        <p:txBody>
          <a:bodyPr>
            <a:normAutofit fontScale="85000" lnSpcReduction="10000"/>
          </a:bodyPr>
          <a:lstStyle/>
          <a:p>
            <a:r>
              <a:rPr lang="en-US" cap="none" dirty="0"/>
              <a:t>O</a:t>
            </a:r>
            <a:r>
              <a:rPr lang="en-US" cap="none" dirty="0" smtClean="0"/>
              <a:t>phthalmic ointments must be sterile. like suspensions, ointments can be more difficult to manufacture in sterile form. they can be terminally sterilized, or, alternatively, they must be manufactured from sterile ingredients in an aseptic environment. filtration through a suitable membrane or dry heat sterilization is often used.</a:t>
            </a:r>
          </a:p>
          <a:p>
            <a:pPr>
              <a:buFont typeface="Wingdings" panose="05000000000000000000" pitchFamily="2" charset="2"/>
              <a:buChar char="ü"/>
            </a:pPr>
            <a:r>
              <a:rPr lang="en-US" cap="none" dirty="0"/>
              <a:t>T</a:t>
            </a:r>
            <a:r>
              <a:rPr lang="en-US" cap="none" dirty="0" smtClean="0"/>
              <a:t>he ointment base selected for an ophthalmic ointment must be non-irritating to the eye and must permit the diffusion of the active ingredient throughout the secretions bathing the eye.</a:t>
            </a:r>
          </a:p>
          <a:p>
            <a:pPr>
              <a:buFont typeface="Wingdings" panose="05000000000000000000" pitchFamily="2" charset="2"/>
              <a:buChar char="ü"/>
            </a:pPr>
            <a:r>
              <a:rPr lang="en-US" cap="none" dirty="0"/>
              <a:t>O</a:t>
            </a:r>
            <a:r>
              <a:rPr lang="en-US" cap="none" dirty="0" smtClean="0"/>
              <a:t>intment bases utilized for </a:t>
            </a:r>
            <a:r>
              <a:rPr lang="en-US" cap="none" dirty="0" err="1" smtClean="0"/>
              <a:t>ophthalmics</a:t>
            </a:r>
            <a:r>
              <a:rPr lang="en-US" cap="none" dirty="0" smtClean="0"/>
              <a:t> have a melting or softening point close to body </a:t>
            </a:r>
            <a:r>
              <a:rPr lang="en-IN" cap="none" dirty="0" smtClean="0"/>
              <a:t>temperature.</a:t>
            </a:r>
          </a:p>
          <a:p>
            <a:pPr>
              <a:buFont typeface="Wingdings" panose="05000000000000000000" pitchFamily="2" charset="2"/>
              <a:buChar char="ü"/>
            </a:pPr>
            <a:r>
              <a:rPr lang="en-US" cap="none" dirty="0"/>
              <a:t>O</a:t>
            </a:r>
            <a:r>
              <a:rPr lang="en-US" cap="none" dirty="0" smtClean="0"/>
              <a:t>phthalmic ointments have a longer ocular contact time when compared to many </a:t>
            </a:r>
            <a:r>
              <a:rPr lang="en-IN" cap="none" dirty="0" smtClean="0"/>
              <a:t>ophthalmic solutions.</a:t>
            </a:r>
          </a:p>
          <a:p>
            <a:pPr>
              <a:buFont typeface="Wingdings" panose="05000000000000000000" pitchFamily="2" charset="2"/>
              <a:buChar char="ü"/>
            </a:pPr>
            <a:r>
              <a:rPr lang="en-US" cap="none" dirty="0"/>
              <a:t>O</a:t>
            </a:r>
            <a:r>
              <a:rPr lang="en-US" cap="none" dirty="0" smtClean="0"/>
              <a:t>intment base is sterilized by heat and filtered while molten to remove foreign particulate </a:t>
            </a:r>
            <a:r>
              <a:rPr lang="en-IN" cap="none" dirty="0" smtClean="0"/>
              <a:t>matter.</a:t>
            </a:r>
          </a:p>
          <a:p>
            <a:pPr>
              <a:buFont typeface="Wingdings" panose="05000000000000000000" pitchFamily="2" charset="2"/>
              <a:buChar char="ü"/>
            </a:pPr>
            <a:r>
              <a:rPr lang="en-US" cap="none" dirty="0" smtClean="0"/>
              <a:t>It is then placed into a sterile steam jacketed to maintain the ointment in a molten state and </a:t>
            </a:r>
            <a:r>
              <a:rPr lang="en-IN" cap="none" dirty="0" smtClean="0"/>
              <a:t>excipients are added.</a:t>
            </a:r>
          </a:p>
          <a:p>
            <a:pPr>
              <a:buFont typeface="Wingdings" panose="05000000000000000000" pitchFamily="2" charset="2"/>
              <a:buChar char="ü"/>
            </a:pPr>
            <a:r>
              <a:rPr lang="en-US" cap="none" dirty="0"/>
              <a:t>O</a:t>
            </a:r>
            <a:r>
              <a:rPr lang="en-US" cap="none" dirty="0" smtClean="0"/>
              <a:t>ne disadvantage to ophthalmic ointments is the blurred vision that occurs as the ointment base melts and spread across the lens.</a:t>
            </a:r>
          </a:p>
          <a:p>
            <a:pPr>
              <a:buFont typeface="Wingdings" panose="05000000000000000000" pitchFamily="2" charset="2"/>
              <a:buChar char="ü"/>
            </a:pPr>
            <a:r>
              <a:rPr lang="en-US" cap="none" dirty="0" smtClean="0"/>
              <a:t>The bases like; yellow soft paraffin, liquid paraffin and wool fat can be used for the </a:t>
            </a:r>
            <a:r>
              <a:rPr lang="en-IN" cap="none" dirty="0" smtClean="0"/>
              <a:t>preparation of eye ointment</a:t>
            </a:r>
            <a:r>
              <a:rPr lang="en-IN" dirty="0" smtClean="0"/>
              <a:t>.</a:t>
            </a:r>
            <a:endParaRPr lang="en-IN" dirty="0"/>
          </a:p>
        </p:txBody>
      </p:sp>
    </p:spTree>
    <p:extLst>
      <p:ext uri="{BB962C8B-B14F-4D97-AF65-F5344CB8AC3E}">
        <p14:creationId xmlns:p14="http://schemas.microsoft.com/office/powerpoint/2010/main" val="2497541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66334"/>
          </a:xfrm>
        </p:spPr>
        <p:txBody>
          <a:bodyPr/>
          <a:lstStyle/>
          <a:p>
            <a:r>
              <a:rPr lang="en-IN" b="1" dirty="0"/>
              <a:t>Formulation of Eye Lotions</a:t>
            </a:r>
            <a:endParaRPr lang="en-IN" b="1" dirty="0"/>
          </a:p>
        </p:txBody>
      </p:sp>
      <p:sp>
        <p:nvSpPr>
          <p:cNvPr id="3" name="Content Placeholder 2"/>
          <p:cNvSpPr>
            <a:spLocks noGrp="1"/>
          </p:cNvSpPr>
          <p:nvPr>
            <p:ph sz="quarter" idx="13"/>
          </p:nvPr>
        </p:nvSpPr>
        <p:spPr>
          <a:xfrm>
            <a:off x="913774" y="1392572"/>
            <a:ext cx="10363826" cy="4398627"/>
          </a:xfrm>
        </p:spPr>
        <p:txBody>
          <a:bodyPr>
            <a:normAutofit fontScale="85000" lnSpcReduction="20000"/>
          </a:bodyPr>
          <a:lstStyle/>
          <a:p>
            <a:r>
              <a:rPr lang="en-US" cap="none" dirty="0"/>
              <a:t>E</a:t>
            </a:r>
            <a:r>
              <a:rPr lang="en-US" cap="none" dirty="0" smtClean="0"/>
              <a:t>ye lotions are undiluted aqueous solutions, applied to an eye bath, which for first aid purposes. it is may allow a large volume of fluid to flow quickly over the eye.</a:t>
            </a:r>
          </a:p>
          <a:p>
            <a:r>
              <a:rPr lang="en-US" cap="none" dirty="0"/>
              <a:t>I</a:t>
            </a:r>
            <a:r>
              <a:rPr lang="en-US" cap="none" dirty="0" smtClean="0"/>
              <a:t>t is </a:t>
            </a:r>
            <a:r>
              <a:rPr lang="en-US" cap="none" dirty="0" err="1" smtClean="0"/>
              <a:t>iso</a:t>
            </a:r>
            <a:r>
              <a:rPr lang="en-US" cap="none" dirty="0" smtClean="0"/>
              <a:t>-osmotic to tears, because compared to eye drops, lotions cause much greater dilution of </a:t>
            </a:r>
            <a:r>
              <a:rPr lang="en-IN" cap="none" dirty="0" smtClean="0"/>
              <a:t>the lachrymal fluid, hence cause discomfort if not </a:t>
            </a:r>
            <a:r>
              <a:rPr lang="en-IN" cap="none" dirty="0" err="1" smtClean="0"/>
              <a:t>adjusted.e.g</a:t>
            </a:r>
            <a:r>
              <a:rPr lang="en-IN" cap="none" dirty="0" smtClean="0"/>
              <a:t>. sodium chloride (</a:t>
            </a:r>
            <a:r>
              <a:rPr lang="en-IN" cap="none" dirty="0" err="1" smtClean="0"/>
              <a:t>nacl</a:t>
            </a:r>
            <a:r>
              <a:rPr lang="en-IN" cap="none" dirty="0" smtClean="0"/>
              <a:t>) eye lotion </a:t>
            </a:r>
            <a:r>
              <a:rPr lang="en-US" cap="none" dirty="0" err="1" smtClean="0"/>
              <a:t>b.p.c</a:t>
            </a:r>
            <a:r>
              <a:rPr lang="en-US" cap="none" dirty="0" smtClean="0"/>
              <a:t>. is used to remove foreign substance from the eye.</a:t>
            </a:r>
          </a:p>
          <a:p>
            <a:r>
              <a:rPr lang="en-US" cap="none" dirty="0"/>
              <a:t>T</a:t>
            </a:r>
            <a:r>
              <a:rPr lang="en-US" cap="none" dirty="0" smtClean="0"/>
              <a:t>hus these preparations should be very simple as well as the most common eye lotion consists of sterile normal saline. this preparation demonstrate the requirements of an eye lotion which are:</a:t>
            </a:r>
          </a:p>
          <a:p>
            <a:pPr>
              <a:buFont typeface="Wingdings" panose="05000000000000000000" pitchFamily="2" charset="2"/>
              <a:buChar char="ü"/>
            </a:pPr>
            <a:r>
              <a:rPr lang="en-US" cap="none" dirty="0"/>
              <a:t>S</a:t>
            </a:r>
            <a:r>
              <a:rPr lang="en-US" cap="none" dirty="0" smtClean="0"/>
              <a:t>terile as well as usually containing no preservative.</a:t>
            </a:r>
          </a:p>
          <a:p>
            <a:pPr>
              <a:buFont typeface="Wingdings" panose="05000000000000000000" pitchFamily="2" charset="2"/>
              <a:buChar char="ü"/>
            </a:pPr>
            <a:r>
              <a:rPr lang="en-IN" cap="none" dirty="0"/>
              <a:t>I</a:t>
            </a:r>
            <a:r>
              <a:rPr lang="en-IN" cap="none" dirty="0" smtClean="0"/>
              <a:t>sotonic to lachrymal fluid</a:t>
            </a:r>
          </a:p>
          <a:p>
            <a:pPr>
              <a:buFont typeface="Wingdings" panose="05000000000000000000" pitchFamily="2" charset="2"/>
              <a:buChar char="ü"/>
            </a:pPr>
            <a:r>
              <a:rPr lang="en-IN" cap="none" dirty="0"/>
              <a:t>N</a:t>
            </a:r>
            <a:r>
              <a:rPr lang="en-IN" cap="none" dirty="0" smtClean="0"/>
              <a:t>atural </a:t>
            </a:r>
            <a:r>
              <a:rPr lang="en-IN" cap="none" dirty="0" err="1" smtClean="0"/>
              <a:t>ph</a:t>
            </a:r>
            <a:endParaRPr lang="en-IN" cap="none" dirty="0" smtClean="0"/>
          </a:p>
          <a:p>
            <a:pPr>
              <a:buFont typeface="Wingdings" panose="05000000000000000000" pitchFamily="2" charset="2"/>
              <a:buChar char="ü"/>
            </a:pPr>
            <a:r>
              <a:rPr lang="en-US" cap="none" dirty="0"/>
              <a:t>L</a:t>
            </a:r>
            <a:r>
              <a:rPr lang="en-US" cap="none" dirty="0" smtClean="0"/>
              <a:t>arge volume but not greater than 200ml</a:t>
            </a:r>
          </a:p>
          <a:p>
            <a:pPr>
              <a:buFont typeface="Wingdings" panose="05000000000000000000" pitchFamily="2" charset="2"/>
              <a:buChar char="ü"/>
            </a:pPr>
            <a:r>
              <a:rPr lang="en-IN" cap="none" dirty="0"/>
              <a:t>N</a:t>
            </a:r>
            <a:r>
              <a:rPr lang="en-IN" cap="none" dirty="0" smtClean="0"/>
              <a:t>on-irritant to ocular tissue.</a:t>
            </a:r>
            <a:endParaRPr lang="en-IN" cap="none" dirty="0"/>
          </a:p>
        </p:txBody>
      </p:sp>
    </p:spTree>
    <p:extLst>
      <p:ext uri="{BB962C8B-B14F-4D97-AF65-F5344CB8AC3E}">
        <p14:creationId xmlns:p14="http://schemas.microsoft.com/office/powerpoint/2010/main" val="405202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07611"/>
          </a:xfrm>
        </p:spPr>
        <p:txBody>
          <a:bodyPr/>
          <a:lstStyle/>
          <a:p>
            <a:r>
              <a:rPr lang="en-IN" b="1" dirty="0"/>
              <a:t>Methods of Preparation</a:t>
            </a:r>
            <a:endParaRPr lang="en-IN" b="1" dirty="0"/>
          </a:p>
        </p:txBody>
      </p:sp>
      <p:sp>
        <p:nvSpPr>
          <p:cNvPr id="3" name="Content Placeholder 2"/>
          <p:cNvSpPr>
            <a:spLocks noGrp="1"/>
          </p:cNvSpPr>
          <p:nvPr>
            <p:ph sz="quarter" idx="13"/>
          </p:nvPr>
        </p:nvSpPr>
        <p:spPr>
          <a:xfrm>
            <a:off x="913774" y="1426128"/>
            <a:ext cx="10363826" cy="4365071"/>
          </a:xfrm>
        </p:spPr>
        <p:txBody>
          <a:bodyPr>
            <a:normAutofit fontScale="92500" lnSpcReduction="20000"/>
          </a:bodyPr>
          <a:lstStyle/>
          <a:p>
            <a:r>
              <a:rPr lang="en-US" b="1" dirty="0" smtClean="0"/>
              <a:t>Preparation </a:t>
            </a:r>
            <a:r>
              <a:rPr lang="en-US" b="1" dirty="0"/>
              <a:t>of the Solution: </a:t>
            </a:r>
            <a:r>
              <a:rPr lang="en-US" cap="none" dirty="0"/>
              <a:t>T</a:t>
            </a:r>
            <a:r>
              <a:rPr lang="en-US" cap="none" dirty="0" smtClean="0"/>
              <a:t>he aqueous eye drops vehicle containing suitable preservative, antioxidant , stabilizer, tonicity modifier , viscosity modifier, or buffer should be prepared, and added with the active ingredient and the vehicle to make up the volume.</a:t>
            </a:r>
          </a:p>
          <a:p>
            <a:r>
              <a:rPr lang="en-US" b="1" dirty="0" smtClean="0"/>
              <a:t>Clarification</a:t>
            </a:r>
            <a:r>
              <a:rPr lang="en-US" b="1" dirty="0"/>
              <a:t>: </a:t>
            </a:r>
            <a:r>
              <a:rPr lang="en-US" cap="none" dirty="0"/>
              <a:t>S</a:t>
            </a:r>
            <a:r>
              <a:rPr lang="en-US" cap="none" dirty="0" smtClean="0"/>
              <a:t>intered glass filters or membrane filters having 0.45-1.2 </a:t>
            </a:r>
            <a:r>
              <a:rPr lang="en-US" cap="none" dirty="0" err="1" smtClean="0"/>
              <a:t>μm</a:t>
            </a:r>
            <a:r>
              <a:rPr lang="en-US" cap="none" dirty="0" smtClean="0"/>
              <a:t> pore sizes should be used. The clarified solution is either </a:t>
            </a:r>
            <a:r>
              <a:rPr lang="en-US" cap="none" dirty="0" err="1" smtClean="0"/>
              <a:t>fillied</a:t>
            </a:r>
            <a:r>
              <a:rPr lang="en-US" cap="none" dirty="0" smtClean="0"/>
              <a:t> directly into the final containers which are sealed before heat </a:t>
            </a:r>
            <a:r>
              <a:rPr lang="en-US" cap="none" dirty="0" err="1" smtClean="0"/>
              <a:t>sterilisation</a:t>
            </a:r>
            <a:r>
              <a:rPr lang="en-US" cap="none" dirty="0" smtClean="0"/>
              <a:t> or is temporarily filled into a suitable container before filtration. Clarified containers vehicle is used to prepare eye drop suspensions filled into final containers and sealed before </a:t>
            </a:r>
            <a:r>
              <a:rPr lang="en-US" cap="none" dirty="0" err="1" smtClean="0"/>
              <a:t>sterilisation</a:t>
            </a:r>
            <a:r>
              <a:rPr lang="en-US" cap="none" dirty="0" smtClean="0"/>
              <a:t>.</a:t>
            </a:r>
          </a:p>
          <a:p>
            <a:r>
              <a:rPr lang="en-US" b="1" dirty="0" err="1" smtClean="0"/>
              <a:t>Sterilisation</a:t>
            </a:r>
            <a:r>
              <a:rPr lang="en-US" b="1" dirty="0"/>
              <a:t>: </a:t>
            </a:r>
            <a:r>
              <a:rPr lang="en-US" cap="none" dirty="0"/>
              <a:t>T</a:t>
            </a:r>
            <a:r>
              <a:rPr lang="en-US" cap="none" dirty="0" smtClean="0"/>
              <a:t>his can be achieved by autoclaving at 115°c temperature for 30 minutes or 121°c temperature for 15 minutes . Filtration into sterile containers through a membrane filter having 0.22μm pore size is also a suitable method for </a:t>
            </a:r>
            <a:r>
              <a:rPr lang="en-US" cap="none" dirty="0" err="1" smtClean="0"/>
              <a:t>sterililisation</a:t>
            </a:r>
            <a:r>
              <a:rPr lang="en-US" cap="none" dirty="0" smtClean="0"/>
              <a:t>. dry heat sterilization at 160°c temperature for 2 hours is best suited for non-aqueous preparations such as liquid </a:t>
            </a:r>
            <a:r>
              <a:rPr lang="en-IN" cap="none" dirty="0" smtClean="0"/>
              <a:t>paraffin eye drops.</a:t>
            </a:r>
          </a:p>
          <a:p>
            <a:r>
              <a:rPr lang="en-US" cap="none" dirty="0" smtClean="0"/>
              <a:t>After </a:t>
            </a:r>
            <a:r>
              <a:rPr lang="en-US" cap="none" dirty="0" err="1" smtClean="0"/>
              <a:t>sterilisation</a:t>
            </a:r>
            <a:r>
              <a:rPr lang="en-US" cap="none" dirty="0" smtClean="0"/>
              <a:t>, the eye drop containers should be covered with a readily breakable seal to distinguish between opened and unopened containers.</a:t>
            </a:r>
            <a:endParaRPr lang="en-IN" cap="none" dirty="0"/>
          </a:p>
        </p:txBody>
      </p:sp>
    </p:spTree>
    <p:extLst>
      <p:ext uri="{BB962C8B-B14F-4D97-AF65-F5344CB8AC3E}">
        <p14:creationId xmlns:p14="http://schemas.microsoft.com/office/powerpoint/2010/main" val="258295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81777"/>
          </a:xfrm>
        </p:spPr>
        <p:txBody>
          <a:bodyPr/>
          <a:lstStyle/>
          <a:p>
            <a:r>
              <a:rPr lang="en-IN" b="1" dirty="0" err="1"/>
              <a:t>Labeling</a:t>
            </a:r>
            <a:endParaRPr lang="en-IN" b="1" dirty="0"/>
          </a:p>
        </p:txBody>
      </p:sp>
      <p:sp>
        <p:nvSpPr>
          <p:cNvPr id="3" name="Content Placeholder 2"/>
          <p:cNvSpPr>
            <a:spLocks noGrp="1"/>
          </p:cNvSpPr>
          <p:nvPr>
            <p:ph sz="quarter" idx="13"/>
          </p:nvPr>
        </p:nvSpPr>
        <p:spPr>
          <a:xfrm>
            <a:off x="913774" y="1300294"/>
            <a:ext cx="10363826" cy="4999838"/>
          </a:xfrm>
        </p:spPr>
        <p:txBody>
          <a:bodyPr>
            <a:normAutofit fontScale="85000" lnSpcReduction="20000"/>
          </a:bodyPr>
          <a:lstStyle/>
          <a:p>
            <a:r>
              <a:rPr lang="en-IN" cap="none" dirty="0" smtClean="0"/>
              <a:t>The label should include:</a:t>
            </a:r>
          </a:p>
          <a:p>
            <a:pPr>
              <a:buFont typeface="Wingdings" panose="05000000000000000000" pitchFamily="2" charset="2"/>
              <a:buChar char="ü"/>
            </a:pPr>
            <a:r>
              <a:rPr lang="en-US" cap="none" dirty="0" smtClean="0"/>
              <a:t>The name of the pharmaceutical product;</a:t>
            </a:r>
          </a:p>
          <a:p>
            <a:pPr>
              <a:buFont typeface="Wingdings" panose="05000000000000000000" pitchFamily="2" charset="2"/>
              <a:buChar char="ü"/>
            </a:pPr>
            <a:r>
              <a:rPr lang="en-US" cap="none" dirty="0" smtClean="0"/>
              <a:t>The name(s) of the active ingredient(s); international nonproprietary names (inn) should be </a:t>
            </a:r>
            <a:r>
              <a:rPr lang="en-IN" cap="none" dirty="0" smtClean="0"/>
              <a:t>used wherever possible;</a:t>
            </a:r>
          </a:p>
          <a:p>
            <a:pPr>
              <a:buFont typeface="Wingdings" panose="05000000000000000000" pitchFamily="2" charset="2"/>
              <a:buChar char="ü"/>
            </a:pPr>
            <a:r>
              <a:rPr lang="en-US" cap="none" dirty="0" smtClean="0"/>
              <a:t>The concentration(s) of the active ingredient(s) and the amount or the volume of preparation in </a:t>
            </a:r>
            <a:r>
              <a:rPr lang="en-IN" cap="none" dirty="0" smtClean="0"/>
              <a:t>the container;</a:t>
            </a:r>
          </a:p>
          <a:p>
            <a:pPr>
              <a:buFont typeface="Wingdings" panose="05000000000000000000" pitchFamily="2" charset="2"/>
              <a:buChar char="ü"/>
            </a:pPr>
            <a:r>
              <a:rPr lang="en-US" cap="none" dirty="0" smtClean="0"/>
              <a:t>The batch (lot) number assigned by the manufacturer;</a:t>
            </a:r>
          </a:p>
          <a:p>
            <a:pPr>
              <a:buFont typeface="Wingdings" panose="05000000000000000000" pitchFamily="2" charset="2"/>
              <a:buChar char="ü"/>
            </a:pPr>
            <a:r>
              <a:rPr lang="en-US" cap="none" dirty="0" smtClean="0"/>
              <a:t>The expiry date, the utilization period, and, when required, the date of manufacture;</a:t>
            </a:r>
          </a:p>
          <a:p>
            <a:pPr>
              <a:buFont typeface="Wingdings" panose="05000000000000000000" pitchFamily="2" charset="2"/>
              <a:buChar char="ü"/>
            </a:pPr>
            <a:r>
              <a:rPr lang="en-US" cap="none" dirty="0" smtClean="0"/>
              <a:t>Any special storage conditions or handling precautions that may be necessary;</a:t>
            </a:r>
          </a:p>
          <a:p>
            <a:pPr>
              <a:buFont typeface="Wingdings" panose="05000000000000000000" pitchFamily="2" charset="2"/>
              <a:buChar char="ü"/>
            </a:pPr>
            <a:r>
              <a:rPr lang="en-US" cap="none" dirty="0"/>
              <a:t>I</a:t>
            </a:r>
            <a:r>
              <a:rPr lang="en-US" cap="none" dirty="0" smtClean="0"/>
              <a:t>f applicable, the period of use after opening the container;</a:t>
            </a:r>
          </a:p>
          <a:p>
            <a:pPr>
              <a:buFont typeface="Wingdings" panose="05000000000000000000" pitchFamily="2" charset="2"/>
              <a:buChar char="ü"/>
            </a:pPr>
            <a:r>
              <a:rPr lang="en-US" cap="none" dirty="0" smtClean="0"/>
              <a:t>Directions for use, warnings and precautions that may be necessary;</a:t>
            </a:r>
          </a:p>
          <a:p>
            <a:pPr>
              <a:buFont typeface="Wingdings" panose="05000000000000000000" pitchFamily="2" charset="2"/>
              <a:buChar char="ü"/>
            </a:pPr>
            <a:r>
              <a:rPr lang="en-US" cap="none" dirty="0"/>
              <a:t>T</a:t>
            </a:r>
            <a:r>
              <a:rPr lang="en-US" cap="none" dirty="0" smtClean="0"/>
              <a:t>he name and address of the manufacturer or the person responsible for placing the product on </a:t>
            </a:r>
            <a:r>
              <a:rPr lang="en-IN" cap="none" dirty="0" smtClean="0"/>
              <a:t>the market;</a:t>
            </a:r>
          </a:p>
          <a:p>
            <a:pPr>
              <a:buFont typeface="Wingdings" panose="05000000000000000000" pitchFamily="2" charset="2"/>
              <a:buChar char="ü"/>
            </a:pPr>
            <a:r>
              <a:rPr lang="en-US" cap="none" dirty="0"/>
              <a:t>I</a:t>
            </a:r>
            <a:r>
              <a:rPr lang="en-US" cap="none" dirty="0" smtClean="0"/>
              <a:t>f applicable, the name(s) and concentration(s) of antimicrobial agent(s) and/or antioxidant(s) incorporated in the preparation; and</a:t>
            </a:r>
          </a:p>
          <a:p>
            <a:pPr>
              <a:buFont typeface="Wingdings" panose="05000000000000000000" pitchFamily="2" charset="2"/>
              <a:buChar char="ü"/>
            </a:pPr>
            <a:r>
              <a:rPr lang="en-US" cap="none" dirty="0" smtClean="0"/>
              <a:t>The statement "this preparation is sterile".</a:t>
            </a:r>
            <a:endParaRPr lang="en-IN" cap="none" dirty="0"/>
          </a:p>
        </p:txBody>
      </p:sp>
    </p:spTree>
    <p:extLst>
      <p:ext uri="{BB962C8B-B14F-4D97-AF65-F5344CB8AC3E}">
        <p14:creationId xmlns:p14="http://schemas.microsoft.com/office/powerpoint/2010/main" val="77883567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79</TotalTime>
  <Words>2812</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Tw Cen MT</vt:lpstr>
      <vt:lpstr>Wingdings</vt:lpstr>
      <vt:lpstr>Droplet</vt:lpstr>
      <vt:lpstr>OPTHALMIC PREPARATION</vt:lpstr>
      <vt:lpstr>Introduction</vt:lpstr>
      <vt:lpstr>Formulation considerations</vt:lpstr>
      <vt:lpstr>PowerPoint Presentation</vt:lpstr>
      <vt:lpstr>Formulation of eye drops</vt:lpstr>
      <vt:lpstr>Formulation of Eye Ointments</vt:lpstr>
      <vt:lpstr>Formulation of Eye Lotions</vt:lpstr>
      <vt:lpstr>Methods of Preparation</vt:lpstr>
      <vt:lpstr>Labeling</vt:lpstr>
      <vt:lpstr>Storage</vt:lpstr>
      <vt:lpstr>PowerPoint Presentation</vt:lpstr>
      <vt:lpstr>Evaluation of ophthalmic preparations</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OPTHALMIC PREPARATION</dc:title>
  <dc:creator>user</dc:creator>
  <cp:lastModifiedBy>user</cp:lastModifiedBy>
  <cp:revision>9</cp:revision>
  <dcterms:created xsi:type="dcterms:W3CDTF">2023-10-20T05:32:03Z</dcterms:created>
  <dcterms:modified xsi:type="dcterms:W3CDTF">2023-10-20T06:51:47Z</dcterms:modified>
</cp:coreProperties>
</file>