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258" r:id="rId3"/>
    <p:sldId id="259" r:id="rId4"/>
    <p:sldId id="260" r:id="rId5"/>
    <p:sldId id="261" r:id="rId6"/>
    <p:sldId id="262" r:id="rId7"/>
    <p:sldId id="263" r:id="rId8"/>
    <p:sldId id="266"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84" r:id="rId22"/>
    <p:sldId id="278" r:id="rId23"/>
    <p:sldId id="279" r:id="rId24"/>
    <p:sldId id="280" r:id="rId25"/>
    <p:sldId id="281" r:id="rId26"/>
    <p:sldId id="282" r:id="rId27"/>
    <p:sldId id="283" r:id="rId28"/>
    <p:sldId id="277" r:id="rId29"/>
    <p:sldId id="286" r:id="rId30"/>
    <p:sldId id="287" r:id="rId31"/>
    <p:sldId id="288" r:id="rId32"/>
    <p:sldId id="28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731C77-F3D6-4DA6-801D-B43E7BBB3AAA}" type="datetimeFigureOut">
              <a:rPr lang="en-US" smtClean="0"/>
              <a:pPr/>
              <a:t>4/25/2017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BACE2F-07E1-4586-AB83-D7C61E2E129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A019D3-544F-41D2-BE84-34A49155DBE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ABACE2F-07E1-4586-AB83-D7C61E2E129D}"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F52E53-246B-45F3-9328-65F474FD941E}" type="datetimeFigureOut">
              <a:rPr lang="en-US" smtClean="0"/>
              <a:pPr/>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9F52F-766B-4DD7-9938-9AB98749131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F52E53-246B-45F3-9328-65F474FD941E}" type="datetimeFigureOut">
              <a:rPr lang="en-US" smtClean="0"/>
              <a:pPr/>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9F52F-766B-4DD7-9938-9AB9874913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F52E53-246B-45F3-9328-65F474FD941E}" type="datetimeFigureOut">
              <a:rPr lang="en-US" smtClean="0"/>
              <a:pPr/>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9F52F-766B-4DD7-9938-9AB9874913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F52E53-246B-45F3-9328-65F474FD941E}" type="datetimeFigureOut">
              <a:rPr lang="en-US" smtClean="0"/>
              <a:pPr/>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9F52F-766B-4DD7-9938-9AB9874913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F52E53-246B-45F3-9328-65F474FD941E}" type="datetimeFigureOut">
              <a:rPr lang="en-US" smtClean="0"/>
              <a:pPr/>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9F52F-766B-4DD7-9938-9AB9874913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F52E53-246B-45F3-9328-65F474FD941E}" type="datetimeFigureOut">
              <a:rPr lang="en-US" smtClean="0"/>
              <a:pPr/>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E9F52F-766B-4DD7-9938-9AB98749131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F52E53-246B-45F3-9328-65F474FD941E}" type="datetimeFigureOut">
              <a:rPr lang="en-US" smtClean="0"/>
              <a:pPr/>
              <a:t>4/25/2017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E9F52F-766B-4DD7-9938-9AB98749131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F52E53-246B-45F3-9328-65F474FD941E}" type="datetimeFigureOut">
              <a:rPr lang="en-US" smtClean="0"/>
              <a:pPr/>
              <a:t>4/25/2017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E9F52F-766B-4DD7-9938-9AB9874913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F52E53-246B-45F3-9328-65F474FD941E}" type="datetimeFigureOut">
              <a:rPr lang="en-US" smtClean="0"/>
              <a:pPr/>
              <a:t>4/25/2017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E9F52F-766B-4DD7-9938-9AB9874913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F52E53-246B-45F3-9328-65F474FD941E}" type="datetimeFigureOut">
              <a:rPr lang="en-US" smtClean="0"/>
              <a:pPr/>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E9F52F-766B-4DD7-9938-9AB98749131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F52E53-246B-45F3-9328-65F474FD941E}" type="datetimeFigureOut">
              <a:rPr lang="en-US" smtClean="0"/>
              <a:pPr/>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E9F52F-766B-4DD7-9938-9AB98749131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F52E53-246B-45F3-9328-65F474FD941E}" type="datetimeFigureOut">
              <a:rPr lang="en-US" smtClean="0"/>
              <a:pPr/>
              <a:t>4/25/2017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E9F52F-766B-4DD7-9938-9AB9874913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file:///F:\bio%20medical\ppt\Pacemaker%20Placement.mp4" TargetMode="Externa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ideo" Target="file:///F:\bio%20medical\ppt\Types%20of%20pacemakers.mp4"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Pacemaker</a:t>
            </a:r>
            <a:endParaRPr lang="en-US" dirty="0"/>
          </a:p>
        </p:txBody>
      </p:sp>
      <p:sp>
        <p:nvSpPr>
          <p:cNvPr id="4" name="Subtitle 2"/>
          <p:cNvSpPr>
            <a:spLocks noGrp="1"/>
          </p:cNvSpPr>
          <p:nvPr>
            <p:ph type="subTitle" idx="1"/>
          </p:nvPr>
        </p:nvSpPr>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r>
              <a:rPr lang="en-US" smtClean="0">
                <a:solidFill>
                  <a:schemeClr val="accent4"/>
                </a:solidFill>
              </a:rPr>
              <a:t>By:</a:t>
            </a:r>
          </a:p>
          <a:p>
            <a:r>
              <a:rPr lang="en-US" smtClean="0">
                <a:solidFill>
                  <a:schemeClr val="accent4"/>
                </a:solidFill>
              </a:rPr>
              <a:t>Somesh Kumar Malhotra</a:t>
            </a:r>
          </a:p>
          <a:p>
            <a:r>
              <a:rPr lang="en-US" smtClean="0">
                <a:solidFill>
                  <a:schemeClr val="accent4"/>
                </a:solidFill>
              </a:rPr>
              <a:t>Assistant Professor,</a:t>
            </a:r>
          </a:p>
          <a:p>
            <a:r>
              <a:rPr lang="en-US" smtClean="0">
                <a:solidFill>
                  <a:schemeClr val="accent4"/>
                </a:solidFill>
              </a:rPr>
              <a:t>ECE Deptt.,UIET,CSJM University</a:t>
            </a:r>
          </a:p>
          <a:p>
            <a:endParaRPr lang="en-US" dirty="0"/>
          </a:p>
        </p:txBody>
      </p:sp>
      <p:sp>
        <p:nvSpPr>
          <p:cNvPr id="6" name="Date Placeholder 5"/>
          <p:cNvSpPr>
            <a:spLocks noGrp="1"/>
          </p:cNvSpPr>
          <p:nvPr>
            <p:ph type="dt" sz="half" idx="10"/>
          </p:nvPr>
        </p:nvSpPr>
        <p:spPr/>
        <p:txBody>
          <a:bodyPr/>
          <a:lstStyle/>
          <a:p>
            <a:fld id="{7CFFBA8E-B416-42B3-9350-3D43D8504311}" type="datetime1">
              <a:rPr lang="en-US" smtClean="0"/>
              <a:pPr/>
              <a:t>4/25/2017</a:t>
            </a:fld>
            <a:endParaRPr lang="en-US"/>
          </a:p>
        </p:txBody>
      </p:sp>
      <p:sp>
        <p:nvSpPr>
          <p:cNvPr id="7" name="Slide Number Placeholder 6"/>
          <p:cNvSpPr>
            <a:spLocks noGrp="1"/>
          </p:cNvSpPr>
          <p:nvPr>
            <p:ph type="sldNum" sz="quarter" idx="12"/>
          </p:nvPr>
        </p:nvSpPr>
        <p:spPr/>
        <p:txBody>
          <a:bodyPr/>
          <a:lstStyle/>
          <a:p>
            <a:fld id="{66B1B067-7F8E-4807-A5C5-F4095903254F}" type="slidenum">
              <a:rPr lang="en-US" smtClean="0"/>
              <a:pPr/>
              <a:t>1</a:t>
            </a:fld>
            <a:endParaRPr lang="en-US"/>
          </a:p>
        </p:txBody>
      </p:sp>
      <p:sp>
        <p:nvSpPr>
          <p:cNvPr id="8" name="Footer Placeholder 7"/>
          <p:cNvSpPr>
            <a:spLocks noGrp="1"/>
          </p:cNvSpPr>
          <p:nvPr>
            <p:ph type="ftr" sz="quarter" idx="11"/>
          </p:nvPr>
        </p:nvSpPr>
        <p:spPr/>
        <p:txBody>
          <a:bodyPr/>
          <a:lstStyle/>
          <a:p>
            <a:r>
              <a:rPr lang="en-US" smtClean="0"/>
              <a:t>by Er.Somesh Kr Malhotra,ECE Deptt,UIET,CSJM University,Kanpur</a:t>
            </a:r>
            <a:endParaRPr lang="en-US"/>
          </a:p>
        </p:txBody>
      </p:sp>
    </p:spTree>
  </p:cSld>
  <p:clrMapOvr>
    <a:masterClrMapping/>
  </p:clrMapOvr>
  <p:transition advTm="5405"/>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Pacemaker System</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4/25/2017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10</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
        <p:nvSpPr>
          <p:cNvPr id="10" name="Content Placeholder 9"/>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a:srcRect/>
          <a:stretch>
            <a:fillRect/>
          </a:stretch>
        </p:blipFill>
        <p:spPr bwMode="auto">
          <a:xfrm>
            <a:off x="533400" y="1676400"/>
            <a:ext cx="8153400" cy="43434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Pacemaker System</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4/25/2017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11</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
        <p:nvSpPr>
          <p:cNvPr id="10" name="Content Placeholder 9"/>
          <p:cNvSpPr>
            <a:spLocks noGrp="1"/>
          </p:cNvSpPr>
          <p:nvPr>
            <p:ph idx="1"/>
          </p:nvPr>
        </p:nvSpPr>
        <p:spPr/>
        <p:txBody>
          <a:bodyPr/>
          <a:lstStyle/>
          <a:p>
            <a:endParaRPr lang="en-US"/>
          </a:p>
        </p:txBody>
      </p:sp>
      <p:pic>
        <p:nvPicPr>
          <p:cNvPr id="11" name="Picture 2" descr="pacer insertion"/>
          <p:cNvPicPr>
            <a:picLocks noChangeAspect="1" noChangeArrowheads="1"/>
          </p:cNvPicPr>
          <p:nvPr/>
        </p:nvPicPr>
        <p:blipFill>
          <a:blip r:embed="rId2"/>
          <a:srcRect/>
          <a:stretch>
            <a:fillRect/>
          </a:stretch>
        </p:blipFill>
        <p:spPr bwMode="auto">
          <a:xfrm>
            <a:off x="762000" y="1518761"/>
            <a:ext cx="7696200" cy="5339239"/>
          </a:xfrm>
          <a:prstGeom prst="rect">
            <a:avLst/>
          </a:prstGeom>
          <a:noFill/>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Pacemaker System</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4/25/2017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12</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
        <p:nvSpPr>
          <p:cNvPr id="10" name="Content Placeholder 9"/>
          <p:cNvSpPr>
            <a:spLocks noGrp="1"/>
          </p:cNvSpPr>
          <p:nvPr>
            <p:ph idx="1"/>
          </p:nvPr>
        </p:nvSpPr>
        <p:spPr/>
        <p:txBody>
          <a:bodyPr/>
          <a:lstStyle/>
          <a:p>
            <a:endParaRPr lang="en-US"/>
          </a:p>
        </p:txBody>
      </p:sp>
      <p:pic>
        <p:nvPicPr>
          <p:cNvPr id="12" name="Picture 2" descr="pace2"/>
          <p:cNvPicPr>
            <a:picLocks noChangeAspect="1" noChangeArrowheads="1"/>
          </p:cNvPicPr>
          <p:nvPr/>
        </p:nvPicPr>
        <p:blipFill>
          <a:blip r:embed="rId2"/>
          <a:srcRect/>
          <a:stretch>
            <a:fillRect/>
          </a:stretch>
        </p:blipFill>
        <p:spPr bwMode="auto">
          <a:xfrm>
            <a:off x="609600" y="1600200"/>
            <a:ext cx="8077200" cy="5029200"/>
          </a:xfrm>
          <a:prstGeom prst="rect">
            <a:avLst/>
          </a:prstGeom>
          <a:noFill/>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Pacemaker System</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4/25/2017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13</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pic>
        <p:nvPicPr>
          <p:cNvPr id="5122" name="Picture 2"/>
          <p:cNvPicPr>
            <a:picLocks noChangeAspect="1" noChangeArrowheads="1"/>
          </p:cNvPicPr>
          <p:nvPr/>
        </p:nvPicPr>
        <p:blipFill>
          <a:blip r:embed="rId2"/>
          <a:srcRect/>
          <a:stretch>
            <a:fillRect/>
          </a:stretch>
        </p:blipFill>
        <p:spPr bwMode="auto">
          <a:xfrm>
            <a:off x="685800" y="1600200"/>
            <a:ext cx="7924800" cy="2224088"/>
          </a:xfrm>
          <a:prstGeom prst="rect">
            <a:avLst/>
          </a:prstGeom>
          <a:noFill/>
          <a:ln w="9525">
            <a:noFill/>
            <a:miter lim="800000"/>
            <a:headEnd/>
            <a:tailEnd/>
          </a:ln>
          <a:effectLst/>
        </p:spPr>
      </p:pic>
      <p:pic>
        <p:nvPicPr>
          <p:cNvPr id="5123" name="Picture 3"/>
          <p:cNvPicPr>
            <a:picLocks noGrp="1" noChangeAspect="1" noChangeArrowheads="1"/>
          </p:cNvPicPr>
          <p:nvPr>
            <p:ph idx="1"/>
          </p:nvPr>
        </p:nvPicPr>
        <p:blipFill>
          <a:blip r:embed="rId3"/>
          <a:srcRect/>
          <a:stretch>
            <a:fillRect/>
          </a:stretch>
        </p:blipFill>
        <p:spPr bwMode="auto">
          <a:xfrm>
            <a:off x="533400" y="3886200"/>
            <a:ext cx="8077200" cy="187642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Pacemaker System</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4/25/2017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14</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pic>
        <p:nvPicPr>
          <p:cNvPr id="13" name="Pacemaker Placement.mp4">
            <a:hlinkClick r:id="" action="ppaction://media"/>
          </p:cNvPr>
          <p:cNvPicPr>
            <a:picLocks noGrp="1" noRot="1" noChangeAspect="1"/>
          </p:cNvPicPr>
          <p:nvPr>
            <p:ph idx="1"/>
            <a:videoFile r:link="rId1"/>
          </p:nvPr>
        </p:nvPicPr>
        <p:blipFill>
          <a:blip r:embed="rId4"/>
          <a:stretch>
            <a:fillRect/>
          </a:stretch>
        </p:blipFill>
        <p:spPr>
          <a:xfrm>
            <a:off x="457200" y="1905000"/>
            <a:ext cx="8229600" cy="40386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13"/>
                </p:tgtEl>
              </p:cMediaNode>
            </p:video>
            <p:seq concurrent="1" nextAc="seek">
              <p:cTn id="8" restart="whenNotActive" fill="hold" evtFilter="cancelBubble" nodeType="interactiveSeq">
                <p:stCondLst>
                  <p:cond evt="onClick" delay="0">
                    <p:tgtEl>
                      <p:spTgt spid="1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3"/>
                                        </p:tgtEl>
                                      </p:cBhvr>
                                    </p:cmd>
                                  </p:childTnLst>
                                </p:cTn>
                              </p:par>
                            </p:childTnLst>
                          </p:cTn>
                        </p:par>
                      </p:childTnLst>
                    </p:cTn>
                  </p:par>
                </p:childTnLst>
              </p:cTn>
              <p:nextCondLst>
                <p:cond evt="onClick" delay="0">
                  <p:tgtEl>
                    <p:spTgt spid="13"/>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Pacemaker System</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4/25/2017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15</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pic>
        <p:nvPicPr>
          <p:cNvPr id="12" name="Types of pacemakers.mp4">
            <a:hlinkClick r:id="" action="ppaction://media"/>
          </p:cNvPr>
          <p:cNvPicPr>
            <a:picLocks noGrp="1" noRot="1" noChangeAspect="1"/>
          </p:cNvPicPr>
          <p:nvPr>
            <p:ph idx="1"/>
            <a:videoFile r:link="rId1"/>
          </p:nvPr>
        </p:nvPicPr>
        <p:blipFill>
          <a:blip r:embed="rId3"/>
          <a:stretch>
            <a:fillRect/>
          </a:stretch>
        </p:blipFill>
        <p:spPr>
          <a:xfrm>
            <a:off x="533400" y="1752600"/>
            <a:ext cx="8077200" cy="40386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12"/>
                </p:tgtEl>
              </p:cMediaNode>
            </p:video>
            <p:seq concurrent="1" nextAc="seek">
              <p:cTn id="8" restart="whenNotActive" fill="hold" evtFilter="cancelBubble" nodeType="interactiveSeq">
                <p:stCondLst>
                  <p:cond evt="onClick" delay="0">
                    <p:tgtEl>
                      <p:spTgt spid="1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2"/>
                                        </p:tgtEl>
                                      </p:cBhvr>
                                    </p:cmd>
                                  </p:childTnLst>
                                </p:cTn>
                              </p:par>
                            </p:childTnLst>
                          </p:cTn>
                        </p:par>
                      </p:childTnLst>
                    </p:cTn>
                  </p:par>
                </p:childTnLst>
              </p:cTn>
              <p:nextCondLst>
                <p:cond evt="onClick" delay="0">
                  <p:tgtEl>
                    <p:spTgt spid="12"/>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Pacemaker System</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4/25/2017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16</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
        <p:nvSpPr>
          <p:cNvPr id="10" name="Content Placeholder 9"/>
          <p:cNvSpPr>
            <a:spLocks noGrp="1"/>
          </p:cNvSpPr>
          <p:nvPr>
            <p:ph idx="1"/>
          </p:nvPr>
        </p:nvSpPr>
        <p:spPr/>
        <p:txBody>
          <a:bodyPr/>
          <a:lstStyle/>
          <a:p>
            <a:pPr>
              <a:lnSpc>
                <a:spcPct val="90000"/>
              </a:lnSpc>
            </a:pPr>
            <a:r>
              <a:rPr lang="en-US" altLang="ja-JP" dirty="0" smtClean="0"/>
              <a:t>Pacemaker has two main functions:</a:t>
            </a:r>
          </a:p>
          <a:p>
            <a:pPr lvl="1">
              <a:lnSpc>
                <a:spcPct val="90000"/>
              </a:lnSpc>
            </a:pPr>
            <a:r>
              <a:rPr lang="en-US" altLang="ja-JP" dirty="0" smtClean="0"/>
              <a:t>Sense intrinsic cardiac electrical activity</a:t>
            </a:r>
          </a:p>
          <a:p>
            <a:pPr lvl="1">
              <a:lnSpc>
                <a:spcPct val="90000"/>
              </a:lnSpc>
            </a:pPr>
            <a:r>
              <a:rPr lang="en-US" altLang="ja-JP" dirty="0" smtClean="0"/>
              <a:t>Electrically stimulate the heart</a:t>
            </a:r>
          </a:p>
          <a:p>
            <a:pPr>
              <a:lnSpc>
                <a:spcPct val="90000"/>
              </a:lnSpc>
            </a:pPr>
            <a:r>
              <a:rPr lang="en-US" altLang="ja-JP" dirty="0" smtClean="0"/>
              <a:t>VVI- senses intrinsic cardiac activity in the ventricle and when a preset interval of time with no ventricular activity occurs it depolarizes the right ventricle causing ventricular contraction</a:t>
            </a:r>
          </a:p>
          <a:p>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Pacemaker System</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4/25/2017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17</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
        <p:nvSpPr>
          <p:cNvPr id="10" name="Content Placeholder 9"/>
          <p:cNvSpPr>
            <a:spLocks noGrp="1"/>
          </p:cNvSpPr>
          <p:nvPr>
            <p:ph idx="1"/>
          </p:nvPr>
        </p:nvSpPr>
        <p:spPr/>
        <p:txBody>
          <a:bodyPr/>
          <a:lstStyle/>
          <a:p>
            <a:r>
              <a:rPr lang="en-US" altLang="ja-JP" dirty="0" smtClean="0"/>
              <a:t>Dual chamber pacer is more complicated because the pacer has the ability to both sense and pace either the atrium or the ventricle</a:t>
            </a:r>
          </a:p>
          <a:p>
            <a:r>
              <a:rPr lang="en-US" altLang="ja-JP" dirty="0" smtClean="0"/>
              <a:t>Possible to have only </a:t>
            </a:r>
            <a:r>
              <a:rPr lang="en-US" altLang="ja-JP" dirty="0" err="1" smtClean="0"/>
              <a:t>atrial</a:t>
            </a:r>
            <a:r>
              <a:rPr lang="en-US" altLang="ja-JP" dirty="0" smtClean="0"/>
              <a:t>, only ventricular or both </a:t>
            </a:r>
            <a:r>
              <a:rPr lang="en-US" altLang="ja-JP" dirty="0" err="1" smtClean="0"/>
              <a:t>atrial</a:t>
            </a:r>
            <a:r>
              <a:rPr lang="en-US" altLang="ja-JP" dirty="0" smtClean="0"/>
              <a:t> and ventricular pacing</a:t>
            </a:r>
          </a:p>
          <a:p>
            <a:r>
              <a:rPr lang="en-US" altLang="ja-JP" dirty="0" smtClean="0"/>
              <a:t>DDD pacer is a common example of this</a:t>
            </a:r>
          </a:p>
          <a:p>
            <a:pPr>
              <a:buNone/>
            </a:pP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Pacemaker System</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4/25/2017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18</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pic>
        <p:nvPicPr>
          <p:cNvPr id="6146" name="Picture 2"/>
          <p:cNvPicPr>
            <a:picLocks noGrp="1" noChangeAspect="1" noChangeArrowheads="1"/>
          </p:cNvPicPr>
          <p:nvPr>
            <p:ph idx="1"/>
          </p:nvPr>
        </p:nvPicPr>
        <p:blipFill>
          <a:blip r:embed="rId2"/>
          <a:srcRect/>
          <a:stretch>
            <a:fillRect/>
          </a:stretch>
        </p:blipFill>
        <p:spPr bwMode="auto">
          <a:xfrm>
            <a:off x="533400" y="1676400"/>
            <a:ext cx="7848600" cy="44958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Pacemaker System</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4/25/2017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19</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
        <p:nvSpPr>
          <p:cNvPr id="10" name="Content Placeholder 9"/>
          <p:cNvSpPr>
            <a:spLocks noGrp="1"/>
          </p:cNvSpPr>
          <p:nvPr>
            <p:ph idx="1"/>
          </p:nvPr>
        </p:nvSpPr>
        <p:spPr/>
        <p:txBody>
          <a:bodyPr/>
          <a:lstStyle/>
          <a:p>
            <a:endParaRPr lang="en-US" dirty="0"/>
          </a:p>
        </p:txBody>
      </p:sp>
      <p:pic>
        <p:nvPicPr>
          <p:cNvPr id="7172" name="Picture 4" descr="Fig. 4. Examples of cardiac pacemakers. (a) A wearable external pacemaker from 1958. (b) An early implantable pacemaker. (c) A modern pocket watch sized implantable pacemaker. (Courtesy of..."/>
          <p:cNvPicPr>
            <a:picLocks noChangeAspect="1" noChangeArrowheads="1"/>
          </p:cNvPicPr>
          <p:nvPr/>
        </p:nvPicPr>
        <p:blipFill>
          <a:blip r:embed="rId2"/>
          <a:srcRect b="58672"/>
          <a:stretch>
            <a:fillRect/>
          </a:stretch>
        </p:blipFill>
        <p:spPr bwMode="auto">
          <a:xfrm>
            <a:off x="381000" y="1676400"/>
            <a:ext cx="8153400" cy="4648200"/>
          </a:xfrm>
          <a:prstGeom prst="rect">
            <a:avLst/>
          </a:prstGeom>
          <a:noFill/>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smtClean="0"/>
              <a:t>Introduction</a:t>
            </a:r>
            <a:endParaRPr lang="en-US" dirty="0"/>
          </a:p>
        </p:txBody>
      </p:sp>
      <p:sp>
        <p:nvSpPr>
          <p:cNvPr id="4" name="Content Placeholder 3"/>
          <p:cNvSpPr>
            <a:spLocks noGrp="1"/>
          </p:cNvSpPr>
          <p:nvPr>
            <p:ph idx="1"/>
          </p:nvPr>
        </p:nvSpPr>
        <p:spPr/>
        <p:txBody>
          <a:bodyPr>
            <a:normAutofit lnSpcReduction="10000"/>
          </a:bodyPr>
          <a:lstStyle/>
          <a:p>
            <a:pPr algn="just"/>
            <a:r>
              <a:rPr lang="en-US" dirty="0" smtClean="0"/>
              <a:t>The rhythmic action of the heart is </a:t>
            </a:r>
            <a:r>
              <a:rPr lang="en-US" dirty="0" err="1" smtClean="0"/>
              <a:t>intiated</a:t>
            </a:r>
            <a:r>
              <a:rPr lang="en-US" dirty="0" smtClean="0"/>
              <a:t> by regularly recurring action potential (electrochemical impulse) originating at the natural cardiac pacemaker located at the </a:t>
            </a:r>
            <a:r>
              <a:rPr lang="en-US" dirty="0" err="1" smtClean="0"/>
              <a:t>sinoartrial</a:t>
            </a:r>
            <a:r>
              <a:rPr lang="en-US" dirty="0" smtClean="0"/>
              <a:t> (SA) node.</a:t>
            </a:r>
          </a:p>
          <a:p>
            <a:pPr algn="just"/>
            <a:r>
              <a:rPr lang="en-US" dirty="0" smtClean="0"/>
              <a:t>Each pacing impulse is </a:t>
            </a:r>
            <a:r>
              <a:rPr lang="en-US" dirty="0" err="1" smtClean="0"/>
              <a:t>propogated</a:t>
            </a:r>
            <a:r>
              <a:rPr lang="en-US" dirty="0" smtClean="0"/>
              <a:t> throughout the myocardium, spreading over the surface of the </a:t>
            </a:r>
            <a:r>
              <a:rPr lang="en-US" dirty="0" err="1" smtClean="0"/>
              <a:t>artria</a:t>
            </a:r>
            <a:r>
              <a:rPr lang="en-US" dirty="0" smtClean="0"/>
              <a:t> to the </a:t>
            </a:r>
            <a:r>
              <a:rPr lang="en-US" dirty="0" err="1" smtClean="0"/>
              <a:t>artrio</a:t>
            </a:r>
            <a:r>
              <a:rPr lang="en-US" dirty="0" smtClean="0"/>
              <a:t> ventricular valve and depolarizing the </a:t>
            </a:r>
            <a:r>
              <a:rPr lang="en-US" dirty="0" err="1" smtClean="0"/>
              <a:t>artria</a:t>
            </a:r>
            <a:r>
              <a:rPr lang="en-US" dirty="0" smtClean="0"/>
              <a:t>.</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4/25/2017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2</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Pacing Modes and Pulse Generator</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4/25/2017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20</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
        <p:nvSpPr>
          <p:cNvPr id="10" name="Content Placeholder 9"/>
          <p:cNvSpPr>
            <a:spLocks noGrp="1"/>
          </p:cNvSpPr>
          <p:nvPr>
            <p:ph idx="1"/>
          </p:nvPr>
        </p:nvSpPr>
        <p:spPr/>
        <p:txBody>
          <a:bodyPr/>
          <a:lstStyle/>
          <a:p>
            <a:r>
              <a:rPr lang="en-US" dirty="0" smtClean="0"/>
              <a:t>Several pacing techniques with both internal and external pacemaker.</a:t>
            </a:r>
          </a:p>
          <a:p>
            <a:r>
              <a:rPr lang="en-US" dirty="0" smtClean="0"/>
              <a:t>They can be classified as either competitive and noncompetitive pacing mode.</a:t>
            </a:r>
          </a:p>
          <a:p>
            <a:r>
              <a:rPr lang="en-US" dirty="0" smtClean="0"/>
              <a:t>The first pulse generators were fixed rate or asynchronous device that produced pulses at a fixed rate and were independent of any natural cardiac activity.</a:t>
            </a:r>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Pacing Modes and Pulse Generator</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4/25/2017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21</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pic>
        <p:nvPicPr>
          <p:cNvPr id="11" name="Picture 2"/>
          <p:cNvPicPr>
            <a:picLocks noGrp="1" noChangeAspect="1" noChangeArrowheads="1"/>
          </p:cNvPicPr>
          <p:nvPr>
            <p:ph idx="1"/>
          </p:nvPr>
        </p:nvPicPr>
        <p:blipFill>
          <a:blip r:embed="rId2"/>
          <a:srcRect/>
          <a:stretch>
            <a:fillRect/>
          </a:stretch>
        </p:blipFill>
        <p:spPr bwMode="auto">
          <a:xfrm>
            <a:off x="533400" y="1905000"/>
            <a:ext cx="7772400" cy="3962399"/>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Pacing Modes and Pulse Generator</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4/25/2017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22</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
        <p:nvSpPr>
          <p:cNvPr id="10" name="Content Placeholder 9"/>
          <p:cNvSpPr>
            <a:spLocks noGrp="1"/>
          </p:cNvSpPr>
          <p:nvPr>
            <p:ph idx="1"/>
          </p:nvPr>
        </p:nvSpPr>
        <p:spPr/>
        <p:txBody>
          <a:bodyPr>
            <a:normAutofit lnSpcReduction="10000"/>
          </a:bodyPr>
          <a:lstStyle/>
          <a:p>
            <a:r>
              <a:rPr lang="en-US" dirty="0" smtClean="0"/>
              <a:t>Asynchronous pacing is called </a:t>
            </a:r>
            <a:r>
              <a:rPr lang="en-US" b="1" dirty="0" smtClean="0"/>
              <a:t>competitive pacing</a:t>
            </a:r>
            <a:r>
              <a:rPr lang="en-US" dirty="0" smtClean="0"/>
              <a:t> because the fixed rate impulse may occur along with natural pacing impulse generated by the heart and would therefore be in competition with them in </a:t>
            </a:r>
            <a:r>
              <a:rPr lang="en-US" dirty="0" smtClean="0"/>
              <a:t>controlling </a:t>
            </a:r>
            <a:r>
              <a:rPr lang="en-US" dirty="0" smtClean="0"/>
              <a:t>the heartbeat..</a:t>
            </a:r>
          </a:p>
          <a:p>
            <a:r>
              <a:rPr lang="en-US" dirty="0" smtClean="0"/>
              <a:t>This competition is largely eliminated through use of ventricular or </a:t>
            </a:r>
            <a:r>
              <a:rPr lang="en-US" dirty="0" err="1" smtClean="0"/>
              <a:t>artrial</a:t>
            </a:r>
            <a:r>
              <a:rPr lang="en-US" dirty="0" smtClean="0"/>
              <a:t> programmed pulse generator.</a:t>
            </a: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Pacing Modes and Pulse Generator</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4/25/2017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23</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
        <p:nvSpPr>
          <p:cNvPr id="10" name="Content Placeholder 9"/>
          <p:cNvSpPr>
            <a:spLocks noGrp="1"/>
          </p:cNvSpPr>
          <p:nvPr>
            <p:ph idx="1"/>
          </p:nvPr>
        </p:nvSpPr>
        <p:spPr/>
        <p:txBody>
          <a:bodyPr>
            <a:normAutofit/>
          </a:bodyPr>
          <a:lstStyle/>
          <a:p>
            <a:r>
              <a:rPr lang="en-US" dirty="0" smtClean="0"/>
              <a:t>The ventricular programmed pulse generator, when connected to the via. Electrodes, is able to sense the presence (or absence) of naturally occurring R wave .</a:t>
            </a:r>
          </a:p>
          <a:p>
            <a:r>
              <a:rPr lang="en-US" dirty="0" smtClean="0"/>
              <a:t>The output of an R wave inhibited (demand) unit is suppressed (no output pulse are produced) as long as natural (intrinsic) R waves are present</a:t>
            </a: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Pacing Modes and Pulse Generator</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4/25/2017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24</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
        <p:nvSpPr>
          <p:cNvPr id="10" name="Content Placeholder 9"/>
          <p:cNvSpPr>
            <a:spLocks noGrp="1"/>
          </p:cNvSpPr>
          <p:nvPr>
            <p:ph idx="1"/>
          </p:nvPr>
        </p:nvSpPr>
        <p:spPr/>
        <p:txBody>
          <a:bodyPr>
            <a:normAutofit fontScale="85000" lnSpcReduction="10000"/>
          </a:bodyPr>
          <a:lstStyle/>
          <a:p>
            <a:pPr algn="just"/>
            <a:r>
              <a:rPr lang="en-US" dirty="0" smtClean="0"/>
              <a:t>Sometime the pacemaker are preset for intrinsic rate fall (around 70 BPM), the unit will automatically provide an output to pace the heart after an escape interval at the designated rate. </a:t>
            </a:r>
          </a:p>
          <a:p>
            <a:pPr algn="just"/>
            <a:r>
              <a:rPr lang="en-US" dirty="0" smtClean="0"/>
              <a:t>In this way ventricular inhibited pacers are able to pace on demand, normally having different controls of operation with constant rate  or somewhere between 30 and 180 BPM rate with amplitude of </a:t>
            </a:r>
            <a:r>
              <a:rPr lang="en-US" dirty="0" err="1" smtClean="0"/>
              <a:t>ouput</a:t>
            </a:r>
            <a:r>
              <a:rPr lang="en-US" dirty="0" smtClean="0"/>
              <a:t> pacing pulse between 0.1 and 20 </a:t>
            </a:r>
            <a:r>
              <a:rPr lang="en-US" dirty="0" err="1" smtClean="0"/>
              <a:t>mA</a:t>
            </a:r>
            <a:r>
              <a:rPr lang="en-US" dirty="0" smtClean="0"/>
              <a:t>.</a:t>
            </a:r>
          </a:p>
          <a:p>
            <a:pPr algn="just"/>
            <a:r>
              <a:rPr lang="en-US" dirty="0" smtClean="0"/>
              <a:t>They also have indicators for each detected R wave or pacer initiated pulse.</a:t>
            </a:r>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Pacing Modes and Pulse Generator</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4/25/2017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25</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
        <p:nvSpPr>
          <p:cNvPr id="10" name="Content Placeholder 9"/>
          <p:cNvSpPr>
            <a:spLocks noGrp="1"/>
          </p:cNvSpPr>
          <p:nvPr>
            <p:ph idx="1"/>
          </p:nvPr>
        </p:nvSpPr>
        <p:spPr/>
        <p:txBody>
          <a:bodyPr>
            <a:normAutofit fontScale="92500"/>
          </a:bodyPr>
          <a:lstStyle/>
          <a:p>
            <a:r>
              <a:rPr lang="en-US" dirty="0" smtClean="0"/>
              <a:t>When required, the basic pacing rate of some of the earlier implanted pacers may be changed with the use of needle like screw driver (a Keith surgical skin needle) that is inserted to alter the rate control in the pulse generator.</a:t>
            </a:r>
          </a:p>
          <a:p>
            <a:r>
              <a:rPr lang="en-US" dirty="0" smtClean="0"/>
              <a:t>The amplitude of the impulse may also adjusted in some earlier pacers by using the same type of needle in the appropriate control.</a:t>
            </a:r>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Pacing Modes and Pulse Generator</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4/25/2017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26</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
        <p:nvSpPr>
          <p:cNvPr id="10" name="Content Placeholder 9"/>
          <p:cNvSpPr>
            <a:spLocks noGrp="1"/>
          </p:cNvSpPr>
          <p:nvPr>
            <p:ph idx="1"/>
          </p:nvPr>
        </p:nvSpPr>
        <p:spPr/>
        <p:txBody>
          <a:bodyPr>
            <a:normAutofit fontScale="85000" lnSpcReduction="20000"/>
          </a:bodyPr>
          <a:lstStyle/>
          <a:p>
            <a:pPr algn="just"/>
            <a:r>
              <a:rPr lang="en-US" dirty="0" smtClean="0"/>
              <a:t>In a newer type of pacer, these adjustments are accomplished by means of coded impulses that are magnetically coupled to the implanted pulse generator from the skin surface, thus eliminating the need to puncture the skin.</a:t>
            </a:r>
          </a:p>
          <a:p>
            <a:pPr algn="just"/>
            <a:r>
              <a:rPr lang="en-US" dirty="0" smtClean="0"/>
              <a:t>To adjust the pacemaker, a special programming  device with an attached coil is placed over the planted pulse generator. </a:t>
            </a:r>
          </a:p>
          <a:p>
            <a:pPr algn="just"/>
            <a:r>
              <a:rPr lang="en-US" dirty="0" smtClean="0"/>
              <a:t>Appropriate controls of the programmer allows the unit to transmit coded signals that cause the pacer to change its basic rate and vary the amplitude of the pulses.</a:t>
            </a: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Pacing Modes and Pulse Generator</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4/25/2017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27</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
        <p:nvSpPr>
          <p:cNvPr id="10" name="Content Placeholder 9"/>
          <p:cNvSpPr>
            <a:spLocks noGrp="1"/>
          </p:cNvSpPr>
          <p:nvPr>
            <p:ph idx="1"/>
          </p:nvPr>
        </p:nvSpPr>
        <p:spPr/>
        <p:txBody>
          <a:bodyPr>
            <a:normAutofit/>
          </a:bodyPr>
          <a:lstStyle/>
          <a:p>
            <a:pPr algn="just"/>
            <a:r>
              <a:rPr lang="en-US" dirty="0" smtClean="0"/>
              <a:t>Similarly R wave triggered pulse generator works, only basic difference is the unit is triggered rather than inhibited by each R wave. </a:t>
            </a:r>
          </a:p>
          <a:p>
            <a:pPr algn="just"/>
            <a:r>
              <a:rPr lang="en-US" dirty="0" smtClean="0"/>
              <a:t>Ventricular triggered pacing is used less frequently than inhibited mode pacing.</a:t>
            </a:r>
          </a:p>
          <a:p>
            <a:pPr algn="just"/>
            <a:r>
              <a:rPr lang="en-US" dirty="0" smtClean="0"/>
              <a:t>Similarly the </a:t>
            </a:r>
            <a:r>
              <a:rPr lang="en-US" b="1" dirty="0" err="1" smtClean="0"/>
              <a:t>artrial</a:t>
            </a:r>
            <a:r>
              <a:rPr lang="en-US" b="1" dirty="0" smtClean="0"/>
              <a:t> programmed  pacer </a:t>
            </a:r>
            <a:r>
              <a:rPr lang="en-US" dirty="0" smtClean="0"/>
              <a:t>are responsible for </a:t>
            </a:r>
            <a:r>
              <a:rPr lang="en-US" dirty="0" err="1" smtClean="0"/>
              <a:t>synchronisation</a:t>
            </a:r>
            <a:r>
              <a:rPr lang="en-US" dirty="0" smtClean="0"/>
              <a:t> of P-wave</a:t>
            </a:r>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Pacing Modes and Pulse Generator</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4/25/2017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28</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
        <p:nvSpPr>
          <p:cNvPr id="11" name="Content Placeholder 10"/>
          <p:cNvSpPr>
            <a:spLocks noGrp="1"/>
          </p:cNvSpPr>
          <p:nvPr>
            <p:ph idx="1"/>
          </p:nvPr>
        </p:nvSpPr>
        <p:spPr/>
        <p:txBody>
          <a:bodyPr>
            <a:normAutofit lnSpcReduction="10000"/>
          </a:bodyPr>
          <a:lstStyle/>
          <a:p>
            <a:r>
              <a:rPr lang="en-US" dirty="0" smtClean="0"/>
              <a:t>Fig below shows a block diagram showing the components of the circuitry.</a:t>
            </a:r>
          </a:p>
          <a:p>
            <a:r>
              <a:rPr lang="en-US" dirty="0" smtClean="0"/>
              <a:t>The timing circuit which consist of an RC network, a reference voltage source , and a comparator determines the basic pacing rate of the pulse generator.</a:t>
            </a:r>
          </a:p>
          <a:p>
            <a:r>
              <a:rPr lang="en-US" dirty="0" smtClean="0"/>
              <a:t>Its output signal is fed to second RC network, the pulse width circuit, which determine the pulse duration. </a:t>
            </a:r>
            <a:endParaRPr 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Pacing Modes and Pulse Generator</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4/25/2017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29</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
        <p:nvSpPr>
          <p:cNvPr id="11" name="Content Placeholder 10"/>
          <p:cNvSpPr>
            <a:spLocks noGrp="1"/>
          </p:cNvSpPr>
          <p:nvPr>
            <p:ph idx="1"/>
          </p:nvPr>
        </p:nvSpPr>
        <p:spPr/>
        <p:txBody>
          <a:bodyPr>
            <a:normAutofit fontScale="92500"/>
          </a:bodyPr>
          <a:lstStyle/>
          <a:p>
            <a:r>
              <a:rPr lang="en-US" dirty="0" smtClean="0"/>
              <a:t>A third RC circuit network, the rate limiting circuit ,disables the </a:t>
            </a:r>
            <a:r>
              <a:rPr lang="en-US" dirty="0" err="1" smtClean="0"/>
              <a:t>the</a:t>
            </a:r>
            <a:r>
              <a:rPr lang="en-US" dirty="0" smtClean="0"/>
              <a:t> comparator for a preset  interval and thus limits the pacing rate to a maximum of 120 pulses per minutes.</a:t>
            </a:r>
          </a:p>
          <a:p>
            <a:r>
              <a:rPr lang="en-US" dirty="0" smtClean="0"/>
              <a:t>The output circuit provides a voltage pulse to simulate the heart.</a:t>
            </a:r>
          </a:p>
          <a:p>
            <a:r>
              <a:rPr lang="en-US" dirty="0" smtClean="0"/>
              <a:t>The voltage monitor circuit sense cell depletion and signals the rate slow down circuit and energy compensation circuit of this event  </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smtClean="0"/>
              <a:t>Introduction</a:t>
            </a:r>
            <a:endParaRPr lang="en-US" dirty="0"/>
          </a:p>
        </p:txBody>
      </p:sp>
      <p:sp>
        <p:nvSpPr>
          <p:cNvPr id="4" name="Content Placeholder 3"/>
          <p:cNvSpPr>
            <a:spLocks noGrp="1"/>
          </p:cNvSpPr>
          <p:nvPr>
            <p:ph idx="1"/>
          </p:nvPr>
        </p:nvSpPr>
        <p:spPr/>
        <p:txBody>
          <a:bodyPr>
            <a:normAutofit lnSpcReduction="10000"/>
          </a:bodyPr>
          <a:lstStyle/>
          <a:p>
            <a:pPr algn="just"/>
            <a:r>
              <a:rPr lang="en-US" dirty="0" smtClean="0"/>
              <a:t>After the brief delay at the AV node the impulse is rapidly conducted to the ventricle to depolarize the ventricular musculature.</a:t>
            </a:r>
          </a:p>
          <a:p>
            <a:pPr algn="just"/>
            <a:r>
              <a:rPr lang="en-US" dirty="0" smtClean="0"/>
              <a:t> A normal sinus rhythm (NSR) depends on the continuous, periodic performance of the pacemaker and the integrity of the neuronal conducting pathways.</a:t>
            </a:r>
          </a:p>
          <a:p>
            <a:pPr algn="just"/>
            <a:r>
              <a:rPr lang="en-US" dirty="0" smtClean="0"/>
              <a:t>Any change in the NSR is called an arrhythmia (abnormal rhythm) </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4/25/2017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3</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Pacing Modes and Pulse Generator</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4/25/2017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30</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
        <p:nvSpPr>
          <p:cNvPr id="11" name="Content Placeholder 10"/>
          <p:cNvSpPr>
            <a:spLocks noGrp="1"/>
          </p:cNvSpPr>
          <p:nvPr>
            <p:ph idx="1"/>
          </p:nvPr>
        </p:nvSpPr>
        <p:spPr/>
        <p:txBody>
          <a:bodyPr>
            <a:normAutofit/>
          </a:bodyPr>
          <a:lstStyle/>
          <a:p>
            <a:r>
              <a:rPr lang="en-US" dirty="0" smtClean="0"/>
              <a:t>The rate slow down the circuit shuts off some of the current to the basic timing </a:t>
            </a:r>
            <a:r>
              <a:rPr lang="en-US" dirty="0" smtClean="0"/>
              <a:t>network to cause </a:t>
            </a:r>
            <a:r>
              <a:rPr lang="en-US" dirty="0" smtClean="0"/>
              <a:t>the </a:t>
            </a:r>
            <a:r>
              <a:rPr lang="en-US" dirty="0" err="1" smtClean="0"/>
              <a:t>the</a:t>
            </a:r>
            <a:r>
              <a:rPr lang="en-US" dirty="0" smtClean="0"/>
              <a:t> rate to slow down 8 +/- 3 beats per minute when cell depletion has </a:t>
            </a:r>
            <a:r>
              <a:rPr lang="en-US" dirty="0" err="1" smtClean="0"/>
              <a:t>occcured</a:t>
            </a:r>
            <a:r>
              <a:rPr lang="en-US" dirty="0" smtClean="0"/>
              <a:t>.</a:t>
            </a:r>
          </a:p>
          <a:p>
            <a:r>
              <a:rPr lang="en-US" dirty="0" smtClean="0"/>
              <a:t>The energy compensation circuit causes the pulse duration to increase as the battery voltage decreases, to maintain nearly constant simulation energy to the heart.</a:t>
            </a:r>
            <a:endParaRPr 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Pacing Modes and Pulse Generator</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4/25/2017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31</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
        <p:nvSpPr>
          <p:cNvPr id="11" name="Content Placeholder 10"/>
          <p:cNvSpPr>
            <a:spLocks noGrp="1"/>
          </p:cNvSpPr>
          <p:nvPr>
            <p:ph idx="1"/>
          </p:nvPr>
        </p:nvSpPr>
        <p:spPr/>
        <p:txBody>
          <a:bodyPr>
            <a:normAutofit fontScale="85000" lnSpcReduction="10000"/>
          </a:bodyPr>
          <a:lstStyle/>
          <a:p>
            <a:r>
              <a:rPr lang="en-US" dirty="0" smtClean="0"/>
              <a:t>There is also the feedback loop from output circuit to the refractory circuit  which provides a period of time following an output pulse or a sense </a:t>
            </a:r>
            <a:r>
              <a:rPr lang="en-US" dirty="0" smtClean="0"/>
              <a:t>R-wave </a:t>
            </a:r>
            <a:r>
              <a:rPr lang="en-US" dirty="0" smtClean="0"/>
              <a:t>during which the amplifier will not respond to outside signals.</a:t>
            </a:r>
          </a:p>
          <a:p>
            <a:r>
              <a:rPr lang="en-US" dirty="0" smtClean="0"/>
              <a:t>The sensing circuit detect a spontaneous R wave and reset the oscillator timing capacitor.</a:t>
            </a:r>
          </a:p>
          <a:p>
            <a:r>
              <a:rPr lang="en-US" dirty="0" smtClean="0"/>
              <a:t>The reversion circuit allows the amplifier to detect a spontaneous R wave in the presence of low level  continuous wave interference. In the absence of an R wave, the circuit allows the oscillator to pace at its rate +/- 1 beat per minute.</a:t>
            </a:r>
            <a:endParaRPr 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Pacing Modes and Pulse Generator</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4/25/2017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32</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533400" y="1905000"/>
            <a:ext cx="8077200" cy="40386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smtClean="0"/>
              <a:t>Introduction</a:t>
            </a:r>
            <a:endParaRPr lang="en-US" dirty="0"/>
          </a:p>
        </p:txBody>
      </p:sp>
      <p:sp>
        <p:nvSpPr>
          <p:cNvPr id="4" name="Content Placeholder 3"/>
          <p:cNvSpPr>
            <a:spLocks noGrp="1"/>
          </p:cNvSpPr>
          <p:nvPr>
            <p:ph idx="1"/>
          </p:nvPr>
        </p:nvSpPr>
        <p:spPr/>
        <p:txBody>
          <a:bodyPr>
            <a:normAutofit fontScale="92500"/>
          </a:bodyPr>
          <a:lstStyle/>
          <a:p>
            <a:pPr algn="just"/>
            <a:r>
              <a:rPr lang="en-US" dirty="0" smtClean="0"/>
              <a:t>Should the SA node temporarily or permanently fail because of diseases (SA node diseases).</a:t>
            </a:r>
          </a:p>
          <a:p>
            <a:pPr algn="just"/>
            <a:r>
              <a:rPr lang="en-US" dirty="0" smtClean="0"/>
              <a:t>Under these condition the heart is paced at a much slower rate than normal, ranging between 30 and 50 beats per minute(BPM).</a:t>
            </a:r>
          </a:p>
          <a:p>
            <a:pPr algn="just"/>
            <a:r>
              <a:rPr lang="en-US" dirty="0" smtClean="0"/>
              <a:t>The result is a condition called </a:t>
            </a:r>
            <a:r>
              <a:rPr lang="en-US" dirty="0" err="1" smtClean="0"/>
              <a:t>bradycardia</a:t>
            </a:r>
            <a:r>
              <a:rPr lang="en-US" dirty="0" smtClean="0"/>
              <a:t> (slow heart), in which the heart cannot provide sufficient blood circulation to meet the body’s physical demands. </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4/25/2017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4</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smtClean="0"/>
              <a:t>Introduction</a:t>
            </a:r>
            <a:endParaRPr lang="en-US" dirty="0"/>
          </a:p>
        </p:txBody>
      </p:sp>
      <p:sp>
        <p:nvSpPr>
          <p:cNvPr id="4" name="Content Placeholder 3"/>
          <p:cNvSpPr>
            <a:spLocks noGrp="1"/>
          </p:cNvSpPr>
          <p:nvPr>
            <p:ph idx="1"/>
          </p:nvPr>
        </p:nvSpPr>
        <p:spPr/>
        <p:txBody>
          <a:bodyPr>
            <a:normAutofit fontScale="92500" lnSpcReduction="10000"/>
          </a:bodyPr>
          <a:lstStyle/>
          <a:p>
            <a:pPr algn="just"/>
            <a:r>
              <a:rPr lang="en-US" dirty="0" smtClean="0"/>
              <a:t>During the transition period from a NSR to a slow rhythm, dizziness and loss of consciousness (syncope) may occur because of diminished cardiac output.</a:t>
            </a:r>
          </a:p>
          <a:p>
            <a:pPr algn="just"/>
            <a:r>
              <a:rPr lang="en-US" dirty="0" smtClean="0"/>
              <a:t> Heart block occurs whenever the conduction system fails to transmits the pacing impulse from the </a:t>
            </a:r>
            <a:r>
              <a:rPr lang="en-US" dirty="0" err="1" smtClean="0"/>
              <a:t>artria</a:t>
            </a:r>
            <a:r>
              <a:rPr lang="en-US" dirty="0" smtClean="0"/>
              <a:t> to ventricle properly.</a:t>
            </a:r>
          </a:p>
          <a:p>
            <a:pPr algn="just"/>
            <a:r>
              <a:rPr lang="en-US" b="1" dirty="0" smtClean="0"/>
              <a:t>First degree block </a:t>
            </a:r>
            <a:r>
              <a:rPr lang="en-US" dirty="0" smtClean="0"/>
              <a:t>an excessive delay at the AV node occurs that causes the P-R interval to exceed 0.2 seconds for normal adults.</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4/25/2017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5</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smtClean="0"/>
              <a:t>Introduction</a:t>
            </a:r>
            <a:endParaRPr lang="en-US" dirty="0"/>
          </a:p>
        </p:txBody>
      </p:sp>
      <p:sp>
        <p:nvSpPr>
          <p:cNvPr id="4" name="Content Placeholder 3"/>
          <p:cNvSpPr>
            <a:spLocks noGrp="1"/>
          </p:cNvSpPr>
          <p:nvPr>
            <p:ph idx="1"/>
          </p:nvPr>
        </p:nvSpPr>
        <p:spPr/>
        <p:txBody>
          <a:bodyPr>
            <a:normAutofit lnSpcReduction="10000"/>
          </a:bodyPr>
          <a:lstStyle/>
          <a:p>
            <a:pPr algn="just"/>
            <a:r>
              <a:rPr lang="en-US" b="1" dirty="0" smtClean="0"/>
              <a:t>Second degree block </a:t>
            </a:r>
            <a:r>
              <a:rPr lang="en-US" dirty="0" smtClean="0"/>
              <a:t>results in the complete but intermittent inhibition of the pacing impulse, which may occur at the AV node.</a:t>
            </a:r>
          </a:p>
          <a:p>
            <a:pPr algn="just"/>
            <a:r>
              <a:rPr lang="en-US" dirty="0" smtClean="0"/>
              <a:t>Total and continuous impulse blockage is called </a:t>
            </a:r>
            <a:r>
              <a:rPr lang="en-US" b="1" dirty="0" smtClean="0"/>
              <a:t>third degree block</a:t>
            </a:r>
            <a:r>
              <a:rPr lang="en-US" dirty="0" smtClean="0"/>
              <a:t>.</a:t>
            </a:r>
          </a:p>
          <a:p>
            <a:pPr algn="just"/>
            <a:r>
              <a:rPr lang="en-US" b="1" dirty="0" smtClean="0"/>
              <a:t>In all these conditions ,an artificial method of pacing is generally required to ensure that the heart beat at the rate that is sufficient to maintain the proper circulation.</a:t>
            </a:r>
            <a:endParaRPr lang="en-US" b="1" dirty="0"/>
          </a:p>
        </p:txBody>
      </p:sp>
      <p:sp>
        <p:nvSpPr>
          <p:cNvPr id="7" name="Date Placeholder 6"/>
          <p:cNvSpPr>
            <a:spLocks noGrp="1"/>
          </p:cNvSpPr>
          <p:nvPr>
            <p:ph type="dt" sz="half" idx="10"/>
          </p:nvPr>
        </p:nvSpPr>
        <p:spPr/>
        <p:txBody>
          <a:bodyPr/>
          <a:lstStyle/>
          <a:p>
            <a:fld id="{86355CF4-026D-4090-AE51-261BE6176F78}" type="datetime1">
              <a:rPr lang="en-US" smtClean="0"/>
              <a:pPr/>
              <a:t>4/25/2017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6</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Pacemaker System</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4/25/2017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7</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pic>
        <p:nvPicPr>
          <p:cNvPr id="2050" name="Picture 2"/>
          <p:cNvPicPr>
            <a:picLocks noGrp="1" noChangeAspect="1" noChangeArrowheads="1"/>
          </p:cNvPicPr>
          <p:nvPr>
            <p:ph idx="1"/>
          </p:nvPr>
        </p:nvPicPr>
        <p:blipFill>
          <a:blip r:embed="rId2"/>
          <a:srcRect/>
          <a:stretch>
            <a:fillRect/>
          </a:stretch>
        </p:blipFill>
        <p:spPr bwMode="auto">
          <a:xfrm>
            <a:off x="609600" y="1828800"/>
            <a:ext cx="7772400" cy="40386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Pacemaker System</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4/25/2017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8</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
        <p:nvSpPr>
          <p:cNvPr id="10" name="Content Placeholder 9"/>
          <p:cNvSpPr>
            <a:spLocks noGrp="1"/>
          </p:cNvSpPr>
          <p:nvPr>
            <p:ph idx="1"/>
          </p:nvPr>
        </p:nvSpPr>
        <p:spPr/>
        <p:txBody>
          <a:bodyPr>
            <a:normAutofit fontScale="92500" lnSpcReduction="20000"/>
          </a:bodyPr>
          <a:lstStyle/>
          <a:p>
            <a:pPr>
              <a:buNone/>
            </a:pPr>
            <a:r>
              <a:rPr lang="en-US" altLang="ja-JP" b="1" dirty="0" smtClean="0"/>
              <a:t>Pacemaker Components</a:t>
            </a:r>
          </a:p>
          <a:p>
            <a:r>
              <a:rPr lang="en-US" altLang="ja-JP" dirty="0" smtClean="0"/>
              <a:t>Pulse Generator</a:t>
            </a:r>
          </a:p>
          <a:p>
            <a:r>
              <a:rPr lang="en-US" altLang="ja-JP" dirty="0" smtClean="0"/>
              <a:t>Electronic Circuitry</a:t>
            </a:r>
          </a:p>
          <a:p>
            <a:r>
              <a:rPr lang="en-US" altLang="ja-JP" dirty="0" smtClean="0"/>
              <a:t>Lead system</a:t>
            </a:r>
          </a:p>
          <a:p>
            <a:pPr>
              <a:buNone/>
            </a:pPr>
            <a:r>
              <a:rPr lang="en-US" altLang="ja-JP" b="1" dirty="0" smtClean="0"/>
              <a:t>Pulse Generator</a:t>
            </a:r>
          </a:p>
          <a:p>
            <a:r>
              <a:rPr lang="en-US" altLang="ja-JP" dirty="0" smtClean="0"/>
              <a:t>Lithium cell is the current standard battery</a:t>
            </a:r>
          </a:p>
          <a:p>
            <a:r>
              <a:rPr lang="en-US" altLang="ja-JP" dirty="0" smtClean="0"/>
              <a:t>Advantages:</a:t>
            </a:r>
          </a:p>
          <a:p>
            <a:pPr lvl="1"/>
            <a:r>
              <a:rPr lang="en-US" altLang="ja-JP" dirty="0" smtClean="0"/>
              <a:t>Long life – 4 to 10 years</a:t>
            </a:r>
          </a:p>
          <a:p>
            <a:pPr lvl="1"/>
            <a:r>
              <a:rPr lang="en-US" altLang="ja-JP" dirty="0" smtClean="0"/>
              <a:t>Output voltage decreases gradually with time making sudden battery failure unlikely</a:t>
            </a:r>
          </a:p>
          <a:p>
            <a:pPr>
              <a:buNone/>
            </a:pPr>
            <a:endParaRPr lang="en-US" b="1"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Pacemaker System</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4/25/2017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9</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
        <p:nvSpPr>
          <p:cNvPr id="10" name="Content Placeholder 9"/>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a:srcRect/>
          <a:stretch>
            <a:fillRect/>
          </a:stretch>
        </p:blipFill>
        <p:spPr bwMode="auto">
          <a:xfrm>
            <a:off x="533400" y="1676400"/>
            <a:ext cx="8077200" cy="44958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TotalTime>
  <Words>1563</Words>
  <Application>Microsoft Office PowerPoint</Application>
  <PresentationFormat>On-screen Show (4:3)</PresentationFormat>
  <Paragraphs>193</Paragraphs>
  <Slides>32</Slides>
  <Notes>2</Notes>
  <HiddenSlides>0</HiddenSlides>
  <MMClips>2</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Pacemaker</vt:lpstr>
      <vt:lpstr>Introduction</vt:lpstr>
      <vt:lpstr>Introduction</vt:lpstr>
      <vt:lpstr>Introduction</vt:lpstr>
      <vt:lpstr>Introduction</vt:lpstr>
      <vt:lpstr>Introduction</vt:lpstr>
      <vt:lpstr>Pacemaker System</vt:lpstr>
      <vt:lpstr>Pacemaker System</vt:lpstr>
      <vt:lpstr>Pacemaker System</vt:lpstr>
      <vt:lpstr>Pacemaker System</vt:lpstr>
      <vt:lpstr>Pacemaker System</vt:lpstr>
      <vt:lpstr>Pacemaker System</vt:lpstr>
      <vt:lpstr>Pacemaker System</vt:lpstr>
      <vt:lpstr>Pacemaker System</vt:lpstr>
      <vt:lpstr>Pacemaker System</vt:lpstr>
      <vt:lpstr>Pacemaker System</vt:lpstr>
      <vt:lpstr>Pacemaker System</vt:lpstr>
      <vt:lpstr>Pacemaker System</vt:lpstr>
      <vt:lpstr>Pacemaker System</vt:lpstr>
      <vt:lpstr>Pacing Modes and Pulse Generator</vt:lpstr>
      <vt:lpstr>Pacing Modes and Pulse Generator</vt:lpstr>
      <vt:lpstr>Pacing Modes and Pulse Generator</vt:lpstr>
      <vt:lpstr>Pacing Modes and Pulse Generator</vt:lpstr>
      <vt:lpstr>Pacing Modes and Pulse Generator</vt:lpstr>
      <vt:lpstr>Pacing Modes and Pulse Generator</vt:lpstr>
      <vt:lpstr>Pacing Modes and Pulse Generator</vt:lpstr>
      <vt:lpstr>Pacing Modes and Pulse Generator</vt:lpstr>
      <vt:lpstr>Pacing Modes and Pulse Generator</vt:lpstr>
      <vt:lpstr>Pacing Modes and Pulse Generator</vt:lpstr>
      <vt:lpstr>Pacing Modes and Pulse Generator</vt:lpstr>
      <vt:lpstr>Pacing Modes and Pulse Generator</vt:lpstr>
      <vt:lpstr>Pacing Modes and Pulse Generator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Pacemaker</dc:title>
  <dc:creator>FRONT COMPUTER</dc:creator>
  <cp:lastModifiedBy>FRONT COMPUTER</cp:lastModifiedBy>
  <cp:revision>38</cp:revision>
  <dcterms:created xsi:type="dcterms:W3CDTF">2017-04-18T01:48:39Z</dcterms:created>
  <dcterms:modified xsi:type="dcterms:W3CDTF">2017-04-25T08:32:01Z</dcterms:modified>
</cp:coreProperties>
</file>