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9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5AF46-062F-4DD6-8396-55278012C9B2}" type="datetimeFigureOut">
              <a:rPr lang="en-US" smtClean="0"/>
              <a:t>4/15/2017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019D3-544F-41D2-BE84-34A49155DBE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019D3-544F-41D2-BE84-34A49155DBED}"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A019D3-544F-41D2-BE84-34A49155DBED}"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9F8E6C1-2E75-4706-9A96-4C43BF9E50F6}" type="datetime1">
              <a:rPr lang="en-US" smtClean="0"/>
              <a:t>4/15/2017</a:t>
            </a:fld>
            <a:endParaRPr lang="en-US"/>
          </a:p>
        </p:txBody>
      </p:sp>
      <p:sp>
        <p:nvSpPr>
          <p:cNvPr id="17" name="Footer Placeholder 16"/>
          <p:cNvSpPr>
            <a:spLocks noGrp="1"/>
          </p:cNvSpPr>
          <p:nvPr>
            <p:ph type="ftr" sz="quarter" idx="11"/>
          </p:nvPr>
        </p:nvSpPr>
        <p:spPr/>
        <p:txBody>
          <a:bodyPr/>
          <a:lstStyle/>
          <a:p>
            <a:r>
              <a:rPr lang="en-US" smtClean="0"/>
              <a:t>by Er.Somesh Kr Malhotra,ECE Deptt,UIET,CSJM University,Kanpur</a:t>
            </a:r>
            <a:endParaRPr lang="en-US"/>
          </a:p>
        </p:txBody>
      </p:sp>
      <p:sp>
        <p:nvSpPr>
          <p:cNvPr id="29" name="Slide Number Placeholder 28"/>
          <p:cNvSpPr>
            <a:spLocks noGrp="1"/>
          </p:cNvSpPr>
          <p:nvPr>
            <p:ph type="sldNum" sz="quarter" idx="12"/>
          </p:nvPr>
        </p:nvSpPr>
        <p:spPr/>
        <p:txBody>
          <a:bodyPr/>
          <a:lstStyle/>
          <a:p>
            <a:fld id="{66B1B067-7F8E-4807-A5C5-F4095903254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8ECFA5-D2D7-4E3A-BE9B-1626817E57F6}" type="datetime1">
              <a:rPr lang="en-US" smtClean="0"/>
              <a:t>4/15/2017</a:t>
            </a:fld>
            <a:endParaRPr lang="en-US"/>
          </a:p>
        </p:txBody>
      </p:sp>
      <p:sp>
        <p:nvSpPr>
          <p:cNvPr id="5" name="Footer Placeholder 4"/>
          <p:cNvSpPr>
            <a:spLocks noGrp="1"/>
          </p:cNvSpPr>
          <p:nvPr>
            <p:ph type="ftr" sz="quarter" idx="11"/>
          </p:nvPr>
        </p:nvSpPr>
        <p:spPr/>
        <p:txBody>
          <a:bodyPr/>
          <a:lstStyle/>
          <a:p>
            <a:r>
              <a:rPr lang="en-US" smtClean="0"/>
              <a:t>by Er.Somesh Kr Malhotra,ECE Deptt,UIET,CSJM University,Kanpur</a:t>
            </a:r>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EF5E57-CBD3-4683-B997-A0CD80979F55}" type="datetime1">
              <a:rPr lang="en-US" smtClean="0"/>
              <a:t>4/15/2017</a:t>
            </a:fld>
            <a:endParaRPr lang="en-US"/>
          </a:p>
        </p:txBody>
      </p:sp>
      <p:sp>
        <p:nvSpPr>
          <p:cNvPr id="5" name="Footer Placeholder 4"/>
          <p:cNvSpPr>
            <a:spLocks noGrp="1"/>
          </p:cNvSpPr>
          <p:nvPr>
            <p:ph type="ftr" sz="quarter" idx="11"/>
          </p:nvPr>
        </p:nvSpPr>
        <p:spPr/>
        <p:txBody>
          <a:bodyPr/>
          <a:lstStyle/>
          <a:p>
            <a:r>
              <a:rPr lang="en-US" smtClean="0"/>
              <a:t>by Er.Somesh Kr Malhotra,ECE Deptt,UIET,CSJM University,Kanpur</a:t>
            </a:r>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346B46-3E1F-4D27-B96C-D7C09BD2F498}" type="datetime1">
              <a:rPr lang="en-US" smtClean="0"/>
              <a:t>4/15/2017</a:t>
            </a:fld>
            <a:endParaRPr lang="en-US"/>
          </a:p>
        </p:txBody>
      </p:sp>
      <p:sp>
        <p:nvSpPr>
          <p:cNvPr id="5" name="Footer Placeholder 4"/>
          <p:cNvSpPr>
            <a:spLocks noGrp="1"/>
          </p:cNvSpPr>
          <p:nvPr>
            <p:ph type="ftr" sz="quarter" idx="11"/>
          </p:nvPr>
        </p:nvSpPr>
        <p:spPr/>
        <p:txBody>
          <a:bodyPr/>
          <a:lstStyle/>
          <a:p>
            <a:r>
              <a:rPr lang="en-US" smtClean="0"/>
              <a:t>by Er.Somesh Kr Malhotra,ECE Deptt,UIET,CSJM University,Kanpur</a:t>
            </a:r>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181392-924B-4896-85F5-73411CF1EF64}" type="datetime1">
              <a:rPr lang="en-US" smtClean="0"/>
              <a:t>4/15/2017</a:t>
            </a:fld>
            <a:endParaRPr lang="en-US"/>
          </a:p>
        </p:txBody>
      </p:sp>
      <p:sp>
        <p:nvSpPr>
          <p:cNvPr id="5" name="Footer Placeholder 4"/>
          <p:cNvSpPr>
            <a:spLocks noGrp="1"/>
          </p:cNvSpPr>
          <p:nvPr>
            <p:ph type="ftr" sz="quarter" idx="11"/>
          </p:nvPr>
        </p:nvSpPr>
        <p:spPr/>
        <p:txBody>
          <a:bodyPr/>
          <a:lstStyle/>
          <a:p>
            <a:r>
              <a:rPr lang="en-US" smtClean="0"/>
              <a:t>by Er.Somesh Kr Malhotra,ECE Deptt,UIET,CSJM University,Kanpur</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6B1B067-7F8E-4807-A5C5-F409590325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53CA7E-B262-4B6D-BDCB-81B7298191DE}" type="datetime1">
              <a:rPr lang="en-US" smtClean="0"/>
              <a:t>4/15/2017</a:t>
            </a:fld>
            <a:endParaRPr lang="en-US"/>
          </a:p>
        </p:txBody>
      </p:sp>
      <p:sp>
        <p:nvSpPr>
          <p:cNvPr id="6" name="Footer Placeholder 5"/>
          <p:cNvSpPr>
            <a:spLocks noGrp="1"/>
          </p:cNvSpPr>
          <p:nvPr>
            <p:ph type="ftr" sz="quarter" idx="11"/>
          </p:nvPr>
        </p:nvSpPr>
        <p:spPr/>
        <p:txBody>
          <a:bodyPr/>
          <a:lstStyle/>
          <a:p>
            <a:r>
              <a:rPr lang="en-US" smtClean="0"/>
              <a:t>by Er.Somesh Kr Malhotra,ECE Deptt,UIET,CSJM University,Kanpur</a:t>
            </a:r>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8D5ADC-D64A-4954-8E06-227499329291}" type="datetime1">
              <a:rPr lang="en-US" smtClean="0"/>
              <a:t>4/15/2017</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
        <p:nvSpPr>
          <p:cNvPr id="9" name="Slide Number Placeholder 8"/>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0AA4F9-209F-4F1F-A27F-C1A791BC1E6D}" type="datetime1">
              <a:rPr lang="en-US" smtClean="0"/>
              <a:t>4/15/2017</a:t>
            </a:fld>
            <a:endParaRPr lang="en-US"/>
          </a:p>
        </p:txBody>
      </p:sp>
      <p:sp>
        <p:nvSpPr>
          <p:cNvPr id="4" name="Footer Placeholder 3"/>
          <p:cNvSpPr>
            <a:spLocks noGrp="1"/>
          </p:cNvSpPr>
          <p:nvPr>
            <p:ph type="ftr" sz="quarter" idx="11"/>
          </p:nvPr>
        </p:nvSpPr>
        <p:spPr/>
        <p:txBody>
          <a:bodyPr/>
          <a:lstStyle/>
          <a:p>
            <a:r>
              <a:rPr lang="en-US" smtClean="0"/>
              <a:t>by Er.Somesh Kr Malhotra,ECE Deptt,UIET,CSJM University,Kanpur</a:t>
            </a:r>
            <a:endParaRPr lang="en-US"/>
          </a:p>
        </p:txBody>
      </p:sp>
      <p:sp>
        <p:nvSpPr>
          <p:cNvPr id="5" name="Slide Number Placeholder 4"/>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175B1-A0B7-40FE-A603-EF79B6B1A33E}" type="datetime1">
              <a:rPr lang="en-US" smtClean="0"/>
              <a:t>4/15/2017</a:t>
            </a:fld>
            <a:endParaRPr lang="en-US"/>
          </a:p>
        </p:txBody>
      </p:sp>
      <p:sp>
        <p:nvSpPr>
          <p:cNvPr id="3" name="Footer Placeholder 2"/>
          <p:cNvSpPr>
            <a:spLocks noGrp="1"/>
          </p:cNvSpPr>
          <p:nvPr>
            <p:ph type="ftr" sz="quarter" idx="11"/>
          </p:nvPr>
        </p:nvSpPr>
        <p:spPr/>
        <p:txBody>
          <a:bodyPr/>
          <a:lstStyle/>
          <a:p>
            <a:r>
              <a:rPr lang="en-US" smtClean="0"/>
              <a:t>by Er.Somesh Kr Malhotra,ECE Deptt,UIET,CSJM University,Kanpur</a:t>
            </a:r>
            <a:endParaRPr lang="en-US"/>
          </a:p>
        </p:txBody>
      </p:sp>
      <p:sp>
        <p:nvSpPr>
          <p:cNvPr id="4" name="Slide Number Placeholder 3"/>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22CB6B-8996-4F31-897A-9B0C2E0AD469}" type="datetime1">
              <a:rPr lang="en-US" smtClean="0"/>
              <a:t>4/15/2017</a:t>
            </a:fld>
            <a:endParaRPr lang="en-US"/>
          </a:p>
        </p:txBody>
      </p:sp>
      <p:sp>
        <p:nvSpPr>
          <p:cNvPr id="6" name="Footer Placeholder 5"/>
          <p:cNvSpPr>
            <a:spLocks noGrp="1"/>
          </p:cNvSpPr>
          <p:nvPr>
            <p:ph type="ftr" sz="quarter" idx="11"/>
          </p:nvPr>
        </p:nvSpPr>
        <p:spPr/>
        <p:txBody>
          <a:bodyPr/>
          <a:lstStyle/>
          <a:p>
            <a:r>
              <a:rPr lang="en-US" smtClean="0"/>
              <a:t>by Er.Somesh Kr Malhotra,ECE Deptt,UIET,CSJM University,Kanpur</a:t>
            </a:r>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7BF365-9239-451C-BF62-091D46C275AA}" type="datetime1">
              <a:rPr lang="en-US" smtClean="0"/>
              <a:t>4/15/2017</a:t>
            </a:fld>
            <a:endParaRPr lang="en-US"/>
          </a:p>
        </p:txBody>
      </p:sp>
      <p:sp>
        <p:nvSpPr>
          <p:cNvPr id="6" name="Footer Placeholder 5"/>
          <p:cNvSpPr>
            <a:spLocks noGrp="1"/>
          </p:cNvSpPr>
          <p:nvPr>
            <p:ph type="ftr" sz="quarter" idx="11"/>
          </p:nvPr>
        </p:nvSpPr>
        <p:spPr/>
        <p:txBody>
          <a:bodyPr/>
          <a:lstStyle/>
          <a:p>
            <a:r>
              <a:rPr lang="en-US" smtClean="0"/>
              <a:t>by Er.Somesh Kr Malhotra,ECE Deptt,UIET,CSJM University,Kanpur</a:t>
            </a:r>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43C525D-01AA-4814-9D59-9E866CB46E84}" type="datetime1">
              <a:rPr lang="en-US" smtClean="0"/>
              <a:t>4/15/2017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by Er.Somesh Kr Malhotra,ECE Deptt,UIET,CSJM University,Kanpur</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6B1B067-7F8E-4807-A5C5-F4095903254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en-US" smtClean="0"/>
              <a:t>Patient Caring and Monitoring System</a:t>
            </a:r>
            <a:endParaRPr lang="en-US" dirty="0"/>
          </a:p>
        </p:txBody>
      </p:sp>
      <p:sp>
        <p:nvSpPr>
          <p:cNvPr id="4"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smtClean="0">
                <a:solidFill>
                  <a:schemeClr val="accent4"/>
                </a:solidFill>
              </a:rPr>
              <a:t>By:</a:t>
            </a:r>
          </a:p>
          <a:p>
            <a:r>
              <a:rPr lang="en-US" smtClean="0">
                <a:solidFill>
                  <a:schemeClr val="accent4"/>
                </a:solidFill>
              </a:rPr>
              <a:t>Somesh Kumar Malhotra</a:t>
            </a:r>
          </a:p>
          <a:p>
            <a:r>
              <a:rPr lang="en-US" smtClean="0">
                <a:solidFill>
                  <a:schemeClr val="accent4"/>
                </a:solidFill>
              </a:rPr>
              <a:t>Assistant Professor,</a:t>
            </a:r>
          </a:p>
          <a:p>
            <a:r>
              <a:rPr lang="en-US" smtClean="0">
                <a:solidFill>
                  <a:schemeClr val="accent4"/>
                </a:solidFill>
              </a:rPr>
              <a:t>ECE Deptt.,UIET,CSJM University</a:t>
            </a:r>
          </a:p>
          <a:p>
            <a:endParaRPr lang="en-US" dirty="0"/>
          </a:p>
        </p:txBody>
      </p:sp>
      <p:sp>
        <p:nvSpPr>
          <p:cNvPr id="6" name="Date Placeholder 5"/>
          <p:cNvSpPr>
            <a:spLocks noGrp="1"/>
          </p:cNvSpPr>
          <p:nvPr>
            <p:ph type="dt" sz="half" idx="10"/>
          </p:nvPr>
        </p:nvSpPr>
        <p:spPr/>
        <p:txBody>
          <a:bodyPr/>
          <a:lstStyle/>
          <a:p>
            <a:fld id="{7CFFBA8E-B416-42B3-9350-3D43D8504311}" type="datetime1">
              <a:rPr lang="en-US" smtClean="0"/>
              <a:t>4/15/2017</a:t>
            </a:fld>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ransition advTm="540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Elements of ICU</a:t>
            </a:r>
            <a:endParaRPr lang="en-US" dirty="0"/>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609600" y="1676400"/>
            <a:ext cx="8001000" cy="4419599"/>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A04678C6-DF78-418D-A024-08BFB762AACE}"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Elements of ICU</a:t>
            </a:r>
            <a:endParaRPr lang="en-US" dirty="0"/>
          </a:p>
        </p:txBody>
      </p:sp>
      <p:sp>
        <p:nvSpPr>
          <p:cNvPr id="4" name="Content Placeholder 3"/>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838200" y="1600200"/>
            <a:ext cx="7696200" cy="29718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40C0A359-5393-4AD2-9551-8D2A259FCB1F}"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Elements of ICU</a:t>
            </a:r>
            <a:endParaRPr lang="en-US" dirty="0"/>
          </a:p>
        </p:txBody>
      </p:sp>
      <p:sp>
        <p:nvSpPr>
          <p:cNvPr id="4" name="Content Placeholder 3"/>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533400" y="1600200"/>
            <a:ext cx="8077200" cy="4471988"/>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FD5C91CD-6BAB-4FAC-ABB6-11E5056FB0EE}"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Elements of ICU</a:t>
            </a:r>
            <a:endParaRPr lang="en-US" dirty="0"/>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533400" y="1676400"/>
            <a:ext cx="8077200" cy="42672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934341A2-51F5-42E4-B4E6-BDEE82FE8A7E}"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lstStyle/>
          <a:p>
            <a:pPr algn="just"/>
            <a:r>
              <a:rPr lang="en-US" dirty="0" smtClean="0"/>
              <a:t>An important features of any patient monitoring system is its ability to display the physiological waveforms being monitored.</a:t>
            </a:r>
          </a:p>
          <a:p>
            <a:pPr algn="just"/>
            <a:r>
              <a:rPr lang="en-US" dirty="0" smtClean="0"/>
              <a:t>Clear , faithful reproduction of the ECG, arterial blood pressure, and other variables enable the medical staff to periodically check the patient’s progress and make the vital decision at time of crisis. </a:t>
            </a:r>
            <a:endParaRPr lang="en-US" dirty="0"/>
          </a:p>
        </p:txBody>
      </p:sp>
      <p:sp>
        <p:nvSpPr>
          <p:cNvPr id="5" name="Date Placeholder 4"/>
          <p:cNvSpPr>
            <a:spLocks noGrp="1"/>
          </p:cNvSpPr>
          <p:nvPr>
            <p:ph type="dt" sz="half" idx="10"/>
          </p:nvPr>
        </p:nvSpPr>
        <p:spPr/>
        <p:txBody>
          <a:bodyPr/>
          <a:lstStyle/>
          <a:p>
            <a:fld id="{C44C5F2F-FE0F-40AA-949D-F1787F5AE37C}"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normAutofit/>
          </a:bodyPr>
          <a:lstStyle/>
          <a:p>
            <a:pPr algn="just"/>
            <a:r>
              <a:rPr lang="en-US" dirty="0" smtClean="0"/>
              <a:t>Although paper chart recording are often used to provide a permanent record of the data, the principal display device for patient monitoring is the cathode ray tube (CRT).</a:t>
            </a:r>
          </a:p>
          <a:p>
            <a:pPr algn="just"/>
            <a:r>
              <a:rPr lang="en-US" dirty="0" smtClean="0"/>
              <a:t>Ranging from a small single- or dual-channel display at the patient’s bedside to a large </a:t>
            </a:r>
            <a:r>
              <a:rPr lang="en-US" dirty="0" err="1" smtClean="0"/>
              <a:t>mutichannel</a:t>
            </a:r>
            <a:r>
              <a:rPr lang="en-US" dirty="0" smtClean="0"/>
              <a:t> unit at the nurse station, the CRT provides a continuous, current presentation of one or more waveform from a given patient or simultaneous waveform from several patients.</a:t>
            </a:r>
            <a:endParaRPr lang="en-US" dirty="0"/>
          </a:p>
        </p:txBody>
      </p:sp>
      <p:sp>
        <p:nvSpPr>
          <p:cNvPr id="5" name="Date Placeholder 4"/>
          <p:cNvSpPr>
            <a:spLocks noGrp="1"/>
          </p:cNvSpPr>
          <p:nvPr>
            <p:ph type="dt" sz="half" idx="10"/>
          </p:nvPr>
        </p:nvSpPr>
        <p:spPr/>
        <p:txBody>
          <a:bodyPr/>
          <a:lstStyle/>
          <a:p>
            <a:fld id="{E58F66CB-092F-4952-8665-11CB55191D65}"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normAutofit/>
          </a:bodyPr>
          <a:lstStyle/>
          <a:p>
            <a:pPr algn="just"/>
            <a:r>
              <a:rPr lang="en-US" dirty="0" smtClean="0"/>
              <a:t>In addition, computerized patient monitoring system may permit display of calculated parameters and graphic information, including trend plots and comparison of current measurement result with past data.</a:t>
            </a:r>
          </a:p>
          <a:p>
            <a:pPr algn="just"/>
            <a:r>
              <a:rPr lang="en-US" dirty="0" smtClean="0"/>
              <a:t>Two type of CRT display are found in patient monitoring </a:t>
            </a:r>
            <a:r>
              <a:rPr lang="en-US" dirty="0" err="1" smtClean="0"/>
              <a:t>sytems</a:t>
            </a:r>
            <a:r>
              <a:rPr lang="en-US" dirty="0" smtClean="0"/>
              <a:t>:</a:t>
            </a:r>
          </a:p>
          <a:p>
            <a:pPr lvl="1" algn="just"/>
            <a:r>
              <a:rPr lang="en-US" dirty="0" smtClean="0"/>
              <a:t>Conventional or ‘bouncing ball’ display.</a:t>
            </a:r>
          </a:p>
          <a:p>
            <a:pPr lvl="1" algn="just"/>
            <a:r>
              <a:rPr lang="en-US" dirty="0" err="1" smtClean="0"/>
              <a:t>Nonfade</a:t>
            </a:r>
            <a:r>
              <a:rPr lang="en-US" dirty="0" smtClean="0"/>
              <a:t> display</a:t>
            </a:r>
            <a:endParaRPr lang="en-US" dirty="0"/>
          </a:p>
        </p:txBody>
      </p:sp>
      <p:sp>
        <p:nvSpPr>
          <p:cNvPr id="5" name="Date Placeholder 4"/>
          <p:cNvSpPr>
            <a:spLocks noGrp="1"/>
          </p:cNvSpPr>
          <p:nvPr>
            <p:ph type="dt" sz="half" idx="10"/>
          </p:nvPr>
        </p:nvSpPr>
        <p:spPr/>
        <p:txBody>
          <a:bodyPr/>
          <a:lstStyle/>
          <a:p>
            <a:fld id="{95256886-905F-4224-B899-8C2ACC92172D}"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normAutofit/>
          </a:bodyPr>
          <a:lstStyle/>
          <a:p>
            <a:pPr algn="just"/>
            <a:r>
              <a:rPr lang="en-US" dirty="0" smtClean="0"/>
              <a:t>The conventional or bouncing ball display is  nothing more than an oscilloscope with the horizontal sweep driven by a slow speed sweep generator that causes the electron beam to move from left to right at a predetermined </a:t>
            </a:r>
            <a:r>
              <a:rPr lang="en-US" dirty="0" err="1" smtClean="0"/>
              <a:t>rate,selectable</a:t>
            </a:r>
            <a:r>
              <a:rPr lang="en-US" dirty="0" smtClean="0"/>
              <a:t> from the front panel control.</a:t>
            </a:r>
          </a:p>
          <a:p>
            <a:pPr algn="just"/>
            <a:r>
              <a:rPr lang="en-US" dirty="0" smtClean="0"/>
              <a:t>Sweep rate of 25 and 50 mm/sec are often included to corresponds to standard ECG chart speeds. </a:t>
            </a:r>
            <a:endParaRPr lang="en-US" dirty="0"/>
          </a:p>
        </p:txBody>
      </p:sp>
      <p:sp>
        <p:nvSpPr>
          <p:cNvPr id="5" name="Date Placeholder 4"/>
          <p:cNvSpPr>
            <a:spLocks noGrp="1"/>
          </p:cNvSpPr>
          <p:nvPr>
            <p:ph type="dt" sz="half" idx="10"/>
          </p:nvPr>
        </p:nvSpPr>
        <p:spPr/>
        <p:txBody>
          <a:bodyPr/>
          <a:lstStyle/>
          <a:p>
            <a:fld id="{477237E0-FDD8-48A4-B9FB-8A34EFC0552D}"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lstStyle/>
          <a:p>
            <a:pPr algn="just"/>
            <a:r>
              <a:rPr lang="en-US" dirty="0" smtClean="0"/>
              <a:t>Multiple traces are obtained by an electronic chopper that causes the electron beam to sequentially jump from trace to trace, sharing time among the various channels of data.</a:t>
            </a:r>
          </a:p>
          <a:p>
            <a:pPr algn="just"/>
            <a:r>
              <a:rPr lang="en-US" dirty="0" smtClean="0"/>
              <a:t>Eight or more channels can be presented simultaneously in this manner, all of which are presented in time relationship with each other.</a:t>
            </a:r>
            <a:endParaRPr lang="en-US" dirty="0"/>
          </a:p>
        </p:txBody>
      </p:sp>
      <p:sp>
        <p:nvSpPr>
          <p:cNvPr id="5" name="Date Placeholder 4"/>
          <p:cNvSpPr>
            <a:spLocks noGrp="1"/>
          </p:cNvSpPr>
          <p:nvPr>
            <p:ph type="dt" sz="half" idx="10"/>
          </p:nvPr>
        </p:nvSpPr>
        <p:spPr/>
        <p:txBody>
          <a:bodyPr/>
          <a:lstStyle/>
          <a:p>
            <a:fld id="{0C99F98C-3877-4EEA-ADE6-6BB5D0CFAB52}"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normAutofit lnSpcReduction="10000"/>
          </a:bodyPr>
          <a:lstStyle/>
          <a:p>
            <a:pPr algn="just">
              <a:buNone/>
            </a:pPr>
            <a:r>
              <a:rPr lang="en-US" dirty="0" smtClean="0"/>
              <a:t>As the electron beam moves across and writes a pattern on the face of the CRT, the earlier portion of the trace begin to fade away and finally disappears.</a:t>
            </a:r>
          </a:p>
          <a:p>
            <a:pPr algn="just">
              <a:buNone/>
            </a:pPr>
            <a:r>
              <a:rPr lang="en-US" dirty="0" smtClean="0"/>
              <a:t>The ability of the trace to remain visible on the face of the CRT is known as </a:t>
            </a:r>
            <a:r>
              <a:rPr lang="en-US" b="1" dirty="0" smtClean="0"/>
              <a:t>persistence.</a:t>
            </a:r>
          </a:p>
          <a:p>
            <a:pPr algn="just">
              <a:buNone/>
            </a:pPr>
            <a:r>
              <a:rPr lang="en-US" dirty="0" smtClean="0"/>
              <a:t>The duration of this persistence is determined by the phosphor(coating) inside the CRT. The longest persistence tubes that are available allow the trace to be visible for approximately </a:t>
            </a:r>
            <a:r>
              <a:rPr lang="en-US" smtClean="0"/>
              <a:t>1 second.    </a:t>
            </a:r>
            <a:endParaRPr lang="en-US" dirty="0"/>
          </a:p>
        </p:txBody>
      </p:sp>
      <p:sp>
        <p:nvSpPr>
          <p:cNvPr id="5" name="Date Placeholder 4"/>
          <p:cNvSpPr>
            <a:spLocks noGrp="1"/>
          </p:cNvSpPr>
          <p:nvPr>
            <p:ph type="dt" sz="half" idx="10"/>
          </p:nvPr>
        </p:nvSpPr>
        <p:spPr/>
        <p:txBody>
          <a:bodyPr/>
          <a:lstStyle/>
          <a:p>
            <a:fld id="{469508BB-E015-4BAB-BD6F-78EC741502F7}"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Introduction</a:t>
            </a:r>
            <a:endParaRPr lang="en-US" dirty="0"/>
          </a:p>
        </p:txBody>
      </p:sp>
      <p:sp>
        <p:nvSpPr>
          <p:cNvPr id="4" name="Content Placeholder 3"/>
          <p:cNvSpPr>
            <a:spLocks noGrp="1"/>
          </p:cNvSpPr>
          <p:nvPr>
            <p:ph idx="1"/>
          </p:nvPr>
        </p:nvSpPr>
        <p:spPr/>
        <p:txBody>
          <a:bodyPr>
            <a:normAutofit lnSpcReduction="10000"/>
          </a:bodyPr>
          <a:lstStyle/>
          <a:p>
            <a:pPr algn="just"/>
            <a:r>
              <a:rPr lang="en-US" smtClean="0"/>
              <a:t>One area of biomedical instrumentation that is becoming increasingly familiar to the general public is that of patient monitoring.</a:t>
            </a:r>
          </a:p>
          <a:p>
            <a:pPr algn="just"/>
            <a:r>
              <a:rPr lang="en-US" smtClean="0"/>
              <a:t>Here electronic equipment provides a continuous watch over the vital characteristics and parameters of the critically ill.</a:t>
            </a:r>
          </a:p>
          <a:p>
            <a:pPr algn="just"/>
            <a:r>
              <a:rPr lang="en-US" smtClean="0"/>
              <a:t>In the coronary care and other intensive care units in hospitals , thousands of lives have been saved in recent years because of the careful and accurate monitoring afforded by the equipment. </a:t>
            </a:r>
          </a:p>
          <a:p>
            <a:endParaRPr lang="en-US" dirty="0"/>
          </a:p>
        </p:txBody>
      </p:sp>
      <p:sp>
        <p:nvSpPr>
          <p:cNvPr id="7" name="Date Placeholder 6"/>
          <p:cNvSpPr>
            <a:spLocks noGrp="1"/>
          </p:cNvSpPr>
          <p:nvPr>
            <p:ph type="dt" sz="half" idx="10"/>
          </p:nvPr>
        </p:nvSpPr>
        <p:spPr/>
        <p:txBody>
          <a:bodyPr/>
          <a:lstStyle/>
          <a:p>
            <a:fld id="{86355CF4-026D-4090-AE51-261BE6176F78}" type="datetime1">
              <a:rPr lang="en-US" smtClean="0"/>
              <a:t>4/15/2017</a:t>
            </a:fld>
            <a:endParaRPr lang="en-US"/>
          </a:p>
        </p:txBody>
      </p:sp>
      <p:sp>
        <p:nvSpPr>
          <p:cNvPr id="8" name="Slide Number Placeholder 7"/>
          <p:cNvSpPr>
            <a:spLocks noGrp="1"/>
          </p:cNvSpPr>
          <p:nvPr>
            <p:ph type="sldNum" sz="quarter" idx="12"/>
          </p:nvPr>
        </p:nvSpPr>
        <p:spPr/>
        <p:txBody>
          <a:bodyPr/>
          <a:lstStyle/>
          <a:p>
            <a:fld id="{66B1B067-7F8E-4807-A5C5-F4095903254F}" type="slidenum">
              <a:rPr lang="en-US" smtClean="0"/>
              <a:pPr/>
              <a:t>2</a:t>
            </a:fld>
            <a:endParaRPr lang="en-US"/>
          </a:p>
        </p:txBody>
      </p:sp>
      <p:sp>
        <p:nvSpPr>
          <p:cNvPr id="9" name="Footer Placeholder 8"/>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In case of pattern like the ECG or blood pressure waveform, for example, which may occur at the rate of 60 events per minute, the persistence of the tube allow the viewer to see only one cycle of the waveform.</a:t>
            </a:r>
          </a:p>
          <a:p>
            <a:pPr algn="just">
              <a:buNone/>
            </a:pPr>
            <a:r>
              <a:rPr lang="en-US" dirty="0" smtClean="0"/>
              <a:t>In addition, this displayed waveform will not be uniformly bright. The early portion of the display will always be dimmer than the more current portion</a:t>
            </a:r>
            <a:endParaRPr lang="en-US" dirty="0"/>
          </a:p>
        </p:txBody>
      </p:sp>
      <p:sp>
        <p:nvSpPr>
          <p:cNvPr id="5" name="Date Placeholder 4"/>
          <p:cNvSpPr>
            <a:spLocks noGrp="1"/>
          </p:cNvSpPr>
          <p:nvPr>
            <p:ph type="dt" sz="half" idx="10"/>
          </p:nvPr>
        </p:nvSpPr>
        <p:spPr/>
        <p:txBody>
          <a:bodyPr/>
          <a:lstStyle/>
          <a:p>
            <a:fld id="{C6864768-A9B6-46D1-8A0A-778BB8EA372B}"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normAutofit fontScale="92500" lnSpcReduction="10000"/>
          </a:bodyPr>
          <a:lstStyle/>
          <a:p>
            <a:pPr algn="just">
              <a:buNone/>
            </a:pPr>
            <a:r>
              <a:rPr lang="en-US" dirty="0" smtClean="0"/>
              <a:t>Such a ‘temporary Display’ has great limitation for the observer, who may need to evaluate the waveform for diagnostic purposes. Doing so become an almost impossible task.</a:t>
            </a:r>
          </a:p>
          <a:p>
            <a:pPr algn="just">
              <a:buNone/>
            </a:pPr>
            <a:r>
              <a:rPr lang="en-US" dirty="0" smtClean="0"/>
              <a:t>When it is necessary to perform any analysis on such waveform , the waveform must be permanently recorded on paper.</a:t>
            </a:r>
          </a:p>
          <a:p>
            <a:pPr algn="just">
              <a:buNone/>
            </a:pPr>
            <a:r>
              <a:rPr lang="en-US" dirty="0" smtClean="0"/>
              <a:t>Any event that might have occurred unseen may be lost  within a second and cannot be documented on paper even with a time lag or delay between the CRT and </a:t>
            </a:r>
            <a:r>
              <a:rPr lang="en-US" dirty="0" err="1" smtClean="0"/>
              <a:t>writeout</a:t>
            </a:r>
            <a:r>
              <a:rPr lang="en-US" dirty="0" smtClean="0"/>
              <a:t> device.</a:t>
            </a:r>
          </a:p>
          <a:p>
            <a:pPr algn="just">
              <a:buNone/>
            </a:pPr>
            <a:r>
              <a:rPr lang="en-US" dirty="0" smtClean="0"/>
              <a:t>    </a:t>
            </a:r>
            <a:endParaRPr lang="en-US" dirty="0"/>
          </a:p>
        </p:txBody>
      </p:sp>
      <p:sp>
        <p:nvSpPr>
          <p:cNvPr id="5" name="Date Placeholder 4"/>
          <p:cNvSpPr>
            <a:spLocks noGrp="1"/>
          </p:cNvSpPr>
          <p:nvPr>
            <p:ph type="dt" sz="half" idx="10"/>
          </p:nvPr>
        </p:nvSpPr>
        <p:spPr/>
        <p:txBody>
          <a:bodyPr/>
          <a:lstStyle/>
          <a:p>
            <a:fld id="{207AD428-FD87-4014-BE75-4B3D2ED63EFF}"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21</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Patient Monitoring Display</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Nowadays non fade system are used with LCD and LED displays, whose persistence is much greater than the previous one.</a:t>
            </a:r>
          </a:p>
          <a:p>
            <a:pPr algn="just">
              <a:buNone/>
            </a:pPr>
            <a:r>
              <a:rPr lang="en-US" dirty="0" smtClean="0"/>
              <a:t>In addition to non fade display makes possible the presentation of digital numerical readout on the face of the monitor screen.</a:t>
            </a:r>
          </a:p>
          <a:p>
            <a:pPr algn="just">
              <a:buNone/>
            </a:pPr>
            <a:r>
              <a:rPr lang="en-US" dirty="0" smtClean="0"/>
              <a:t>Thus, the ongoing heart rate, systolic and diastolic blood pressure, and the patient’s temperature may be displayed along with the ECG and blood pressure waveform.  </a:t>
            </a:r>
            <a:endParaRPr lang="en-US" dirty="0"/>
          </a:p>
        </p:txBody>
      </p:sp>
      <p:sp>
        <p:nvSpPr>
          <p:cNvPr id="5" name="Date Placeholder 4"/>
          <p:cNvSpPr>
            <a:spLocks noGrp="1"/>
          </p:cNvSpPr>
          <p:nvPr>
            <p:ph type="dt" sz="half" idx="10"/>
          </p:nvPr>
        </p:nvSpPr>
        <p:spPr/>
        <p:txBody>
          <a:bodyPr/>
          <a:lstStyle/>
          <a:p>
            <a:fld id="{872FA9EB-4346-4F84-ADB9-4DAA8EB8EA86}"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Just as the physician must diagnose the patient monitoring equipment in the hospital.</a:t>
            </a:r>
          </a:p>
          <a:p>
            <a:pPr algn="just">
              <a:buNone/>
            </a:pPr>
            <a:r>
              <a:rPr lang="en-US" dirty="0" smtClean="0"/>
              <a:t>In connection with the typical Intensive-Care Unit, there is often an associated maintenance and design group composed of engineers and technicians who usually have access to wide variety  of diagnostic device for electronic equipment.</a:t>
            </a:r>
            <a:endParaRPr lang="en-US" dirty="0"/>
          </a:p>
        </p:txBody>
      </p:sp>
      <p:sp>
        <p:nvSpPr>
          <p:cNvPr id="5" name="Date Placeholder 4"/>
          <p:cNvSpPr>
            <a:spLocks noGrp="1"/>
          </p:cNvSpPr>
          <p:nvPr>
            <p:ph type="dt" sz="half" idx="10"/>
          </p:nvPr>
        </p:nvSpPr>
        <p:spPr/>
        <p:txBody>
          <a:bodyPr/>
          <a:lstStyle/>
          <a:p>
            <a:fld id="{61A56DE7-0565-4BA8-91C9-1C26CD7AAA73}"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Not only is it necessary to keep medical instrumentation in good repair, but it is equally important to keep all equipment calibrated accurately.</a:t>
            </a:r>
          </a:p>
          <a:p>
            <a:pPr algn="just">
              <a:buNone/>
            </a:pPr>
            <a:r>
              <a:rPr lang="en-US" dirty="0" smtClean="0"/>
              <a:t>Many piece of medical electronics have built in </a:t>
            </a:r>
            <a:r>
              <a:rPr lang="en-US" dirty="0" err="1" smtClean="0"/>
              <a:t>calibation</a:t>
            </a:r>
            <a:r>
              <a:rPr lang="en-US" dirty="0" smtClean="0"/>
              <a:t> devices.</a:t>
            </a:r>
            <a:endParaRPr lang="en-US" dirty="0"/>
          </a:p>
        </p:txBody>
      </p:sp>
      <p:sp>
        <p:nvSpPr>
          <p:cNvPr id="5" name="Date Placeholder 4"/>
          <p:cNvSpPr>
            <a:spLocks noGrp="1"/>
          </p:cNvSpPr>
          <p:nvPr>
            <p:ph type="dt" sz="half" idx="10"/>
          </p:nvPr>
        </p:nvSpPr>
        <p:spPr/>
        <p:txBody>
          <a:bodyPr/>
          <a:lstStyle/>
          <a:p>
            <a:fld id="{8B68D58D-3E0B-4AB3-8014-70BBDFD674DC}"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752600"/>
            <a:ext cx="7924800" cy="4419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A70214F7-54DB-427D-8315-565AB6F90724}" type="datetime1">
              <a:rPr lang="en-US" smtClean="0"/>
              <a:t>4/15/2017</a:t>
            </a:fld>
            <a:endParaRPr lang="en-US"/>
          </a:p>
        </p:txBody>
      </p:sp>
      <p:sp>
        <p:nvSpPr>
          <p:cNvPr id="5" name="Slide Number Placeholder 4"/>
          <p:cNvSpPr>
            <a:spLocks noGrp="1"/>
          </p:cNvSpPr>
          <p:nvPr>
            <p:ph type="sldNum" sz="quarter" idx="12"/>
          </p:nvPr>
        </p:nvSpPr>
        <p:spPr/>
        <p:txBody>
          <a:bodyPr/>
          <a:lstStyle/>
          <a:p>
            <a:fld id="{66B1B067-7F8E-4807-A5C5-F4095903254F}"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33400" y="1905000"/>
            <a:ext cx="8229600" cy="2057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04800" y="4191000"/>
            <a:ext cx="8458200" cy="2057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CC89DE55-7172-4E48-A09A-BC522FD60A5D}"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sp>
        <p:nvSpPr>
          <p:cNvPr id="5" name="Content Placeholder 4"/>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609600" y="1600200"/>
            <a:ext cx="8077200" cy="44196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11EE39E8-CB36-41F2-BDBA-B4958BEC7EAC}" type="datetime1">
              <a:rPr lang="en-US" smtClean="0"/>
              <a:t>4/15/2017</a:t>
            </a:fld>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27</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sp>
        <p:nvSpPr>
          <p:cNvPr id="5" name="Content Placeholder 4"/>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533400" y="1676400"/>
            <a:ext cx="8153399" cy="42672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D5C3771B-E6CC-4B7D-BE84-9F27DF67F849}" type="datetime1">
              <a:rPr lang="en-US" smtClean="0"/>
              <a:t>4/15/2017</a:t>
            </a:fld>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sp>
        <p:nvSpPr>
          <p:cNvPr id="5" name="Content Placeholder 4"/>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533400" y="1600200"/>
            <a:ext cx="8077200" cy="45720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4E9E7D87-C6BF-49A0-8638-5FEE6238EDEB}" type="datetime1">
              <a:rPr lang="en-US" smtClean="0"/>
              <a:t>4/15/2017</a:t>
            </a:fld>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29</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Introduction</a:t>
            </a:r>
            <a:endParaRPr lang="en-US" dirty="0"/>
          </a:p>
        </p:txBody>
      </p:sp>
      <p:sp>
        <p:nvSpPr>
          <p:cNvPr id="4" name="Content Placeholder 3"/>
          <p:cNvSpPr>
            <a:spLocks noGrp="1"/>
          </p:cNvSpPr>
          <p:nvPr>
            <p:ph idx="1"/>
          </p:nvPr>
        </p:nvSpPr>
        <p:spPr/>
        <p:txBody>
          <a:bodyPr>
            <a:normAutofit/>
          </a:bodyPr>
          <a:lstStyle/>
          <a:p>
            <a:r>
              <a:rPr lang="en-US" dirty="0" smtClean="0"/>
              <a:t>Essentially, patient  are monitored because they have an unbalanced in their body systems.</a:t>
            </a:r>
          </a:p>
          <a:p>
            <a:r>
              <a:rPr lang="en-US" dirty="0" smtClean="0"/>
              <a:t>This can be caused by heart attack or stroke, for example, or it may be the result of a surgical operation , which are drastically disturb this systems.</a:t>
            </a:r>
          </a:p>
          <a:p>
            <a:r>
              <a:rPr lang="en-US" dirty="0" smtClean="0"/>
              <a:t>By continuing monitoring, the patient problem can be detected as they occur and remedies taken before the problems get out of hand.</a:t>
            </a:r>
            <a:endParaRPr lang="en-US" dirty="0"/>
          </a:p>
        </p:txBody>
      </p:sp>
      <p:sp>
        <p:nvSpPr>
          <p:cNvPr id="6" name="Date Placeholder 5"/>
          <p:cNvSpPr>
            <a:spLocks noGrp="1"/>
          </p:cNvSpPr>
          <p:nvPr>
            <p:ph type="dt" sz="half" idx="10"/>
          </p:nvPr>
        </p:nvSpPr>
        <p:spPr/>
        <p:txBody>
          <a:bodyPr/>
          <a:lstStyle/>
          <a:p>
            <a:fld id="{8FD7D319-7C53-4CCB-BF59-9F2E241CDA7C}" type="datetime1">
              <a:rPr lang="en-US" smtClean="0"/>
              <a:t>4/15/2017</a:t>
            </a:fld>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ransition advTm="27754"/>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533400" y="1752600"/>
            <a:ext cx="8001000" cy="1066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09600" y="2971800"/>
            <a:ext cx="8001000" cy="3200399"/>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7FC8BEC2-25DE-4E1A-BAB9-BF13145A5974}"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err="1" smtClean="0"/>
              <a:t>Diagnosis,Calibration</a:t>
            </a:r>
            <a:r>
              <a:rPr lang="en-US" dirty="0" smtClean="0"/>
              <a:t> and </a:t>
            </a:r>
            <a:r>
              <a:rPr lang="en-US" dirty="0" err="1" smtClean="0"/>
              <a:t>Repairability</a:t>
            </a:r>
            <a:r>
              <a:rPr lang="en-US" dirty="0" smtClean="0"/>
              <a:t> of Patient Monitoring Equipment</a:t>
            </a:r>
            <a:endParaRPr lang="en-US" dirty="0"/>
          </a:p>
        </p:txBody>
      </p:sp>
      <p:sp>
        <p:nvSpPr>
          <p:cNvPr id="5" name="Content Placeholder 4"/>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533400" y="1676400"/>
            <a:ext cx="8077200" cy="44196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6915C453-B85D-4655-8611-CE1245B07CD0}" type="datetime1">
              <a:rPr lang="en-US" smtClean="0"/>
              <a:t>4/15/2017</a:t>
            </a:fld>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Introduction</a:t>
            </a:r>
            <a:endParaRPr lang="en-US" dirty="0"/>
          </a:p>
        </p:txBody>
      </p:sp>
      <p:sp>
        <p:nvSpPr>
          <p:cNvPr id="4" name="Content Placeholder 3"/>
          <p:cNvSpPr>
            <a:spLocks noGrp="1"/>
          </p:cNvSpPr>
          <p:nvPr>
            <p:ph idx="1"/>
          </p:nvPr>
        </p:nvSpPr>
        <p:spPr/>
        <p:txBody>
          <a:bodyPr>
            <a:normAutofit/>
          </a:bodyPr>
          <a:lstStyle/>
          <a:p>
            <a:pPr algn="just"/>
            <a:r>
              <a:rPr lang="en-US" dirty="0" smtClean="0"/>
              <a:t>In hospitals that have  engineering or electronics departments, patient monitoring units, both fixed and portable, form a substantial part of the workload of the biomedical engineers or technician.</a:t>
            </a:r>
          </a:p>
          <a:p>
            <a:pPr algn="just"/>
            <a:r>
              <a:rPr lang="en-US" dirty="0" smtClean="0"/>
              <a:t>Engineers and technicians are usually involved in the design of facilities for intensive care units, and they work closely with medical staff to ensure that the equipment to be installed meets the needs of the particular hospitals.</a:t>
            </a:r>
          </a:p>
        </p:txBody>
      </p:sp>
      <p:sp>
        <p:nvSpPr>
          <p:cNvPr id="6" name="Date Placeholder 5"/>
          <p:cNvSpPr>
            <a:spLocks noGrp="1"/>
          </p:cNvSpPr>
          <p:nvPr>
            <p:ph type="dt" sz="half" idx="10"/>
          </p:nvPr>
        </p:nvSpPr>
        <p:spPr/>
        <p:txBody>
          <a:bodyPr/>
          <a:lstStyle/>
          <a:p>
            <a:fld id="{9D7F2C15-AD4B-4223-BBCE-2E1625EB4963}" type="datetime1">
              <a:rPr lang="en-US" smtClean="0"/>
              <a:t>4/15/2017</a:t>
            </a:fld>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4</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ransition advTm="3217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Introduction</a:t>
            </a:r>
            <a:endParaRPr lang="en-US" dirty="0"/>
          </a:p>
        </p:txBody>
      </p:sp>
      <p:sp>
        <p:nvSpPr>
          <p:cNvPr id="4" name="Content Placeholder 3"/>
          <p:cNvSpPr>
            <a:spLocks noGrp="1"/>
          </p:cNvSpPr>
          <p:nvPr>
            <p:ph idx="1"/>
          </p:nvPr>
        </p:nvSpPr>
        <p:spPr/>
        <p:txBody>
          <a:bodyPr>
            <a:normAutofit fontScale="92500" lnSpcReduction="20000"/>
          </a:bodyPr>
          <a:lstStyle/>
          <a:p>
            <a:pPr algn="just"/>
            <a:r>
              <a:rPr lang="en-US" dirty="0" smtClean="0"/>
              <a:t>Ensuring the safety of patient who may have conductive </a:t>
            </a:r>
            <a:r>
              <a:rPr lang="en-US" dirty="0" err="1" smtClean="0"/>
              <a:t>catheteres</a:t>
            </a:r>
            <a:r>
              <a:rPr lang="en-US" dirty="0" smtClean="0"/>
              <a:t> or other direct electrical connection to their hearts is another function of these biomedical engineers and technicians.</a:t>
            </a:r>
          </a:p>
          <a:p>
            <a:pPr algn="just"/>
            <a:r>
              <a:rPr lang="en-US" dirty="0" smtClean="0"/>
              <a:t>They also work with the contractor in the installation of the monitoring equipments and, when the job is completed, </a:t>
            </a:r>
            <a:r>
              <a:rPr lang="en-US" dirty="0" err="1" smtClean="0"/>
              <a:t>surpervise</a:t>
            </a:r>
            <a:r>
              <a:rPr lang="en-US" dirty="0" smtClean="0"/>
              <a:t> equipment operation and maintenance.</a:t>
            </a:r>
          </a:p>
          <a:p>
            <a:pPr algn="just"/>
            <a:r>
              <a:rPr lang="en-US" dirty="0" smtClean="0"/>
              <a:t>In addition, the engineering staff participates in the planning of improvement and additions, for design and installation , fails in some respect to meet the special needs of the hospital, and in house solution is required.</a:t>
            </a:r>
          </a:p>
        </p:txBody>
      </p:sp>
      <p:sp>
        <p:nvSpPr>
          <p:cNvPr id="6" name="Date Placeholder 5"/>
          <p:cNvSpPr>
            <a:spLocks noGrp="1"/>
          </p:cNvSpPr>
          <p:nvPr>
            <p:ph type="dt" sz="half" idx="10"/>
          </p:nvPr>
        </p:nvSpPr>
        <p:spPr/>
        <p:txBody>
          <a:bodyPr/>
          <a:lstStyle/>
          <a:p>
            <a:fld id="{56D9E346-1150-4289-A580-BAE9C5A7C107}" type="datetime1">
              <a:rPr lang="en-US" smtClean="0"/>
              <a:t>4/15/2017</a:t>
            </a:fld>
            <a:endParaRPr lang="en-US"/>
          </a:p>
        </p:txBody>
      </p:sp>
      <p:sp>
        <p:nvSpPr>
          <p:cNvPr id="7" name="Slide Number Placeholder 6"/>
          <p:cNvSpPr>
            <a:spLocks noGrp="1"/>
          </p:cNvSpPr>
          <p:nvPr>
            <p:ph type="sldNum" sz="quarter" idx="12"/>
          </p:nvPr>
        </p:nvSpPr>
        <p:spPr/>
        <p:txBody>
          <a:bodyPr/>
          <a:lstStyle/>
          <a:p>
            <a:fld id="{66B1B067-7F8E-4807-A5C5-F4095903254F}"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ransition advTm="4283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Patient monitoring in  Intensive care Units</a:t>
            </a:r>
            <a:endParaRPr lang="en-US" dirty="0"/>
          </a:p>
        </p:txBody>
      </p:sp>
      <p:sp>
        <p:nvSpPr>
          <p:cNvPr id="4" name="Content Placeholder 3"/>
          <p:cNvSpPr>
            <a:spLocks noGrp="1"/>
          </p:cNvSpPr>
          <p:nvPr>
            <p:ph idx="1"/>
          </p:nvPr>
        </p:nvSpPr>
        <p:spPr/>
        <p:txBody>
          <a:bodyPr>
            <a:noAutofit/>
          </a:bodyPr>
          <a:lstStyle/>
          <a:p>
            <a:pPr>
              <a:lnSpc>
                <a:spcPct val="150000"/>
              </a:lnSpc>
            </a:pPr>
            <a:r>
              <a:rPr lang="en-US" sz="1600" dirty="0" smtClean="0">
                <a:latin typeface="Times New Roman" pitchFamily="18" charset="0"/>
                <a:cs typeface="Times New Roman" pitchFamily="18" charset="0"/>
              </a:rPr>
              <a:t>There are at least four categories of patients who </a:t>
            </a:r>
            <a:r>
              <a:rPr lang="en-US" sz="1600" smtClean="0">
                <a:latin typeface="Times New Roman" pitchFamily="18" charset="0"/>
                <a:cs typeface="Times New Roman" pitchFamily="18" charset="0"/>
              </a:rPr>
              <a:t>need physiologic </a:t>
            </a:r>
            <a:r>
              <a:rPr lang="en-US" sz="1600" dirty="0" smtClean="0">
                <a:latin typeface="Times New Roman" pitchFamily="18" charset="0"/>
                <a:cs typeface="Times New Roman" pitchFamily="18" charset="0"/>
              </a:rPr>
              <a:t>monitoring:</a:t>
            </a:r>
          </a:p>
          <a:p>
            <a:pPr>
              <a:lnSpc>
                <a:spcPct val="150000"/>
              </a:lnSpc>
            </a:pPr>
            <a:r>
              <a:rPr lang="en-US" sz="1600" dirty="0" smtClean="0">
                <a:latin typeface="Times New Roman" pitchFamily="18" charset="0"/>
                <a:cs typeface="Times New Roman" pitchFamily="18" charset="0"/>
              </a:rPr>
              <a:t>1. Patients with unstable physiologic regulatory systems; for example, a patient whose respiratory system is suppressed by a drug overdose or anesthesia.</a:t>
            </a:r>
          </a:p>
          <a:p>
            <a:pPr>
              <a:lnSpc>
                <a:spcPct val="150000"/>
              </a:lnSpc>
            </a:pPr>
            <a:r>
              <a:rPr lang="en-US" sz="1600" dirty="0" smtClean="0">
                <a:latin typeface="Times New Roman" pitchFamily="18" charset="0"/>
                <a:cs typeface="Times New Roman" pitchFamily="18" charset="0"/>
              </a:rPr>
              <a:t>2. Patients with a suspected life-threatening condition; for example, a patient who has findings indicating an acute myocardial infarction (heart attack).</a:t>
            </a:r>
          </a:p>
          <a:p>
            <a:pPr>
              <a:lnSpc>
                <a:spcPct val="150000"/>
              </a:lnSpc>
            </a:pPr>
            <a:r>
              <a:rPr lang="en-US" sz="1600" dirty="0" smtClean="0">
                <a:latin typeface="Times New Roman" pitchFamily="18" charset="0"/>
                <a:cs typeface="Times New Roman" pitchFamily="18" charset="0"/>
              </a:rPr>
              <a:t>3. Patients at high risk of developing a life-threatening condition; for example, patients immediately post open-heart surgery, or a premature infant whose heart and lungs are not fully developed.</a:t>
            </a:r>
          </a:p>
          <a:p>
            <a:pPr>
              <a:lnSpc>
                <a:spcPct val="150000"/>
              </a:lnSpc>
            </a:pPr>
            <a:r>
              <a:rPr lang="en-US" sz="1600" dirty="0" smtClean="0">
                <a:latin typeface="Times New Roman" pitchFamily="18" charset="0"/>
                <a:cs typeface="Times New Roman" pitchFamily="18" charset="0"/>
              </a:rPr>
              <a:t>4. Patients in a critical physiological state; for example, patients with multiple trauma or septic shock.</a:t>
            </a:r>
            <a:endParaRPr lang="en-US" sz="16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B7D27E54-1918-441E-92E4-4D6694FA65E1}"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Elements of ICU</a:t>
            </a:r>
            <a:endParaRPr lang="en-US" dirty="0"/>
          </a:p>
        </p:txBody>
      </p:sp>
      <p:sp>
        <p:nvSpPr>
          <p:cNvPr id="4" name="Content Placeholder 3"/>
          <p:cNvSpPr>
            <a:spLocks noGrp="1"/>
          </p:cNvSpPr>
          <p:nvPr>
            <p:ph idx="1"/>
          </p:nvPr>
        </p:nvSpPr>
        <p:spPr/>
        <p:txBody>
          <a:bodyPr>
            <a:normAutofit lnSpcReduction="10000"/>
          </a:bodyPr>
          <a:lstStyle/>
          <a:p>
            <a:pPr algn="just"/>
            <a:r>
              <a:rPr lang="en-US" dirty="0" smtClean="0"/>
              <a:t>The 24 hrs nurse for the critically ill patient has over the years , become a familiar part of the hospital scenes.</a:t>
            </a:r>
          </a:p>
          <a:p>
            <a:pPr algn="just"/>
            <a:r>
              <a:rPr lang="en-US" dirty="0" smtClean="0"/>
              <a:t>In last few year, by the development of the sophisticated instruments, due to there accuracy are extensively used for patient monitoring.</a:t>
            </a:r>
          </a:p>
          <a:p>
            <a:pPr algn="just"/>
            <a:r>
              <a:rPr lang="en-US" dirty="0" smtClean="0"/>
              <a:t>Nurse are still there, but roles have changed somewhat, for they now have powerful tools at their disposal for acquiring and assimilating information about the patient under their care.  </a:t>
            </a:r>
          </a:p>
        </p:txBody>
      </p:sp>
      <p:sp>
        <p:nvSpPr>
          <p:cNvPr id="5" name="Date Placeholder 4"/>
          <p:cNvSpPr>
            <a:spLocks noGrp="1"/>
          </p:cNvSpPr>
          <p:nvPr>
            <p:ph type="dt" sz="half" idx="10"/>
          </p:nvPr>
        </p:nvSpPr>
        <p:spPr/>
        <p:txBody>
          <a:bodyPr/>
          <a:lstStyle/>
          <a:p>
            <a:fld id="{8F6C7C3D-3AC4-4CC3-A7B4-92E4E28F0CE2}"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Elements of ICU</a:t>
            </a:r>
            <a:endParaRPr lang="en-US" dirty="0"/>
          </a:p>
        </p:txBody>
      </p:sp>
      <p:sp>
        <p:nvSpPr>
          <p:cNvPr id="4" name="Content Placeholder 3"/>
          <p:cNvSpPr>
            <a:spLocks noGrp="1"/>
          </p:cNvSpPr>
          <p:nvPr>
            <p:ph idx="1"/>
          </p:nvPr>
        </p:nvSpPr>
        <p:spPr/>
        <p:txBody>
          <a:bodyPr>
            <a:normAutofit lnSpcReduction="10000"/>
          </a:bodyPr>
          <a:lstStyle/>
          <a:p>
            <a:pPr algn="just"/>
            <a:r>
              <a:rPr lang="en-US" dirty="0" smtClean="0"/>
              <a:t>They are therefore able to render better services to a larger number of patient and are better able to react promptly and properly to an emergency situation.</a:t>
            </a:r>
          </a:p>
          <a:p>
            <a:pPr algn="just"/>
            <a:r>
              <a:rPr lang="en-US" dirty="0" smtClean="0"/>
              <a:t>With the capability of providing an immediate alarm in the event of certain abnormalities in the behavior of a patient’s heart, monitoring equipment makes it possible to summon a physician or nurse in time to administer emergency aid, often before permanent damage can occur.  </a:t>
            </a:r>
          </a:p>
        </p:txBody>
      </p:sp>
      <p:sp>
        <p:nvSpPr>
          <p:cNvPr id="5" name="Date Placeholder 4"/>
          <p:cNvSpPr>
            <a:spLocks noGrp="1"/>
          </p:cNvSpPr>
          <p:nvPr>
            <p:ph type="dt" sz="half" idx="10"/>
          </p:nvPr>
        </p:nvSpPr>
        <p:spPr/>
        <p:txBody>
          <a:bodyPr/>
          <a:lstStyle/>
          <a:p>
            <a:fld id="{F00C0616-20F9-4C23-8D21-EB6F38F0CC5D}" type="datetime1">
              <a:rPr lang="en-US" smtClean="0"/>
              <a:t>4/15/2017</a:t>
            </a:fld>
            <a:endParaRPr lang="en-US"/>
          </a:p>
        </p:txBody>
      </p:sp>
      <p:sp>
        <p:nvSpPr>
          <p:cNvPr id="6" name="Slide Number Placeholder 5"/>
          <p:cNvSpPr>
            <a:spLocks noGrp="1"/>
          </p:cNvSpPr>
          <p:nvPr>
            <p:ph type="sldNum" sz="quarter" idx="12"/>
          </p:nvPr>
        </p:nvSpPr>
        <p:spPr/>
        <p:txBody>
          <a:bodyPr/>
          <a:lstStyle/>
          <a:p>
            <a:fld id="{66B1B067-7F8E-4807-A5C5-F4095903254F}"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ransition advTm="3457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Elements of ICU</a:t>
            </a:r>
            <a:endParaRPr lang="en-US" dirty="0"/>
          </a:p>
        </p:txBody>
      </p:sp>
      <p:pic>
        <p:nvPicPr>
          <p:cNvPr id="1026" name="Picture 2"/>
          <p:cNvPicPr>
            <a:picLocks noGrp="1" noChangeAspect="1" noChangeArrowheads="1"/>
          </p:cNvPicPr>
          <p:nvPr>
            <p:ph idx="1"/>
          </p:nvPr>
        </p:nvPicPr>
        <p:blipFill>
          <a:blip r:embed="rId2"/>
          <a:stretch>
            <a:fillRect/>
          </a:stretch>
        </p:blipFill>
        <p:spPr bwMode="auto">
          <a:xfrm>
            <a:off x="742950" y="1905000"/>
            <a:ext cx="7658100" cy="45720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BA21D948-A62D-4C26-B868-74C83FC1E9E9}" type="datetime1">
              <a:rPr lang="en-US" smtClean="0"/>
              <a:t>4/15/2017</a:t>
            </a:fld>
            <a:endParaRPr lang="en-US"/>
          </a:p>
        </p:txBody>
      </p:sp>
      <p:sp>
        <p:nvSpPr>
          <p:cNvPr id="5" name="Slide Number Placeholder 4"/>
          <p:cNvSpPr>
            <a:spLocks noGrp="1"/>
          </p:cNvSpPr>
          <p:nvPr>
            <p:ph type="sldNum" sz="quarter" idx="12"/>
          </p:nvPr>
        </p:nvSpPr>
        <p:spPr/>
        <p:txBody>
          <a:bodyPr/>
          <a:lstStyle/>
          <a:p>
            <a:fld id="{66B1B067-7F8E-4807-A5C5-F4095903254F}"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by Er.Somesh Kr Malhotra,ECE Deptt,UIET,CSJM University,Kanpur</a:t>
            </a:r>
            <a:endParaRPr lang="en-US"/>
          </a:p>
        </p:txBody>
      </p:sp>
    </p:spTree>
  </p:cSld>
  <p:clrMapOvr>
    <a:masterClrMapping/>
  </p:clrMapOvr>
  <p:transition advTm="35485"/>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432</TotalTime>
  <Words>1668</Words>
  <Application>Microsoft Office PowerPoint</Application>
  <PresentationFormat>On-screen Show (4:3)</PresentationFormat>
  <Paragraphs>179</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Apex</vt:lpstr>
      <vt:lpstr>Patient Caring and Monitoring System</vt:lpstr>
      <vt:lpstr>Introduction</vt:lpstr>
      <vt:lpstr>Introduction</vt:lpstr>
      <vt:lpstr>Introduction</vt:lpstr>
      <vt:lpstr>Introduction</vt:lpstr>
      <vt:lpstr>Patient monitoring in  Intensive care Units</vt:lpstr>
      <vt:lpstr>Elements of ICU</vt:lpstr>
      <vt:lpstr>Elements of ICU</vt:lpstr>
      <vt:lpstr>Elements of ICU</vt:lpstr>
      <vt:lpstr>Elements of ICU</vt:lpstr>
      <vt:lpstr>Elements of ICU</vt:lpstr>
      <vt:lpstr>Elements of ICU</vt:lpstr>
      <vt:lpstr>Elements of ICU</vt:lpstr>
      <vt:lpstr>Patient Monitoring Display</vt:lpstr>
      <vt:lpstr>Patient Monitoring Display</vt:lpstr>
      <vt:lpstr>Patient Monitoring Display</vt:lpstr>
      <vt:lpstr>Patient Monitoring Display</vt:lpstr>
      <vt:lpstr>Patient Monitoring Display</vt:lpstr>
      <vt:lpstr>Patient Monitoring Display</vt:lpstr>
      <vt:lpstr>Patient Monitoring Display</vt:lpstr>
      <vt:lpstr>Patient Monitoring Display</vt:lpstr>
      <vt:lpstr>Patient Monitoring Display</vt:lpstr>
      <vt:lpstr>Diagnosis,Calibration and Repairability of Patient Monitoring Equipment</vt:lpstr>
      <vt:lpstr>Diagnosis,Calibration and Repairability of Patient Monitoring Equipment</vt:lpstr>
      <vt:lpstr>Diagnosis,Calibration and Repairability of Patient Monitoring Equipment</vt:lpstr>
      <vt:lpstr>Diagnosis,Calibration and Repairability of Patient Monitoring Equipment</vt:lpstr>
      <vt:lpstr>Diagnosis,Calibration and Repairability of Patient Monitoring Equipment</vt:lpstr>
      <vt:lpstr>Diagnosis,Calibration and Repairability of Patient Monitoring Equipment</vt:lpstr>
      <vt:lpstr>Diagnosis,Calibration and Repairability of Patient Monitoring Equipment</vt:lpstr>
      <vt:lpstr>Diagnosis,Calibration and Repairability of Patient Monitoring Equipment</vt:lpstr>
      <vt:lpstr>Diagnosis,Calibration and Repairability of Patient Monitoring Equipment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Caring and Monitoring System</dc:title>
  <dc:creator>FRONT COMPUTER</dc:creator>
  <cp:lastModifiedBy>FRONT COMPUTER</cp:lastModifiedBy>
  <cp:revision>51</cp:revision>
  <dcterms:created xsi:type="dcterms:W3CDTF">2017-04-13T03:19:03Z</dcterms:created>
  <dcterms:modified xsi:type="dcterms:W3CDTF">2017-04-15T15:44:42Z</dcterms:modified>
</cp:coreProperties>
</file>