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8" r:id="rId13"/>
    <p:sldId id="271" r:id="rId14"/>
    <p:sldId id="272" r:id="rId15"/>
    <p:sldId id="273" r:id="rId16"/>
    <p:sldId id="269" r:id="rId17"/>
    <p:sldId id="270" r:id="rId18"/>
    <p:sldId id="275" r:id="rId19"/>
    <p:sldId id="276" r:id="rId20"/>
    <p:sldId id="277" r:id="rId21"/>
    <p:sldId id="278"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902CCA-1790-4731-A5B7-F5963085FF25}" type="datetimeFigureOut">
              <a:rPr lang="en-US" smtClean="0"/>
              <a:pPr/>
              <a:t>8/19/2023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6F7EAEF6-BA0B-4107-8621-71B08C4B29DB}"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02CCA-1790-4731-A5B7-F5963085FF25}" type="datetimeFigureOut">
              <a:rPr lang="en-US" smtClean="0"/>
              <a:pPr/>
              <a:t>8/19/2023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02CCA-1790-4731-A5B7-F5963085FF25}" type="datetimeFigureOut">
              <a:rPr lang="en-US" smtClean="0"/>
              <a:pPr/>
              <a:t>8/19/2023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02CCA-1790-4731-A5B7-F5963085FF25}" type="datetimeFigureOut">
              <a:rPr lang="en-US" smtClean="0"/>
              <a:pPr/>
              <a:t>8/19/2023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902CCA-1790-4731-A5B7-F5963085FF25}" type="datetimeFigureOut">
              <a:rPr lang="en-US" smtClean="0"/>
              <a:pPr/>
              <a:t>8/19/2023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7EAEF6-BA0B-4107-8621-71B08C4B29DB}"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02CCA-1790-4731-A5B7-F5963085FF25}" type="datetimeFigureOut">
              <a:rPr lang="en-US" smtClean="0"/>
              <a:pPr/>
              <a:t>8/19/2023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902CCA-1790-4731-A5B7-F5963085FF25}" type="datetimeFigureOut">
              <a:rPr lang="en-US" smtClean="0"/>
              <a:pPr/>
              <a:t>8/19/2023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902CCA-1790-4731-A5B7-F5963085FF25}" type="datetimeFigureOut">
              <a:rPr lang="en-US" smtClean="0"/>
              <a:pPr/>
              <a:t>8/19/2023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02CCA-1790-4731-A5B7-F5963085FF25}" type="datetimeFigureOut">
              <a:rPr lang="en-US" smtClean="0"/>
              <a:pPr/>
              <a:t>8/19/2023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02CCA-1790-4731-A5B7-F5963085FF25}" type="datetimeFigureOut">
              <a:rPr lang="en-US" smtClean="0"/>
              <a:pPr/>
              <a:t>8/19/2023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7EAEF6-BA0B-4107-8621-71B08C4B29D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902CCA-1790-4731-A5B7-F5963085FF25}" type="datetimeFigureOut">
              <a:rPr lang="en-US" smtClean="0"/>
              <a:pPr/>
              <a:t>8/19/2023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6F7EAEF6-BA0B-4107-8621-71B08C4B29DB}"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902CCA-1790-4731-A5B7-F5963085FF25}" type="datetimeFigureOut">
              <a:rPr lang="en-US" smtClean="0"/>
              <a:pPr/>
              <a:t>8/19/2023</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7EAEF6-BA0B-4107-8621-71B08C4B29DB}"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815290" cy="1243020"/>
          </a:xfrm>
        </p:spPr>
        <p:txBody>
          <a:bodyPr>
            <a:normAutofit fontScale="90000"/>
          </a:bodyPr>
          <a:lstStyle/>
          <a:p>
            <a:r>
              <a:rPr lang="en-IN" dirty="0"/>
              <a:t>Polymerase Chain Reaction (PCR)</a:t>
            </a:r>
          </a:p>
        </p:txBody>
      </p:sp>
      <p:sp>
        <p:nvSpPr>
          <p:cNvPr id="3" name="Subtitle 2"/>
          <p:cNvSpPr>
            <a:spLocks noGrp="1"/>
          </p:cNvSpPr>
          <p:nvPr>
            <p:ph type="subTitle" idx="1"/>
          </p:nvPr>
        </p:nvSpPr>
        <p:spPr>
          <a:xfrm>
            <a:off x="827584" y="4437112"/>
            <a:ext cx="2315656" cy="1849408"/>
          </a:xfrm>
        </p:spPr>
        <p:txBody>
          <a:bodyPr>
            <a:noAutofit/>
          </a:bodyPr>
          <a:lstStyle/>
          <a:p>
            <a:endParaRPr lang="en-IN" sz="2800" dirty="0" smtClean="0"/>
          </a:p>
        </p:txBody>
      </p:sp>
      <p:sp>
        <p:nvSpPr>
          <p:cNvPr id="6" name="TextBox 5"/>
          <p:cNvSpPr txBox="1"/>
          <p:nvPr/>
        </p:nvSpPr>
        <p:spPr>
          <a:xfrm>
            <a:off x="3152764" y="938194"/>
            <a:ext cx="2643206" cy="369332"/>
          </a:xfrm>
          <a:prstGeom prst="rect">
            <a:avLst/>
          </a:prstGeom>
          <a:noFill/>
        </p:spPr>
        <p:txBody>
          <a:bodyPr wrap="square" rtlCol="0">
            <a:spAutoFit/>
          </a:bodyPr>
          <a:lstStyle/>
          <a:p>
            <a:endParaRPr lang="en-IN" dirty="0"/>
          </a:p>
        </p:txBody>
      </p:sp>
      <p:pic>
        <p:nvPicPr>
          <p:cNvPr id="1026" name="Picture 2" descr="C:\Users\suneel\Downloads\logo.png"/>
          <p:cNvPicPr>
            <a:picLocks noChangeAspect="1" noChangeArrowheads="1"/>
          </p:cNvPicPr>
          <p:nvPr/>
        </p:nvPicPr>
        <p:blipFill>
          <a:blip r:embed="rId2" cstate="print"/>
          <a:srcRect/>
          <a:stretch>
            <a:fillRect/>
          </a:stretch>
        </p:blipFill>
        <p:spPr bwMode="auto">
          <a:xfrm>
            <a:off x="2714612" y="0"/>
            <a:ext cx="2928958" cy="264318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14290"/>
            <a:ext cx="8229600" cy="1143000"/>
          </a:xfrm>
        </p:spPr>
        <p:txBody>
          <a:bodyPr/>
          <a:lstStyle/>
          <a:p>
            <a:r>
              <a:rPr lang="en-IN" dirty="0"/>
              <a:t>Advantages of PCR</a:t>
            </a:r>
          </a:p>
        </p:txBody>
      </p:sp>
      <p:sp>
        <p:nvSpPr>
          <p:cNvPr id="3" name="Content Placeholder 2"/>
          <p:cNvSpPr>
            <a:spLocks noGrp="1"/>
          </p:cNvSpPr>
          <p:nvPr>
            <p:ph idx="1"/>
          </p:nvPr>
        </p:nvSpPr>
        <p:spPr>
          <a:xfrm>
            <a:off x="500034" y="1714488"/>
            <a:ext cx="8186766" cy="4610112"/>
          </a:xfrm>
        </p:spPr>
        <p:txBody>
          <a:bodyPr>
            <a:normAutofit/>
          </a:bodyPr>
          <a:lstStyle/>
          <a:p>
            <a:r>
              <a:rPr lang="en-IN" u="sng" dirty="0">
                <a:solidFill>
                  <a:srgbClr val="C00000"/>
                </a:solidFill>
              </a:rPr>
              <a:t>Sensitivity</a:t>
            </a:r>
            <a:r>
              <a:rPr lang="en-IN" dirty="0">
                <a:solidFill>
                  <a:srgbClr val="C00000"/>
                </a:solidFill>
              </a:rPr>
              <a:t>:</a:t>
            </a:r>
            <a:r>
              <a:rPr lang="en-IN" dirty="0"/>
              <a:t> Detects minute quantities of DNA, even from limited samples.</a:t>
            </a:r>
          </a:p>
          <a:p>
            <a:r>
              <a:rPr lang="en-IN" u="sng" dirty="0">
                <a:solidFill>
                  <a:srgbClr val="C00000"/>
                </a:solidFill>
              </a:rPr>
              <a:t>Speed</a:t>
            </a:r>
            <a:r>
              <a:rPr lang="en-IN" dirty="0">
                <a:solidFill>
                  <a:srgbClr val="C00000"/>
                </a:solidFill>
              </a:rPr>
              <a:t>:</a:t>
            </a:r>
            <a:r>
              <a:rPr lang="en-IN" dirty="0"/>
              <a:t> Rapid results within hours.</a:t>
            </a:r>
          </a:p>
          <a:p>
            <a:r>
              <a:rPr lang="en-IN" u="sng" dirty="0">
                <a:solidFill>
                  <a:srgbClr val="C00000"/>
                </a:solidFill>
              </a:rPr>
              <a:t>Specificity</a:t>
            </a:r>
            <a:r>
              <a:rPr lang="en-IN" dirty="0">
                <a:solidFill>
                  <a:srgbClr val="C00000"/>
                </a:solidFill>
              </a:rPr>
              <a:t>: </a:t>
            </a:r>
            <a:r>
              <a:rPr lang="en-IN" dirty="0"/>
              <a:t>Highly specific due to the use of primers.</a:t>
            </a:r>
          </a:p>
          <a:p>
            <a:r>
              <a:rPr lang="en-IN" u="sng" dirty="0">
                <a:solidFill>
                  <a:srgbClr val="C00000"/>
                </a:solidFill>
              </a:rPr>
              <a:t>Versatility</a:t>
            </a:r>
            <a:r>
              <a:rPr lang="en-IN" dirty="0">
                <a:solidFill>
                  <a:srgbClr val="C00000"/>
                </a:solidFill>
              </a:rPr>
              <a:t>: </a:t>
            </a:r>
            <a:r>
              <a:rPr lang="en-IN" dirty="0"/>
              <a:t>Applicable to various DNA sources and target sequences.</a:t>
            </a:r>
          </a:p>
          <a:p>
            <a:r>
              <a:rPr lang="en-IN" u="sng" dirty="0">
                <a:solidFill>
                  <a:srgbClr val="C00000"/>
                </a:solidFill>
              </a:rPr>
              <a:t>Automation</a:t>
            </a:r>
            <a:r>
              <a:rPr lang="en-IN" dirty="0">
                <a:solidFill>
                  <a:srgbClr val="C00000"/>
                </a:solidFill>
              </a:rPr>
              <a:t>:</a:t>
            </a:r>
            <a:r>
              <a:rPr lang="en-IN" dirty="0"/>
              <a:t> Easily automated for high-throughput applications.</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1500174"/>
            <a:ext cx="8443914" cy="785810"/>
          </a:xfrm>
        </p:spPr>
        <p:txBody>
          <a:bodyPr>
            <a:normAutofit fontScale="90000"/>
          </a:bodyPr>
          <a:lstStyle/>
          <a:p>
            <a:r>
              <a:rPr lang="en-IN" dirty="0"/>
              <a:t/>
            </a:r>
            <a:br>
              <a:rPr lang="en-IN" dirty="0"/>
            </a:br>
            <a:r>
              <a:rPr lang="en-IN" dirty="0"/>
              <a:t>Limitations of PCR</a:t>
            </a:r>
            <a:br>
              <a:rPr lang="en-IN" dirty="0"/>
            </a:br>
            <a:endParaRPr lang="en-IN" dirty="0"/>
          </a:p>
        </p:txBody>
      </p:sp>
      <p:sp>
        <p:nvSpPr>
          <p:cNvPr id="3" name="Content Placeholder 2"/>
          <p:cNvSpPr>
            <a:spLocks noGrp="1"/>
          </p:cNvSpPr>
          <p:nvPr>
            <p:ph idx="1"/>
          </p:nvPr>
        </p:nvSpPr>
        <p:spPr>
          <a:xfrm>
            <a:off x="357158" y="1785926"/>
            <a:ext cx="8229600" cy="4389120"/>
          </a:xfrm>
        </p:spPr>
        <p:txBody>
          <a:bodyPr/>
          <a:lstStyle/>
          <a:p>
            <a:r>
              <a:rPr lang="en-IN" u="sng" dirty="0">
                <a:solidFill>
                  <a:srgbClr val="C00000"/>
                </a:solidFill>
              </a:rPr>
              <a:t>Contamination: </a:t>
            </a:r>
            <a:r>
              <a:rPr lang="en-IN" dirty="0"/>
              <a:t>Susceptible to contamination, leading to false results.</a:t>
            </a:r>
          </a:p>
          <a:p>
            <a:r>
              <a:rPr lang="en-IN" u="sng" dirty="0">
                <a:solidFill>
                  <a:srgbClr val="C00000"/>
                </a:solidFill>
              </a:rPr>
              <a:t>Primer Design: </a:t>
            </a:r>
            <a:r>
              <a:rPr lang="en-IN" dirty="0"/>
              <a:t>Proper primer design is critical for specific amplification.</a:t>
            </a:r>
          </a:p>
          <a:p>
            <a:r>
              <a:rPr lang="en-IN" u="sng" dirty="0">
                <a:solidFill>
                  <a:srgbClr val="C00000"/>
                </a:solidFill>
              </a:rPr>
              <a:t>Error Rate:</a:t>
            </a:r>
            <a:r>
              <a:rPr lang="en-IN" dirty="0"/>
              <a:t> DNA polymerase can introduce errors during replication.</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22" y="-285776"/>
            <a:ext cx="6329378" cy="1857364"/>
          </a:xfrm>
        </p:spPr>
        <p:txBody>
          <a:bodyPr>
            <a:normAutofit/>
          </a:bodyPr>
          <a:lstStyle/>
          <a:p>
            <a:r>
              <a:rPr lang="en-IN" dirty="0" smtClean="0"/>
              <a:t>RT-PCR</a:t>
            </a:r>
            <a:endParaRPr lang="en-IN" dirty="0"/>
          </a:p>
        </p:txBody>
      </p:sp>
      <p:pic>
        <p:nvPicPr>
          <p:cNvPr id="1026" name="Picture 2" descr="C:\Downloads P\RT -PCR.png"/>
          <p:cNvPicPr>
            <a:picLocks noGrp="1" noChangeAspect="1" noChangeArrowheads="1"/>
          </p:cNvPicPr>
          <p:nvPr>
            <p:ph idx="1"/>
          </p:nvPr>
        </p:nvPicPr>
        <p:blipFill>
          <a:blip r:embed="rId2"/>
          <a:srcRect/>
          <a:stretch>
            <a:fillRect/>
          </a:stretch>
        </p:blipFill>
        <p:spPr bwMode="auto">
          <a:xfrm>
            <a:off x="285720" y="1500174"/>
            <a:ext cx="8072494" cy="5050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PRINCIPLE OF RT-PCR</a:t>
            </a:r>
            <a:endParaRPr lang="en-IN" dirty="0"/>
          </a:p>
        </p:txBody>
      </p:sp>
      <p:sp>
        <p:nvSpPr>
          <p:cNvPr id="3" name="Content Placeholder 2"/>
          <p:cNvSpPr>
            <a:spLocks noGrp="1"/>
          </p:cNvSpPr>
          <p:nvPr>
            <p:ph idx="1"/>
          </p:nvPr>
        </p:nvSpPr>
        <p:spPr/>
        <p:txBody>
          <a:bodyPr/>
          <a:lstStyle/>
          <a:p>
            <a:endParaRPr lang="en-IN" dirty="0" smtClean="0"/>
          </a:p>
          <a:p>
            <a:r>
              <a:rPr lang="en-IN" dirty="0" smtClean="0"/>
              <a:t> The PCR involves the primer mediated enzymatic amplification of DNA. PCR is based on using the ability of DNA polymerase to synthesize new strand of DNA complementary to the offered template strand. Primer is needed because DNA polymerase can add a nucleotide only onto a </a:t>
            </a:r>
            <a:r>
              <a:rPr lang="en-IN" dirty="0" err="1" smtClean="0"/>
              <a:t>preexisting</a:t>
            </a:r>
            <a:r>
              <a:rPr lang="en-IN" dirty="0" smtClean="0"/>
              <a:t> 3′-OH group to add the first nucleotide. DNA polymerase then elongate its 3 end by adding more nucleotides to generate an extended region of double stranded DNA.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715436" cy="5355312"/>
          </a:xfrm>
          <a:prstGeom prst="rect">
            <a:avLst/>
          </a:prstGeom>
        </p:spPr>
        <p:txBody>
          <a:bodyPr wrap="square">
            <a:spAutoFit/>
          </a:bodyPr>
          <a:lstStyle/>
          <a:p>
            <a:endParaRPr lang="en-IN" dirty="0" smtClean="0"/>
          </a:p>
          <a:p>
            <a:r>
              <a:rPr lang="en-IN" dirty="0" smtClean="0"/>
              <a:t> </a:t>
            </a:r>
            <a:r>
              <a:rPr lang="en-IN" b="1" dirty="0" smtClean="0"/>
              <a:t>Components of PCR: </a:t>
            </a:r>
          </a:p>
          <a:p>
            <a:r>
              <a:rPr lang="en-IN" dirty="0" smtClean="0"/>
              <a:t>The PCR reaction requires the following components: </a:t>
            </a:r>
          </a:p>
          <a:p>
            <a:r>
              <a:rPr lang="en-IN" dirty="0" smtClean="0"/>
              <a:t>1.</a:t>
            </a:r>
            <a:r>
              <a:rPr lang="en-IN" b="1" dirty="0" smtClean="0"/>
              <a:t>DNA Template: The double stranded DNA (</a:t>
            </a:r>
            <a:r>
              <a:rPr lang="en-IN" b="1" dirty="0" err="1" smtClean="0"/>
              <a:t>dsDNA</a:t>
            </a:r>
            <a:r>
              <a:rPr lang="en-IN" b="1" dirty="0" smtClean="0"/>
              <a:t>)of interest, separated from the sample. </a:t>
            </a:r>
          </a:p>
          <a:p>
            <a:r>
              <a:rPr lang="en-IN" dirty="0" smtClean="0"/>
              <a:t>2.</a:t>
            </a:r>
            <a:r>
              <a:rPr lang="en-IN" b="1" dirty="0" smtClean="0"/>
              <a:t>DNA Polymerase: </a:t>
            </a:r>
            <a:r>
              <a:rPr lang="en-IN" b="1" dirty="0" err="1" smtClean="0"/>
              <a:t>Thermostable</a:t>
            </a:r>
            <a:r>
              <a:rPr lang="en-IN" b="1" dirty="0" smtClean="0"/>
              <a:t> </a:t>
            </a:r>
            <a:r>
              <a:rPr lang="en-IN" b="1" dirty="0" err="1" smtClean="0"/>
              <a:t>Taq</a:t>
            </a:r>
            <a:r>
              <a:rPr lang="en-IN" b="1" dirty="0" smtClean="0"/>
              <a:t> polymerase </a:t>
            </a:r>
            <a:r>
              <a:rPr lang="en-IN" b="1" dirty="0" err="1" smtClean="0"/>
              <a:t>withhigh</a:t>
            </a:r>
            <a:r>
              <a:rPr lang="en-IN" b="1" dirty="0" smtClean="0"/>
              <a:t> temperature stability (up to 98°), and can function at a temperature optimum of about 70°C. </a:t>
            </a:r>
          </a:p>
          <a:p>
            <a:r>
              <a:rPr lang="en-IN" dirty="0" smtClean="0"/>
              <a:t>3.</a:t>
            </a:r>
            <a:r>
              <a:rPr lang="en-IN" b="1" dirty="0" smtClean="0"/>
              <a:t>Oligonucleotide primers: Short pieces of </a:t>
            </a:r>
            <a:r>
              <a:rPr lang="en-IN" b="1" dirty="0" err="1" smtClean="0"/>
              <a:t>singlestranded</a:t>
            </a:r>
            <a:r>
              <a:rPr lang="en-IN" b="1" dirty="0" smtClean="0"/>
              <a:t> DNA (about 20-30 base pairs) which are </a:t>
            </a:r>
          </a:p>
          <a:p>
            <a:r>
              <a:rPr lang="en-IN" dirty="0" smtClean="0"/>
              <a:t>complementary to the 3’ ends of the sense and anti-sense strands of the target sequence. </a:t>
            </a:r>
          </a:p>
          <a:p>
            <a:r>
              <a:rPr lang="en-IN" dirty="0" smtClean="0"/>
              <a:t>4.</a:t>
            </a:r>
            <a:r>
              <a:rPr lang="en-IN" b="1" dirty="0" smtClean="0"/>
              <a:t>Deoxynucleotide </a:t>
            </a:r>
            <a:r>
              <a:rPr lang="en-IN" b="1" dirty="0" err="1" smtClean="0"/>
              <a:t>triphosphates</a:t>
            </a:r>
            <a:r>
              <a:rPr lang="en-IN" b="1" dirty="0" smtClean="0"/>
              <a:t> (DNTPs): Single units of the bases A, T, G, and C (</a:t>
            </a:r>
            <a:r>
              <a:rPr lang="en-IN" b="1" dirty="0" err="1" smtClean="0"/>
              <a:t>dATP</a:t>
            </a:r>
            <a:r>
              <a:rPr lang="en-IN" b="1" dirty="0" smtClean="0"/>
              <a:t>, </a:t>
            </a:r>
            <a:r>
              <a:rPr lang="en-IN" b="1" dirty="0" err="1" smtClean="0"/>
              <a:t>dTTP</a:t>
            </a:r>
            <a:r>
              <a:rPr lang="en-IN" b="1" dirty="0" smtClean="0"/>
              <a:t>, </a:t>
            </a:r>
            <a:r>
              <a:rPr lang="en-IN" b="1" dirty="0" err="1" smtClean="0"/>
              <a:t>dGTP,dCTP</a:t>
            </a:r>
            <a:r>
              <a:rPr lang="en-IN" b="1" dirty="0" smtClean="0"/>
              <a:t>) provide the energy for polymerization and the building blocks for DNA synthesis.</a:t>
            </a:r>
          </a:p>
          <a:p>
            <a:r>
              <a:rPr lang="en-IN" dirty="0" smtClean="0"/>
              <a:t>5.</a:t>
            </a:r>
            <a:r>
              <a:rPr lang="en-IN" b="1" dirty="0" smtClean="0"/>
              <a:t>PCR Buffer system: Includes magnesium and potassium to provide the optimal conditions for </a:t>
            </a:r>
            <a:r>
              <a:rPr lang="en-IN" b="1" dirty="0" err="1" smtClean="0"/>
              <a:t>DNAdenaturation</a:t>
            </a:r>
            <a:r>
              <a:rPr lang="en-IN" b="1" dirty="0" smtClean="0"/>
              <a:t> and </a:t>
            </a:r>
            <a:r>
              <a:rPr lang="en-IN" b="1" dirty="0" err="1" smtClean="0"/>
              <a:t>renaturation</a:t>
            </a:r>
            <a:r>
              <a:rPr lang="en-IN" b="1" dirty="0" smtClean="0"/>
              <a:t>; also important for polymerase activity, stability and fidelity. Composition of10x PCR buffer: 200 </a:t>
            </a:r>
            <a:r>
              <a:rPr lang="en-IN" b="1" dirty="0" err="1" smtClean="0"/>
              <a:t>mM</a:t>
            </a:r>
            <a:r>
              <a:rPr lang="en-IN" b="1" dirty="0" smtClean="0"/>
              <a:t> </a:t>
            </a:r>
            <a:r>
              <a:rPr lang="en-IN" b="1" dirty="0" err="1" smtClean="0"/>
              <a:t>Tris-HCl</a:t>
            </a:r>
            <a:r>
              <a:rPr lang="en-IN" b="1" dirty="0" smtClean="0"/>
              <a:t> (pH 8.4), 500 </a:t>
            </a:r>
            <a:r>
              <a:rPr lang="en-IN" b="1" dirty="0" err="1" smtClean="0"/>
              <a:t>mM</a:t>
            </a:r>
            <a:r>
              <a:rPr lang="en-IN" b="1" dirty="0" smtClean="0"/>
              <a:t> </a:t>
            </a:r>
            <a:r>
              <a:rPr lang="en-IN" b="1" dirty="0" err="1" smtClean="0"/>
              <a:t>KCl</a:t>
            </a:r>
            <a:r>
              <a:rPr lang="en-IN" b="1" dirty="0" smtClean="0"/>
              <a:t>, 50 </a:t>
            </a:r>
            <a:r>
              <a:rPr lang="en-IN" b="1" dirty="0" err="1" smtClean="0"/>
              <a:t>mM</a:t>
            </a:r>
            <a:r>
              <a:rPr lang="en-IN" b="1" dirty="0" smtClean="0"/>
              <a:t> MgCl2.</a:t>
            </a:r>
          </a:p>
          <a:p>
            <a:endParaRPr lang="en-IN"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5078313"/>
          </a:xfrm>
          <a:prstGeom prst="rect">
            <a:avLst/>
          </a:prstGeom>
        </p:spPr>
        <p:txBody>
          <a:bodyPr wrap="square">
            <a:spAutoFit/>
          </a:bodyPr>
          <a:lstStyle/>
          <a:p>
            <a:endParaRPr lang="en-IN" dirty="0" smtClean="0"/>
          </a:p>
          <a:p>
            <a:r>
              <a:rPr lang="en-IN" dirty="0" smtClean="0"/>
              <a:t> All the PCR components are mixed together and are taken through series of 3 major cyclic reactions conducted in an automated, self-contained </a:t>
            </a:r>
            <a:r>
              <a:rPr lang="en-IN" dirty="0" err="1" smtClean="0"/>
              <a:t>thermocycler</a:t>
            </a:r>
            <a:r>
              <a:rPr lang="en-IN" dirty="0" smtClean="0"/>
              <a:t> machine. </a:t>
            </a:r>
          </a:p>
          <a:p>
            <a:r>
              <a:rPr lang="en-IN" dirty="0" smtClean="0"/>
              <a:t>1.</a:t>
            </a:r>
            <a:r>
              <a:rPr lang="en-IN" b="1" dirty="0" smtClean="0"/>
              <a:t>Denaturation: This step involves heating the reaction </a:t>
            </a:r>
            <a:r>
              <a:rPr lang="en-IN" b="1" dirty="0" err="1" smtClean="0"/>
              <a:t>mixtureto</a:t>
            </a:r>
            <a:r>
              <a:rPr lang="en-IN" b="1" dirty="0" smtClean="0"/>
              <a:t> 94°C for 15-30 seconds. During this, the double </a:t>
            </a:r>
            <a:r>
              <a:rPr lang="en-IN" b="1" dirty="0" err="1" smtClean="0"/>
              <a:t>strandedDNA</a:t>
            </a:r>
            <a:r>
              <a:rPr lang="en-IN" b="1" dirty="0" smtClean="0"/>
              <a:t> is denatured to single strands due to breakage in </a:t>
            </a:r>
            <a:r>
              <a:rPr lang="en-IN" b="1" dirty="0" err="1" smtClean="0"/>
              <a:t>weakhydrogen</a:t>
            </a:r>
            <a:r>
              <a:rPr lang="en-IN" b="1" dirty="0" smtClean="0"/>
              <a:t> bonds.</a:t>
            </a:r>
          </a:p>
          <a:p>
            <a:r>
              <a:rPr lang="en-IN" dirty="0" smtClean="0"/>
              <a:t>2.</a:t>
            </a:r>
            <a:r>
              <a:rPr lang="en-IN" b="1" dirty="0" smtClean="0"/>
              <a:t>Annealing: The reaction temperature is rapidly lowered to 54-60°C for 20-40 seconds. This allows the primers to bind(anneal) to their complementary sequence in the template DNA.</a:t>
            </a:r>
          </a:p>
          <a:p>
            <a:r>
              <a:rPr lang="en-IN" dirty="0" smtClean="0"/>
              <a:t>3.</a:t>
            </a:r>
            <a:r>
              <a:rPr lang="en-IN" b="1" dirty="0" smtClean="0"/>
              <a:t>Elongation: Also known at extension, this step usually occurs at 72-80°C (most commonly 72°C). In </a:t>
            </a:r>
            <a:r>
              <a:rPr lang="en-IN" b="1" dirty="0" err="1" smtClean="0"/>
              <a:t>thisstep</a:t>
            </a:r>
            <a:r>
              <a:rPr lang="en-IN" b="1" dirty="0" smtClean="0"/>
              <a:t>, the polymerase enzyme sequentially adds bases to the 3′ each primer, extending the DNA sequence </a:t>
            </a:r>
            <a:r>
              <a:rPr lang="en-IN" b="1" dirty="0" err="1" smtClean="0"/>
              <a:t>inthe</a:t>
            </a:r>
            <a:r>
              <a:rPr lang="en-IN" b="1" dirty="0" smtClean="0"/>
              <a:t> 5′ to 3′ direction. Under optimal conditions, DNA polymerase will add about 1,000 </a:t>
            </a:r>
            <a:r>
              <a:rPr lang="en-IN" b="1" dirty="0" err="1" smtClean="0"/>
              <a:t>bp</a:t>
            </a:r>
            <a:r>
              <a:rPr lang="en-IN" b="1" dirty="0" smtClean="0"/>
              <a:t>/minute.</a:t>
            </a:r>
          </a:p>
          <a:p>
            <a:endParaRPr lang="en-IN" dirty="0" smtClean="0"/>
          </a:p>
          <a:p>
            <a:r>
              <a:rPr lang="en-IN" i="1" dirty="0" smtClean="0"/>
              <a:t>With one cycle, a single segment of double-stranded DNA template is amplified into two separate pieces of double-stranded DNA. These two pieces are then available for amplification in the next cycle. As the cycles are repeated, more and more copies are generated and the number of copies of the template is increased exponentially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0"/>
            <a:ext cx="6829444" cy="1500174"/>
          </a:xfrm>
        </p:spPr>
        <p:txBody>
          <a:bodyPr/>
          <a:lstStyle/>
          <a:p>
            <a:r>
              <a:rPr lang="en-IN" dirty="0" smtClean="0"/>
              <a:t>REAL TIME-PCR</a:t>
            </a:r>
            <a:endParaRPr lang="en-IN" dirty="0"/>
          </a:p>
        </p:txBody>
      </p:sp>
      <p:pic>
        <p:nvPicPr>
          <p:cNvPr id="2050" name="Picture 2" descr="C:\Downloads P\REAL TIME PCR.png"/>
          <p:cNvPicPr>
            <a:picLocks noGrp="1" noChangeAspect="1" noChangeArrowheads="1"/>
          </p:cNvPicPr>
          <p:nvPr>
            <p:ph idx="1"/>
          </p:nvPr>
        </p:nvPicPr>
        <p:blipFill>
          <a:blip r:embed="rId2"/>
          <a:srcRect/>
          <a:stretch>
            <a:fillRect/>
          </a:stretch>
        </p:blipFill>
        <p:spPr bwMode="auto">
          <a:xfrm>
            <a:off x="642910" y="1928802"/>
            <a:ext cx="8001056" cy="43577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0"/>
            <a:ext cx="8229600" cy="1285860"/>
          </a:xfrm>
        </p:spPr>
        <p:txBody>
          <a:bodyPr/>
          <a:lstStyle/>
          <a:p>
            <a:r>
              <a:rPr lang="en-IN" dirty="0" smtClean="0"/>
              <a:t>Real time PCR</a:t>
            </a:r>
            <a:endParaRPr lang="en-IN" dirty="0"/>
          </a:p>
        </p:txBody>
      </p:sp>
      <p:pic>
        <p:nvPicPr>
          <p:cNvPr id="3074" name="Picture 2" descr="C:\Downloads P\rt-pcr-full-form5.png"/>
          <p:cNvPicPr>
            <a:picLocks noGrp="1" noChangeAspect="1" noChangeArrowheads="1"/>
          </p:cNvPicPr>
          <p:nvPr>
            <p:ph idx="1"/>
          </p:nvPr>
        </p:nvPicPr>
        <p:blipFill>
          <a:blip r:embed="rId2"/>
          <a:srcRect/>
          <a:stretch>
            <a:fillRect/>
          </a:stretch>
        </p:blipFill>
        <p:spPr bwMode="auto">
          <a:xfrm>
            <a:off x="642910" y="1857364"/>
            <a:ext cx="7858180" cy="435771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r>
              <a:rPr lang="en-IN" dirty="0" smtClean="0"/>
              <a:t>PRINCIPLE OF Real time PCR</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785786" y="1643050"/>
            <a:ext cx="7215238" cy="500066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1071546"/>
            <a:ext cx="8001057" cy="22860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idx="1"/>
          </p:nvPr>
        </p:nvSpPr>
        <p:spPr>
          <a:xfrm>
            <a:off x="457200" y="1928802"/>
            <a:ext cx="8229600" cy="4395798"/>
          </a:xfrm>
        </p:spPr>
        <p:txBody>
          <a:bodyPr>
            <a:normAutofit/>
          </a:bodyPr>
          <a:lstStyle/>
          <a:p>
            <a:pPr>
              <a:buNone/>
            </a:pPr>
            <a:endParaRPr lang="en-IN" dirty="0"/>
          </a:p>
          <a:p>
            <a:r>
              <a:rPr lang="en-IN" dirty="0"/>
              <a:t>PCR is a revolutionary technique used to amplify specific DNA sequences, making it one of the most important tools in molecular biology.</a:t>
            </a:r>
          </a:p>
          <a:p>
            <a:r>
              <a:rPr lang="en-IN" dirty="0"/>
              <a:t>Developed by Kary Mullis in 1983, PCR has since transformed various fields, including genetics, forensics, medicine, and biotechnology.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0"/>
            <a:ext cx="6729402" cy="1285860"/>
          </a:xfrm>
        </p:spPr>
        <p:txBody>
          <a:bodyPr/>
          <a:lstStyle/>
          <a:p>
            <a:r>
              <a:rPr lang="en-IN" dirty="0" smtClean="0"/>
              <a:t>PROCEDURE</a:t>
            </a:r>
            <a:endParaRPr lang="en-IN" dirty="0"/>
          </a:p>
        </p:txBody>
      </p:sp>
      <p:sp>
        <p:nvSpPr>
          <p:cNvPr id="3" name="Content Placeholder 2"/>
          <p:cNvSpPr>
            <a:spLocks noGrp="1"/>
          </p:cNvSpPr>
          <p:nvPr>
            <p:ph idx="1"/>
          </p:nvPr>
        </p:nvSpPr>
        <p:spPr>
          <a:xfrm>
            <a:off x="428596" y="1357298"/>
            <a:ext cx="8229600" cy="5286412"/>
          </a:xfrm>
        </p:spPr>
        <p:txBody>
          <a:bodyPr>
            <a:normAutofit fontScale="85000" lnSpcReduction="20000"/>
          </a:bodyPr>
          <a:lstStyle/>
          <a:p>
            <a:r>
              <a:rPr lang="en-IN" dirty="0" smtClean="0"/>
              <a:t>Real time PCR is a powerful molecular biology technique used to amplify and quantify specific DNA sequences in real time.</a:t>
            </a:r>
          </a:p>
          <a:p>
            <a:r>
              <a:rPr lang="en-IN" dirty="0" smtClean="0"/>
              <a:t>1.Sample Preparation: Extract and purify DNA/</a:t>
            </a:r>
            <a:r>
              <a:rPr lang="en-IN" dirty="0" err="1" smtClean="0"/>
              <a:t>RNAfrom</a:t>
            </a:r>
            <a:r>
              <a:rPr lang="en-IN" dirty="0" smtClean="0"/>
              <a:t> the sample of interest like </a:t>
            </a:r>
            <a:r>
              <a:rPr lang="en-IN" dirty="0" err="1" smtClean="0"/>
              <a:t>cells,tissues,or</a:t>
            </a:r>
            <a:r>
              <a:rPr lang="en-IN" dirty="0" smtClean="0"/>
              <a:t> </a:t>
            </a:r>
            <a:r>
              <a:rPr lang="en-IN" dirty="0" err="1" smtClean="0"/>
              <a:t>enviroment</a:t>
            </a:r>
            <a:r>
              <a:rPr lang="en-IN" dirty="0" smtClean="0"/>
              <a:t> sample.</a:t>
            </a:r>
          </a:p>
          <a:p>
            <a:r>
              <a:rPr lang="en-IN" dirty="0" smtClean="0"/>
              <a:t>2.Primer and Probe </a:t>
            </a:r>
            <a:r>
              <a:rPr lang="en-IN" dirty="0" err="1" smtClean="0"/>
              <a:t>Design:Design</a:t>
            </a:r>
            <a:r>
              <a:rPr lang="en-IN" dirty="0" smtClean="0"/>
              <a:t> specific primers (short DNA sequence) that will anneal to the </a:t>
            </a:r>
            <a:r>
              <a:rPr lang="en-IN" dirty="0" err="1" smtClean="0"/>
              <a:t>targetDNA</a:t>
            </a:r>
            <a:r>
              <a:rPr lang="en-IN" dirty="0" smtClean="0"/>
              <a:t> </a:t>
            </a:r>
            <a:r>
              <a:rPr lang="en-IN" dirty="0" err="1" smtClean="0"/>
              <a:t>sequence,and</a:t>
            </a:r>
            <a:r>
              <a:rPr lang="en-IN" dirty="0" smtClean="0"/>
              <a:t> a fluorescent probe that binds to the amplified DNA.</a:t>
            </a:r>
          </a:p>
          <a:p>
            <a:r>
              <a:rPr lang="en-IN" dirty="0" smtClean="0"/>
              <a:t>3.Reaction </a:t>
            </a:r>
            <a:r>
              <a:rPr lang="en-IN" dirty="0" err="1" smtClean="0"/>
              <a:t>Setup:Prepare</a:t>
            </a:r>
            <a:r>
              <a:rPr lang="en-IN" dirty="0" smtClean="0"/>
              <a:t> a PCR reaction mix containing DNA </a:t>
            </a:r>
            <a:r>
              <a:rPr lang="en-IN" dirty="0" err="1" smtClean="0"/>
              <a:t>tremplate,primer,probe,Tag</a:t>
            </a:r>
            <a:r>
              <a:rPr lang="en-IN" dirty="0" smtClean="0"/>
              <a:t> DNA </a:t>
            </a:r>
            <a:r>
              <a:rPr lang="en-IN" dirty="0" err="1" smtClean="0"/>
              <a:t>polymerase,dNTPs</a:t>
            </a:r>
            <a:r>
              <a:rPr lang="en-IN" dirty="0" smtClean="0"/>
              <a:t> (nucleotide),and buffer.</a:t>
            </a:r>
          </a:p>
          <a:p>
            <a:r>
              <a:rPr lang="en-IN" dirty="0" smtClean="0"/>
              <a:t>4.Thermal </a:t>
            </a:r>
            <a:r>
              <a:rPr lang="en-IN" dirty="0" err="1" smtClean="0"/>
              <a:t>Cycling:Use</a:t>
            </a:r>
            <a:r>
              <a:rPr lang="en-IN" dirty="0" smtClean="0"/>
              <a:t> a real-time PCR machine that can rapidly</a:t>
            </a:r>
          </a:p>
          <a:p>
            <a:r>
              <a:rPr lang="en-IN" dirty="0" smtClean="0"/>
              <a:t>Change </a:t>
            </a:r>
            <a:r>
              <a:rPr lang="en-IN" dirty="0" err="1" smtClean="0"/>
              <a:t>temperature.The</a:t>
            </a:r>
            <a:r>
              <a:rPr lang="en-IN" dirty="0" smtClean="0"/>
              <a:t> cycling process involves:</a:t>
            </a:r>
          </a:p>
          <a:p>
            <a:r>
              <a:rPr lang="en-IN" dirty="0" smtClean="0"/>
              <a:t>.</a:t>
            </a:r>
            <a:r>
              <a:rPr lang="en-IN" dirty="0" err="1" smtClean="0"/>
              <a:t>Denaturation:Heat</a:t>
            </a:r>
            <a:r>
              <a:rPr lang="en-IN" dirty="0" smtClean="0"/>
              <a:t> the reaction to separate the DNA strands.</a:t>
            </a:r>
          </a:p>
          <a:p>
            <a:r>
              <a:rPr lang="en-IN" dirty="0" smtClean="0"/>
              <a:t>.Annealing: Cool the reaction to allow primers to bind to the  DNA template.</a:t>
            </a:r>
          </a:p>
          <a:p>
            <a:r>
              <a:rPr lang="en-IN" dirty="0" smtClean="0"/>
              <a:t>.Extension: Raise the temperature to allow DNA polymerase to copy the DNA strand.</a:t>
            </a:r>
          </a:p>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428604"/>
            <a:ext cx="6043626" cy="571504"/>
          </a:xfrm>
        </p:spPr>
        <p:txBody>
          <a:bodyPr>
            <a:normAutofit fontScale="90000"/>
          </a:bodyPr>
          <a:lstStyle/>
          <a:p>
            <a:r>
              <a:rPr lang="en-IN" dirty="0" smtClean="0"/>
              <a:t>PROCEDURE</a:t>
            </a:r>
            <a:endParaRPr lang="en-IN" dirty="0"/>
          </a:p>
        </p:txBody>
      </p:sp>
      <p:sp>
        <p:nvSpPr>
          <p:cNvPr id="3" name="Content Placeholder 2"/>
          <p:cNvSpPr>
            <a:spLocks noGrp="1"/>
          </p:cNvSpPr>
          <p:nvPr>
            <p:ph idx="1"/>
          </p:nvPr>
        </p:nvSpPr>
        <p:spPr>
          <a:xfrm>
            <a:off x="285720" y="1071546"/>
            <a:ext cx="8515352" cy="5786454"/>
          </a:xfrm>
        </p:spPr>
        <p:txBody>
          <a:bodyPr>
            <a:normAutofit fontScale="92500" lnSpcReduction="20000"/>
          </a:bodyPr>
          <a:lstStyle/>
          <a:p>
            <a:r>
              <a:rPr lang="en-IN" dirty="0" smtClean="0"/>
              <a:t>Fluorescence </a:t>
            </a:r>
            <a:r>
              <a:rPr lang="en-IN" dirty="0" err="1" smtClean="0"/>
              <a:t>Detection:Dring</a:t>
            </a:r>
            <a:r>
              <a:rPr lang="en-IN" dirty="0" smtClean="0"/>
              <a:t> each </a:t>
            </a:r>
            <a:r>
              <a:rPr lang="en-IN" dirty="0" err="1" smtClean="0"/>
              <a:t>cycle,the</a:t>
            </a:r>
            <a:r>
              <a:rPr lang="en-IN" dirty="0" smtClean="0"/>
              <a:t> machine measure fluorescence emitted from the probe as it binds to the amplified DNA .As the DNA </a:t>
            </a:r>
            <a:r>
              <a:rPr lang="en-IN" dirty="0" err="1" smtClean="0"/>
              <a:t>amplified,more</a:t>
            </a:r>
            <a:r>
              <a:rPr lang="en-IN" dirty="0" smtClean="0"/>
              <a:t> florescence is produced.</a:t>
            </a:r>
          </a:p>
          <a:p>
            <a:pPr>
              <a:buNone/>
            </a:pPr>
            <a:r>
              <a:rPr lang="en-IN" dirty="0" smtClean="0"/>
              <a:t>5.Date Collection and </a:t>
            </a:r>
            <a:r>
              <a:rPr lang="en-IN" dirty="0" err="1" smtClean="0"/>
              <a:t>Analysis:The</a:t>
            </a:r>
            <a:r>
              <a:rPr lang="en-IN" dirty="0" smtClean="0"/>
              <a:t> machine records fluorescence values after each cycle ,creating a growth curve of DNA </a:t>
            </a:r>
            <a:r>
              <a:rPr lang="en-IN" dirty="0" err="1" smtClean="0"/>
              <a:t>amplification.The</a:t>
            </a:r>
            <a:r>
              <a:rPr lang="en-IN" dirty="0" smtClean="0"/>
              <a:t> cycle at which the fluorescence signal crosses a threshold (Ct) is used to quantify the initial amount of target DNA.A lower Ct value </a:t>
            </a:r>
            <a:r>
              <a:rPr lang="en-IN" dirty="0" err="1" smtClean="0"/>
              <a:t>indicatemore</a:t>
            </a:r>
            <a:r>
              <a:rPr lang="en-IN" dirty="0" smtClean="0"/>
              <a:t> starting DNA.</a:t>
            </a:r>
          </a:p>
          <a:p>
            <a:pPr>
              <a:buNone/>
            </a:pPr>
            <a:r>
              <a:rPr lang="en-IN" dirty="0" smtClean="0"/>
              <a:t>6.Calibration and </a:t>
            </a:r>
            <a:r>
              <a:rPr lang="en-IN" dirty="0" err="1" smtClean="0"/>
              <a:t>Normalization:To</a:t>
            </a:r>
            <a:r>
              <a:rPr lang="en-IN" dirty="0" smtClean="0"/>
              <a:t> </a:t>
            </a:r>
            <a:r>
              <a:rPr lang="en-IN" dirty="0" err="1" smtClean="0"/>
              <a:t>campare</a:t>
            </a:r>
            <a:r>
              <a:rPr lang="en-IN" dirty="0" smtClean="0"/>
              <a:t> results across </a:t>
            </a:r>
            <a:r>
              <a:rPr lang="en-IN" dirty="0" err="1" smtClean="0"/>
              <a:t>samples,its</a:t>
            </a:r>
            <a:r>
              <a:rPr lang="en-IN" dirty="0" smtClean="0"/>
              <a:t> common to normalize the target DNA </a:t>
            </a:r>
            <a:r>
              <a:rPr lang="en-IN" dirty="0" err="1" smtClean="0"/>
              <a:t>amont</a:t>
            </a:r>
            <a:r>
              <a:rPr lang="en-IN" dirty="0" smtClean="0"/>
              <a:t> to a </a:t>
            </a:r>
            <a:r>
              <a:rPr lang="en-IN" dirty="0" err="1" smtClean="0"/>
              <a:t>refernce</a:t>
            </a:r>
            <a:r>
              <a:rPr lang="en-IN" dirty="0" smtClean="0"/>
              <a:t> genes Ct value .This corrects for variations in sample preparation and reaction efficiency.</a:t>
            </a:r>
          </a:p>
          <a:p>
            <a:pPr>
              <a:buNone/>
            </a:pPr>
            <a:r>
              <a:rPr lang="en-IN" dirty="0" smtClean="0"/>
              <a:t>7.Data interpretation: Analyze the Ct values to determine the relative abundance of the target DNA in different </a:t>
            </a:r>
            <a:r>
              <a:rPr lang="en-IN" dirty="0" err="1" smtClean="0"/>
              <a:t>sampes</a:t>
            </a:r>
            <a:r>
              <a:rPr lang="en-IN" dirty="0" smtClean="0"/>
              <a:t>. This can provide insights into gene expression </a:t>
            </a:r>
            <a:r>
              <a:rPr lang="en-IN" dirty="0" err="1" smtClean="0"/>
              <a:t>levels,presence</a:t>
            </a:r>
            <a:r>
              <a:rPr lang="en-IN" dirty="0" smtClean="0"/>
              <a:t> of </a:t>
            </a:r>
            <a:r>
              <a:rPr lang="en-IN" dirty="0" err="1" smtClean="0"/>
              <a:t>pathogens,or</a:t>
            </a:r>
            <a:r>
              <a:rPr lang="en-IN" dirty="0" smtClean="0"/>
              <a:t> other molecular analyses.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043758" cy="1143000"/>
          </a:xfrm>
        </p:spPr>
        <p:txBody>
          <a:bodyPr/>
          <a:lstStyle/>
          <a:p>
            <a:r>
              <a:rPr lang="en-IN" dirty="0"/>
              <a:t>Conclusion</a:t>
            </a:r>
          </a:p>
        </p:txBody>
      </p:sp>
      <p:sp>
        <p:nvSpPr>
          <p:cNvPr id="3" name="Content Placeholder 2"/>
          <p:cNvSpPr>
            <a:spLocks noGrp="1"/>
          </p:cNvSpPr>
          <p:nvPr>
            <p:ph idx="1"/>
          </p:nvPr>
        </p:nvSpPr>
        <p:spPr/>
        <p:txBody>
          <a:bodyPr/>
          <a:lstStyle/>
          <a:p>
            <a:r>
              <a:rPr lang="en-IN" dirty="0"/>
              <a:t>PCR has revolutionized molecular biology and continues to be a cornerstone of modern research and diagnostics.</a:t>
            </a:r>
          </a:p>
          <a:p>
            <a:r>
              <a:rPr lang="en-IN" dirty="0"/>
              <a:t>Its impact on various fields is profound, making it an indispensable tool for scientists worldwide.</a:t>
            </a:r>
          </a:p>
          <a:p>
            <a:endParaRPr lang="en-IN" dirty="0"/>
          </a:p>
        </p:txBody>
      </p:sp>
      <p:sp>
        <p:nvSpPr>
          <p:cNvPr id="5" name="TextBox 4"/>
          <p:cNvSpPr txBox="1"/>
          <p:nvPr/>
        </p:nvSpPr>
        <p:spPr>
          <a:xfrm>
            <a:off x="3500430" y="5286388"/>
            <a:ext cx="3071834" cy="646331"/>
          </a:xfrm>
          <a:prstGeom prst="rect">
            <a:avLst/>
          </a:prstGeom>
          <a:noFill/>
        </p:spPr>
        <p:txBody>
          <a:bodyPr wrap="square" rtlCol="0">
            <a:spAutoFit/>
          </a:bodyPr>
          <a:lstStyle/>
          <a:p>
            <a:r>
              <a:rPr lang="en-IN" sz="3600" dirty="0"/>
              <a:t> </a:t>
            </a:r>
            <a:r>
              <a:rPr lang="en-IN" sz="3600" dirty="0" smtClean="0"/>
              <a:t>THANK YOU</a:t>
            </a:r>
            <a:endParaRPr lang="en-IN"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Autofit/>
          </a:bodyPr>
          <a:lstStyle/>
          <a:p>
            <a:pPr algn="ctr"/>
            <a:r>
              <a:rPr lang="en-IN" sz="4400" b="1" dirty="0"/>
              <a:t>The PCR Process</a:t>
            </a:r>
          </a:p>
        </p:txBody>
      </p:sp>
      <p:sp>
        <p:nvSpPr>
          <p:cNvPr id="3" name="Content Placeholder 2"/>
          <p:cNvSpPr>
            <a:spLocks noGrp="1"/>
          </p:cNvSpPr>
          <p:nvPr>
            <p:ph idx="1"/>
          </p:nvPr>
        </p:nvSpPr>
        <p:spPr/>
        <p:txBody>
          <a:bodyPr>
            <a:normAutofit/>
          </a:bodyPr>
          <a:lstStyle/>
          <a:p>
            <a:pPr marL="514350" indent="-514350"/>
            <a:r>
              <a:rPr lang="en-IN" dirty="0">
                <a:solidFill>
                  <a:srgbClr val="C00000"/>
                </a:solidFill>
              </a:rPr>
              <a:t>PCR involves three essential steps: Denaturation, Annealing, and Extension.</a:t>
            </a:r>
          </a:p>
          <a:p>
            <a:pPr marL="514350" indent="-514350">
              <a:buFont typeface="+mj-lt"/>
              <a:buAutoNum type="arabicPeriod"/>
            </a:pPr>
            <a:r>
              <a:rPr lang="en-IN" u="sng" dirty="0">
                <a:solidFill>
                  <a:srgbClr val="C00000"/>
                </a:solidFill>
              </a:rPr>
              <a:t>Denaturation:</a:t>
            </a:r>
            <a:r>
              <a:rPr lang="en-IN" dirty="0"/>
              <a:t> The DNA sample is heated to separate the double-stranded DNA into single strands.</a:t>
            </a:r>
          </a:p>
          <a:p>
            <a:pPr marL="514350" indent="-514350">
              <a:buFont typeface="+mj-lt"/>
              <a:buAutoNum type="arabicPeriod"/>
            </a:pPr>
            <a:r>
              <a:rPr lang="en-IN" u="sng" dirty="0">
                <a:solidFill>
                  <a:srgbClr val="C00000"/>
                </a:solidFill>
              </a:rPr>
              <a:t>Annealing:</a:t>
            </a:r>
            <a:r>
              <a:rPr lang="en-IN" dirty="0"/>
              <a:t> Primers (short DNA sequences) bind to the specific target sequences on each strand.</a:t>
            </a:r>
          </a:p>
          <a:p>
            <a:pPr marL="514350" indent="-514350">
              <a:buFont typeface="+mj-lt"/>
              <a:buAutoNum type="arabicPeriod"/>
            </a:pPr>
            <a:r>
              <a:rPr lang="en-IN" u="sng" dirty="0">
                <a:solidFill>
                  <a:srgbClr val="C00000"/>
                </a:solidFill>
              </a:rPr>
              <a:t>Extension:</a:t>
            </a:r>
            <a:r>
              <a:rPr lang="en-IN" dirty="0"/>
              <a:t> DNA polymerase synthesizes new DNA strands by extending from the primers.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571480"/>
            <a:ext cx="8572528" cy="6286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602" name="Picture 2" descr="https://i.ytimg.com/vi/8GOKaZ8MRyM/maxresdefault.jpg"/>
          <p:cNvPicPr>
            <a:picLocks noChangeAspect="1" noChangeArrowheads="1"/>
          </p:cNvPicPr>
          <p:nvPr/>
        </p:nvPicPr>
        <p:blipFill>
          <a:blip r:embed="rId2"/>
          <a:srcRect/>
          <a:stretch>
            <a:fillRect/>
          </a:stretch>
        </p:blipFill>
        <p:spPr bwMode="auto">
          <a:xfrm>
            <a:off x="214282" y="283805"/>
            <a:ext cx="8643998" cy="657419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Components of PCR Reaction</a:t>
            </a:r>
          </a:p>
        </p:txBody>
      </p:sp>
      <p:sp>
        <p:nvSpPr>
          <p:cNvPr id="3" name="Content Placeholder 2"/>
          <p:cNvSpPr>
            <a:spLocks noGrp="1"/>
          </p:cNvSpPr>
          <p:nvPr>
            <p:ph idx="1"/>
          </p:nvPr>
        </p:nvSpPr>
        <p:spPr/>
        <p:txBody>
          <a:bodyPr>
            <a:normAutofit/>
          </a:bodyPr>
          <a:lstStyle/>
          <a:p>
            <a:r>
              <a:rPr lang="en-IN" u="sng" dirty="0">
                <a:solidFill>
                  <a:srgbClr val="C00000"/>
                </a:solidFill>
              </a:rPr>
              <a:t>DNA Template</a:t>
            </a:r>
            <a:r>
              <a:rPr lang="en-IN" dirty="0">
                <a:solidFill>
                  <a:srgbClr val="C00000"/>
                </a:solidFill>
              </a:rPr>
              <a:t>: </a:t>
            </a:r>
            <a:r>
              <a:rPr lang="en-IN" dirty="0"/>
              <a:t>The DNA containing the target sequence to be amplified.</a:t>
            </a:r>
          </a:p>
          <a:p>
            <a:r>
              <a:rPr lang="en-IN" u="sng" dirty="0">
                <a:solidFill>
                  <a:srgbClr val="C00000"/>
                </a:solidFill>
              </a:rPr>
              <a:t>Primers:</a:t>
            </a:r>
            <a:r>
              <a:rPr lang="en-IN" dirty="0">
                <a:solidFill>
                  <a:srgbClr val="C00000"/>
                </a:solidFill>
              </a:rPr>
              <a:t> </a:t>
            </a:r>
            <a:r>
              <a:rPr lang="en-IN" dirty="0"/>
              <a:t>Short DNA sequences complementary to the target region, defining the amplification area.</a:t>
            </a:r>
          </a:p>
          <a:p>
            <a:r>
              <a:rPr lang="en-IN" u="sng" dirty="0">
                <a:solidFill>
                  <a:srgbClr val="C00000"/>
                </a:solidFill>
              </a:rPr>
              <a:t>DNA Polymerase</a:t>
            </a:r>
            <a:r>
              <a:rPr lang="en-IN" dirty="0">
                <a:solidFill>
                  <a:srgbClr val="C00000"/>
                </a:solidFill>
              </a:rPr>
              <a:t>: </a:t>
            </a:r>
            <a:r>
              <a:rPr lang="en-IN" dirty="0"/>
              <a:t>Enzyme responsible for synthesizing new DNA strands.</a:t>
            </a:r>
          </a:p>
          <a:p>
            <a:r>
              <a:rPr lang="en-IN" u="sng" dirty="0">
                <a:solidFill>
                  <a:srgbClr val="C00000"/>
                </a:solidFill>
              </a:rPr>
              <a:t>Nucleotides</a:t>
            </a:r>
            <a:r>
              <a:rPr lang="en-IN" dirty="0">
                <a:solidFill>
                  <a:srgbClr val="C00000"/>
                </a:solidFill>
              </a:rPr>
              <a:t>: </a:t>
            </a:r>
            <a:r>
              <a:rPr lang="en-IN" dirty="0"/>
              <a:t>Building blocks of DNA, used by DNA polymerase to create new DNA strands.</a:t>
            </a:r>
          </a:p>
          <a:p>
            <a:r>
              <a:rPr lang="en-IN" u="sng" dirty="0">
                <a:solidFill>
                  <a:srgbClr val="C00000"/>
                </a:solidFill>
              </a:rPr>
              <a:t>Buffer Solution</a:t>
            </a:r>
            <a:r>
              <a:rPr lang="en-IN" dirty="0">
                <a:solidFill>
                  <a:srgbClr val="C00000"/>
                </a:solidFill>
              </a:rPr>
              <a:t>: </a:t>
            </a:r>
            <a:r>
              <a:rPr lang="en-IN" dirty="0"/>
              <a:t>Provides an optimal environment for PCR reactions.</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r>
              <a:rPr lang="en-IN" dirty="0"/>
              <a:t>PCR Steps in Detail</a:t>
            </a:r>
          </a:p>
        </p:txBody>
      </p:sp>
      <p:sp>
        <p:nvSpPr>
          <p:cNvPr id="3" name="Content Placeholder 2"/>
          <p:cNvSpPr>
            <a:spLocks noGrp="1"/>
          </p:cNvSpPr>
          <p:nvPr>
            <p:ph idx="1"/>
          </p:nvPr>
        </p:nvSpPr>
        <p:spPr>
          <a:xfrm>
            <a:off x="642910" y="1714488"/>
            <a:ext cx="8229600" cy="4929222"/>
          </a:xfrm>
        </p:spPr>
        <p:txBody>
          <a:bodyPr>
            <a:normAutofit fontScale="92500" lnSpcReduction="20000"/>
          </a:bodyPr>
          <a:lstStyle/>
          <a:p>
            <a:r>
              <a:rPr lang="en-IN" sz="2800" u="sng" dirty="0" smtClean="0">
                <a:solidFill>
                  <a:srgbClr val="C00000"/>
                </a:solidFill>
              </a:rPr>
              <a:t>Denaturation:</a:t>
            </a:r>
          </a:p>
          <a:p>
            <a:r>
              <a:rPr lang="en-IN" dirty="0" smtClean="0"/>
              <a:t>Temperature</a:t>
            </a:r>
            <a:r>
              <a:rPr lang="en-IN" dirty="0"/>
              <a:t>: 94-98°C</a:t>
            </a:r>
          </a:p>
          <a:p>
            <a:r>
              <a:rPr lang="en-IN" dirty="0"/>
              <a:t>Time: 20-30 seconds</a:t>
            </a:r>
          </a:p>
          <a:p>
            <a:r>
              <a:rPr lang="en-IN" dirty="0"/>
              <a:t>Purpose: DNA strands separate into single strands.</a:t>
            </a:r>
          </a:p>
          <a:p>
            <a:r>
              <a:rPr lang="en-IN" sz="2800" u="sng" dirty="0">
                <a:solidFill>
                  <a:srgbClr val="C00000"/>
                </a:solidFill>
              </a:rPr>
              <a:t>Annealing:</a:t>
            </a:r>
          </a:p>
          <a:p>
            <a:r>
              <a:rPr lang="en-IN" dirty="0"/>
              <a:t>Temperature: 50-65°C</a:t>
            </a:r>
          </a:p>
          <a:p>
            <a:r>
              <a:rPr lang="en-IN" dirty="0"/>
              <a:t>Time: 20-40 seconds</a:t>
            </a:r>
          </a:p>
          <a:p>
            <a:r>
              <a:rPr lang="en-IN" dirty="0"/>
              <a:t>Purpose: Primers bind to the target sequences.</a:t>
            </a:r>
          </a:p>
          <a:p>
            <a:r>
              <a:rPr lang="en-IN" sz="2800" u="sng" dirty="0">
                <a:solidFill>
                  <a:srgbClr val="C00000"/>
                </a:solidFill>
              </a:rPr>
              <a:t>Extension:</a:t>
            </a:r>
          </a:p>
          <a:p>
            <a:r>
              <a:rPr lang="en-IN" dirty="0"/>
              <a:t>Temperature: 68-72°C</a:t>
            </a:r>
          </a:p>
          <a:p>
            <a:r>
              <a:rPr lang="en-IN" dirty="0"/>
              <a:t>Time: 20-120 seconds</a:t>
            </a:r>
          </a:p>
          <a:p>
            <a:r>
              <a:rPr lang="en-IN" dirty="0"/>
              <a:t>Purpose: DNA polymerase synthesizes new DNA strands from the primers.</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28604"/>
            <a:ext cx="8229600" cy="1143000"/>
          </a:xfrm>
        </p:spPr>
        <p:txBody>
          <a:bodyPr/>
          <a:lstStyle/>
          <a:p>
            <a:r>
              <a:rPr lang="en-IN" dirty="0"/>
              <a:t>PCR Cycles</a:t>
            </a:r>
          </a:p>
        </p:txBody>
      </p:sp>
      <p:sp>
        <p:nvSpPr>
          <p:cNvPr id="3" name="Content Placeholder 2"/>
          <p:cNvSpPr>
            <a:spLocks noGrp="1"/>
          </p:cNvSpPr>
          <p:nvPr>
            <p:ph idx="1"/>
          </p:nvPr>
        </p:nvSpPr>
        <p:spPr/>
        <p:txBody>
          <a:bodyPr/>
          <a:lstStyle/>
          <a:p>
            <a:r>
              <a:rPr lang="en-IN" dirty="0"/>
              <a:t>The entire PCR process is repeated multiple times, typically 20-40 cycles.</a:t>
            </a:r>
          </a:p>
          <a:p>
            <a:r>
              <a:rPr lang="en-IN" dirty="0"/>
              <a:t>Each cycle doubles the amount of the target DNA.</a:t>
            </a:r>
          </a:p>
          <a:p>
            <a:r>
              <a:rPr lang="en-IN" dirty="0"/>
              <a:t>After 20 cycles, one DNA molecule can generate over a million copies!</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500042"/>
            <a:ext cx="8229600" cy="1143000"/>
          </a:xfrm>
        </p:spPr>
        <p:txBody>
          <a:bodyPr/>
          <a:lstStyle/>
          <a:p>
            <a:r>
              <a:rPr lang="en-IN" dirty="0"/>
              <a:t>Applications of PCR</a:t>
            </a:r>
          </a:p>
        </p:txBody>
      </p:sp>
      <p:sp>
        <p:nvSpPr>
          <p:cNvPr id="3" name="Content Placeholder 2"/>
          <p:cNvSpPr>
            <a:spLocks noGrp="1"/>
          </p:cNvSpPr>
          <p:nvPr>
            <p:ph idx="1"/>
          </p:nvPr>
        </p:nvSpPr>
        <p:spPr/>
        <p:txBody>
          <a:bodyPr>
            <a:normAutofit/>
          </a:bodyPr>
          <a:lstStyle/>
          <a:p>
            <a:r>
              <a:rPr lang="en-IN" u="sng" dirty="0">
                <a:solidFill>
                  <a:srgbClr val="C00000"/>
                </a:solidFill>
              </a:rPr>
              <a:t>Genetic Research</a:t>
            </a:r>
            <a:r>
              <a:rPr lang="en-IN" dirty="0"/>
              <a:t>: PCR facilitates DNA sequencing, genotyping, and gene expression studies.</a:t>
            </a:r>
          </a:p>
          <a:p>
            <a:r>
              <a:rPr lang="en-IN" u="sng" dirty="0">
                <a:solidFill>
                  <a:srgbClr val="C00000"/>
                </a:solidFill>
              </a:rPr>
              <a:t>Forensics</a:t>
            </a:r>
            <a:r>
              <a:rPr lang="en-IN" dirty="0"/>
              <a:t>: PCR helps analyze DNA evidence in criminal investigations.</a:t>
            </a:r>
          </a:p>
          <a:p>
            <a:r>
              <a:rPr lang="en-IN" u="sng" dirty="0">
                <a:solidFill>
                  <a:srgbClr val="C00000"/>
                </a:solidFill>
              </a:rPr>
              <a:t>Medical Diagnostics</a:t>
            </a:r>
            <a:r>
              <a:rPr lang="en-IN" dirty="0"/>
              <a:t>: PCR enables the detection of pathogens, mutations, and genetic disorders.</a:t>
            </a:r>
          </a:p>
          <a:p>
            <a:r>
              <a:rPr lang="en-IN" u="sng" dirty="0">
                <a:solidFill>
                  <a:srgbClr val="C00000"/>
                </a:solidFill>
              </a:rPr>
              <a:t>Biotechnology</a:t>
            </a:r>
            <a:r>
              <a:rPr lang="en-IN" dirty="0"/>
              <a:t>: PCR is crucial for cloning, mutagenesis, and genetic engineering.</a:t>
            </a:r>
          </a:p>
          <a:p>
            <a:r>
              <a:rPr lang="en-IN" u="sng" dirty="0">
                <a:solidFill>
                  <a:srgbClr val="C00000"/>
                </a:solidFill>
              </a:rPr>
              <a:t>Archaeology</a:t>
            </a:r>
            <a:r>
              <a:rPr lang="en-IN" dirty="0"/>
              <a:t>: PCR aids in ancient DNA analysis and studying evolutionary history.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428604"/>
            <a:ext cx="8229600" cy="1143000"/>
          </a:xfrm>
        </p:spPr>
        <p:txBody>
          <a:bodyPr/>
          <a:lstStyle/>
          <a:p>
            <a:r>
              <a:rPr lang="en-IN" dirty="0"/>
              <a:t>Types of PCR</a:t>
            </a:r>
          </a:p>
        </p:txBody>
      </p:sp>
      <p:sp>
        <p:nvSpPr>
          <p:cNvPr id="3" name="Content Placeholder 2"/>
          <p:cNvSpPr>
            <a:spLocks noGrp="1"/>
          </p:cNvSpPr>
          <p:nvPr>
            <p:ph idx="1"/>
          </p:nvPr>
        </p:nvSpPr>
        <p:spPr>
          <a:xfrm>
            <a:off x="428596" y="1928802"/>
            <a:ext cx="8229600" cy="4389120"/>
          </a:xfrm>
        </p:spPr>
        <p:txBody>
          <a:bodyPr>
            <a:normAutofit lnSpcReduction="10000"/>
          </a:bodyPr>
          <a:lstStyle/>
          <a:p>
            <a:r>
              <a:rPr lang="en-IN" u="sng" dirty="0">
                <a:solidFill>
                  <a:srgbClr val="C00000"/>
                </a:solidFill>
              </a:rPr>
              <a:t>Real-Time PCR (</a:t>
            </a:r>
            <a:r>
              <a:rPr lang="en-IN" u="sng" dirty="0" err="1">
                <a:solidFill>
                  <a:srgbClr val="C00000"/>
                </a:solidFill>
              </a:rPr>
              <a:t>qPCR</a:t>
            </a:r>
            <a:r>
              <a:rPr lang="en-IN" u="sng" dirty="0">
                <a:solidFill>
                  <a:srgbClr val="C00000"/>
                </a:solidFill>
              </a:rPr>
              <a:t>)</a:t>
            </a:r>
            <a:r>
              <a:rPr lang="en-IN" dirty="0">
                <a:solidFill>
                  <a:srgbClr val="C00000"/>
                </a:solidFill>
              </a:rPr>
              <a:t>: </a:t>
            </a:r>
            <a:r>
              <a:rPr lang="en-IN" dirty="0"/>
              <a:t>Allows quantitative measurement of DNA amplification during the process.</a:t>
            </a:r>
          </a:p>
          <a:p>
            <a:r>
              <a:rPr lang="en-IN" u="sng" dirty="0">
                <a:solidFill>
                  <a:srgbClr val="C00000"/>
                </a:solidFill>
              </a:rPr>
              <a:t>Reverse Transcription PCR (RT-PCR): </a:t>
            </a:r>
            <a:r>
              <a:rPr lang="en-IN" dirty="0"/>
              <a:t>Converts RNA to </a:t>
            </a:r>
            <a:r>
              <a:rPr lang="en-IN" dirty="0" err="1"/>
              <a:t>cDNA</a:t>
            </a:r>
            <a:r>
              <a:rPr lang="en-IN" dirty="0"/>
              <a:t> before amplification.</a:t>
            </a:r>
          </a:p>
          <a:p>
            <a:r>
              <a:rPr lang="en-IN" u="sng" dirty="0">
                <a:solidFill>
                  <a:srgbClr val="C00000"/>
                </a:solidFill>
              </a:rPr>
              <a:t>Nested PCR: </a:t>
            </a:r>
            <a:r>
              <a:rPr lang="en-IN" dirty="0"/>
              <a:t>Two rounds of PCR with different primer sets for increased specificity.</a:t>
            </a:r>
          </a:p>
          <a:p>
            <a:r>
              <a:rPr lang="en-IN" u="sng" dirty="0">
                <a:solidFill>
                  <a:srgbClr val="C00000"/>
                </a:solidFill>
              </a:rPr>
              <a:t>Multiplex PCR: </a:t>
            </a:r>
            <a:r>
              <a:rPr lang="en-IN" dirty="0"/>
              <a:t>Amplifying multiple target sequences in a single reaction.</a:t>
            </a:r>
          </a:p>
          <a:p>
            <a:r>
              <a:rPr lang="en-IN" u="sng" dirty="0">
                <a:solidFill>
                  <a:srgbClr val="C00000"/>
                </a:solidFill>
              </a:rPr>
              <a:t>Digital PCR: </a:t>
            </a:r>
            <a:r>
              <a:rPr lang="en-IN" dirty="0"/>
              <a:t>Absolute quantification of DNA using partitioning.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TotalTime>
  <Words>1309</Words>
  <Application>Microsoft Office PowerPoint</Application>
  <PresentationFormat>On-screen Show (4:3)</PresentationFormat>
  <Paragraphs>97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Constantia</vt:lpstr>
      <vt:lpstr>Wingdings 2</vt:lpstr>
      <vt:lpstr>Flow</vt:lpstr>
      <vt:lpstr>Polymerase Chain Reaction (PCR)</vt:lpstr>
      <vt:lpstr>Introduction</vt:lpstr>
      <vt:lpstr>The PCR Process</vt:lpstr>
      <vt:lpstr>PowerPoint Presentation</vt:lpstr>
      <vt:lpstr>Components of PCR Reaction</vt:lpstr>
      <vt:lpstr>PCR Steps in Detail</vt:lpstr>
      <vt:lpstr>PCR Cycles</vt:lpstr>
      <vt:lpstr>Applications of PCR</vt:lpstr>
      <vt:lpstr>Types of PCR</vt:lpstr>
      <vt:lpstr>Advantages of PCR</vt:lpstr>
      <vt:lpstr> Limitations of PCR </vt:lpstr>
      <vt:lpstr>RT-PCR</vt:lpstr>
      <vt:lpstr>PRINCIPLE OF RT-PCR</vt:lpstr>
      <vt:lpstr>PowerPoint Presentation</vt:lpstr>
      <vt:lpstr>PowerPoint Presentation</vt:lpstr>
      <vt:lpstr>REAL TIME-PCR</vt:lpstr>
      <vt:lpstr>Real time PCR</vt:lpstr>
      <vt:lpstr>PRINCIPLE OF Real time PCR</vt:lpstr>
      <vt:lpstr>PowerPoint Presentation</vt:lpstr>
      <vt:lpstr>PROCEDURE</vt:lpstr>
      <vt:lpstr>PROCEDURE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Polymerase Chain Reaction (PCR)</dc:title>
  <dc:creator>suneel</dc:creator>
  <cp:lastModifiedBy>Mamta Tiwari</cp:lastModifiedBy>
  <cp:revision>41</cp:revision>
  <dcterms:created xsi:type="dcterms:W3CDTF">2023-07-25T16:37:29Z</dcterms:created>
  <dcterms:modified xsi:type="dcterms:W3CDTF">2023-08-19T07:00:17Z</dcterms:modified>
</cp:coreProperties>
</file>