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9/18/2023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9/18/2023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Content</a:t>
            </a:r>
          </a:p>
        </p:txBody>
      </p:sp>
      <p:sp>
        <p:nvSpPr>
          <p:cNvPr id="3" name="Content Placeholder 2"/>
          <p:cNvSpPr>
            <a:spLocks noGrp="1"/>
          </p:cNvSpPr>
          <p:nvPr>
            <p:ph idx="1"/>
          </p:nvPr>
        </p:nvSpPr>
        <p:spPr>
          <a:xfrm>
            <a:off x="609600" y="773430"/>
            <a:ext cx="10972800" cy="6084570"/>
          </a:xfrm>
        </p:spPr>
        <p:txBody>
          <a:bodyPr/>
          <a:lstStyle/>
          <a:p>
            <a:r>
              <a:rPr lang="en-US"/>
              <a:t>Proteomics</a:t>
            </a:r>
          </a:p>
          <a:p>
            <a:r>
              <a:rPr lang="en-US"/>
              <a:t>Types of proteomic</a:t>
            </a:r>
          </a:p>
          <a:p>
            <a:r>
              <a:rPr lang="en-US"/>
              <a:t>Application of proteomic</a:t>
            </a:r>
          </a:p>
          <a:p>
            <a:r>
              <a:rPr lang="en-US"/>
              <a:t>Genomics </a:t>
            </a:r>
          </a:p>
          <a:p>
            <a:r>
              <a:rPr lang="en-US"/>
              <a:t>Application of Genomics</a:t>
            </a:r>
          </a:p>
          <a:p>
            <a:r>
              <a:rPr lang="en-US"/>
              <a:t>Metabolomics</a:t>
            </a:r>
          </a:p>
          <a:p>
            <a:r>
              <a:rPr lang="en-US"/>
              <a:t>Type of metabolomics </a:t>
            </a:r>
          </a:p>
          <a:p>
            <a:r>
              <a:rPr lang="en-US"/>
              <a:t>Application of Metabolomics</a:t>
            </a:r>
          </a:p>
          <a:p>
            <a:r>
              <a:rPr lang="en-US"/>
              <a:t>Nutrigenomics</a:t>
            </a:r>
          </a:p>
          <a:p>
            <a:endParaRPr lang="en-US"/>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Application of Genomics</a:t>
            </a:r>
          </a:p>
        </p:txBody>
      </p:sp>
      <p:sp>
        <p:nvSpPr>
          <p:cNvPr id="3" name="Content Placeholder 2"/>
          <p:cNvSpPr>
            <a:spLocks noGrp="1"/>
          </p:cNvSpPr>
          <p:nvPr>
            <p:ph sz="half" idx="1"/>
          </p:nvPr>
        </p:nvSpPr>
        <p:spPr>
          <a:xfrm>
            <a:off x="609600" y="923290"/>
            <a:ext cx="5155565" cy="5297805"/>
          </a:xfrm>
        </p:spPr>
        <p:txBody>
          <a:bodyPr/>
          <a:lstStyle/>
          <a:p>
            <a:r>
              <a:rPr lang="en-US"/>
              <a:t>Medicine</a:t>
            </a:r>
          </a:p>
          <a:p>
            <a:r>
              <a:rPr lang="en-US"/>
              <a:t>Agriculture</a:t>
            </a:r>
          </a:p>
          <a:p>
            <a:r>
              <a:rPr lang="en-US"/>
              <a:t>Biotechnology</a:t>
            </a:r>
          </a:p>
          <a:p>
            <a:r>
              <a:rPr lang="en-US"/>
              <a:t>Evolutionary Biology</a:t>
            </a:r>
          </a:p>
          <a:p>
            <a:r>
              <a:rPr lang="en-US"/>
              <a:t>Environmental Science</a:t>
            </a:r>
          </a:p>
          <a:p>
            <a:r>
              <a:rPr lang="en-US"/>
              <a:t>Forensic</a:t>
            </a:r>
          </a:p>
          <a:p>
            <a:r>
              <a:rPr lang="en-US"/>
              <a:t>Bioinformatics</a:t>
            </a:r>
          </a:p>
          <a:p>
            <a:r>
              <a:rPr lang="en-US"/>
              <a:t>Nutrition and Health</a:t>
            </a:r>
          </a:p>
          <a:p>
            <a:r>
              <a:rPr lang="en-US"/>
              <a:t>Genetic Counselling</a:t>
            </a:r>
          </a:p>
          <a:p>
            <a:endParaRPr lang="en-US"/>
          </a:p>
        </p:txBody>
      </p:sp>
      <p:pic>
        <p:nvPicPr>
          <p:cNvPr id="6" name="Content Placeholder 5"/>
          <p:cNvPicPr>
            <a:picLocks noGrp="1" noChangeAspect="1"/>
          </p:cNvPicPr>
          <p:nvPr>
            <p:ph sz="half" idx="2"/>
          </p:nvPr>
        </p:nvPicPr>
        <p:blipFill>
          <a:blip r:embed="rId2"/>
          <a:stretch>
            <a:fillRect/>
          </a:stretch>
        </p:blipFill>
        <p:spPr>
          <a:xfrm>
            <a:off x="5257165" y="923290"/>
            <a:ext cx="6680200" cy="5039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a:latin typeface="Arial Black" panose="020B0A04020102020204" charset="0"/>
                <a:cs typeface="Arial Black" panose="020B0A04020102020204" charset="0"/>
              </a:rPr>
              <a:t>Medicine</a:t>
            </a:r>
          </a:p>
        </p:txBody>
      </p:sp>
      <p:sp>
        <p:nvSpPr>
          <p:cNvPr id="6" name="Content Placeholder 5"/>
          <p:cNvSpPr>
            <a:spLocks noGrp="1"/>
          </p:cNvSpPr>
          <p:nvPr>
            <p:ph idx="1"/>
          </p:nvPr>
        </p:nvSpPr>
        <p:spPr>
          <a:xfrm>
            <a:off x="609600" y="697865"/>
            <a:ext cx="10972800" cy="5581650"/>
          </a:xfrm>
        </p:spPr>
        <p:txBody>
          <a:bodyPr/>
          <a:lstStyle/>
          <a:p>
            <a:pPr marL="0" indent="0">
              <a:buNone/>
            </a:pPr>
            <a:r>
              <a:rPr lang="en-US" b="1"/>
              <a:t>Disease Diagnosis- </a:t>
            </a:r>
          </a:p>
          <a:p>
            <a:r>
              <a:rPr lang="en-US"/>
              <a:t>Identifying genetic markers for diseases allows for early detection.</a:t>
            </a:r>
          </a:p>
          <a:p>
            <a:pPr marL="0" indent="0">
              <a:buNone/>
            </a:pPr>
            <a:r>
              <a:rPr lang="en-US" b="1"/>
              <a:t>Pharmacogenomics- </a:t>
            </a:r>
          </a:p>
          <a:p>
            <a:r>
              <a:rPr lang="en-US"/>
              <a:t>Customizing drug prescriptions bashed on genetic profiles to enhance efficacy and reduce side effect.</a:t>
            </a:r>
          </a:p>
          <a:p>
            <a:pPr marL="0" indent="0">
              <a:buNone/>
            </a:pPr>
            <a:r>
              <a:rPr lang="en-US" b="1">
                <a:latin typeface="Arial Black" panose="020B0A04020102020204" charset="0"/>
                <a:cs typeface="Arial Black" panose="020B0A04020102020204" charset="0"/>
              </a:rPr>
              <a:t>Biotecnology-</a:t>
            </a:r>
          </a:p>
          <a:p>
            <a:pPr marL="0" indent="0">
              <a:buNone/>
            </a:pPr>
            <a:r>
              <a:rPr lang="en-US" b="1"/>
              <a:t>Biopharmaceutics- </a:t>
            </a:r>
          </a:p>
          <a:p>
            <a:r>
              <a:rPr lang="en-US"/>
              <a:t>Genomic information is used to develop biologic drugs and therapies.</a:t>
            </a:r>
            <a:endParaRPr lang="en-US" b="1"/>
          </a:p>
          <a:p>
            <a:pPr marL="0" indent="0">
              <a:buNone/>
            </a:pPr>
            <a:r>
              <a:rPr lang="en-US" b="1"/>
              <a:t> </a:t>
            </a:r>
          </a:p>
          <a:p>
            <a:pPr marL="0" indent="0">
              <a:buNone/>
            </a:pPr>
            <a:endParaRPr lang="en-US"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Forensics</a:t>
            </a:r>
          </a:p>
        </p:txBody>
      </p:sp>
      <p:sp>
        <p:nvSpPr>
          <p:cNvPr id="3" name="Content Placeholder 2"/>
          <p:cNvSpPr>
            <a:spLocks noGrp="1"/>
          </p:cNvSpPr>
          <p:nvPr>
            <p:ph idx="1"/>
          </p:nvPr>
        </p:nvSpPr>
        <p:spPr>
          <a:xfrm>
            <a:off x="609600" y="772795"/>
            <a:ext cx="10972800" cy="5329555"/>
          </a:xfrm>
        </p:spPr>
        <p:txBody>
          <a:bodyPr/>
          <a:lstStyle/>
          <a:p>
            <a:pPr marL="0" indent="0">
              <a:buNone/>
            </a:pPr>
            <a:r>
              <a:rPr lang="en-US" b="1"/>
              <a:t>DNA Profiling- </a:t>
            </a:r>
            <a:r>
              <a:rPr lang="en-US"/>
              <a:t>Genomic techniques are crucial in criminal investigations for identifying individuals.</a:t>
            </a:r>
          </a:p>
          <a:p>
            <a:pPr marL="0" indent="0">
              <a:buNone/>
            </a:pPr>
            <a:r>
              <a:rPr lang="en-US" b="1">
                <a:latin typeface="Arial Black" panose="020B0A04020102020204" charset="0"/>
                <a:cs typeface="Arial Black" panose="020B0A04020102020204" charset="0"/>
              </a:rPr>
              <a:t>Anthropology- </a:t>
            </a:r>
          </a:p>
          <a:p>
            <a:pPr marL="0" indent="0">
              <a:buNone/>
            </a:pPr>
            <a:r>
              <a:rPr lang="en-US" b="1">
                <a:cs typeface="+mn-lt"/>
              </a:rPr>
              <a:t>Human Evoluation- </a:t>
            </a:r>
            <a:r>
              <a:rPr lang="en-US">
                <a:cs typeface="+mn-lt"/>
              </a:rPr>
              <a:t>Genomics provides insights in to human evolutionary history and migration patterns.</a:t>
            </a:r>
            <a:endParaRPr lang="en-US" b="1">
              <a:cs typeface="+mn-lt"/>
            </a:endParaRPr>
          </a:p>
          <a:p>
            <a:pPr marL="0" indent="0">
              <a:buNone/>
            </a:pPr>
            <a:r>
              <a:rPr lang="en-US" b="1">
                <a:latin typeface="Arial Black" panose="020B0A04020102020204" charset="0"/>
                <a:cs typeface="Arial Black" panose="020B0A04020102020204" charset="0"/>
              </a:rPr>
              <a:t>Nutrition and Health-</a:t>
            </a:r>
          </a:p>
          <a:p>
            <a:pPr marL="0" indent="0">
              <a:buNone/>
            </a:pPr>
            <a:r>
              <a:rPr lang="en-US" b="1">
                <a:cs typeface="+mn-lt"/>
              </a:rPr>
              <a:t>Nutrigenomics- </a:t>
            </a:r>
            <a:r>
              <a:rPr lang="en-US">
                <a:cs typeface="+mn-lt"/>
              </a:rPr>
              <a:t>Studying how an individual genes affect their response to diet and nutrition.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Metabolomics</a:t>
            </a:r>
          </a:p>
        </p:txBody>
      </p:sp>
      <p:sp>
        <p:nvSpPr>
          <p:cNvPr id="3" name="Content Placeholder 2"/>
          <p:cNvSpPr>
            <a:spLocks noGrp="1"/>
          </p:cNvSpPr>
          <p:nvPr>
            <p:ph idx="1"/>
          </p:nvPr>
        </p:nvSpPr>
        <p:spPr/>
        <p:txBody>
          <a:bodyPr/>
          <a:lstStyle/>
          <a:p>
            <a:r>
              <a:rPr lang="en-US"/>
              <a:t>The term ‘metabolome’ refers to all metabolites in a cell,tissue,organ, or organism which are the end products of cellular and chemical processes.</a:t>
            </a:r>
          </a:p>
          <a:p>
            <a:r>
              <a:rPr lang="en-US"/>
              <a:t>The scientific study of metabolome is termed as ‘metabolomics’.</a:t>
            </a:r>
          </a:p>
          <a:p>
            <a:r>
              <a:rPr lang="en-US"/>
              <a:t>NMR spectroscopy also helped in identifying and measuring different metabolites in the body fluids.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Types of Metabolites</a:t>
            </a:r>
          </a:p>
        </p:txBody>
      </p:sp>
      <p:sp>
        <p:nvSpPr>
          <p:cNvPr id="3" name="Content Placeholder 2"/>
          <p:cNvSpPr>
            <a:spLocks noGrp="1"/>
          </p:cNvSpPr>
          <p:nvPr>
            <p:ph idx="1"/>
          </p:nvPr>
        </p:nvSpPr>
        <p:spPr/>
        <p:txBody>
          <a:bodyPr/>
          <a:lstStyle/>
          <a:p>
            <a:pPr marL="0" indent="0">
              <a:buNone/>
            </a:pPr>
            <a:r>
              <a:rPr lang="en-US" b="1"/>
              <a:t>Endogenous metabolites-</a:t>
            </a:r>
            <a:r>
              <a:rPr lang="en-US"/>
              <a:t> These are formed inside the body and these include glucose,hormones etc.</a:t>
            </a:r>
          </a:p>
          <a:p>
            <a:pPr marL="0" indent="0">
              <a:buNone/>
            </a:pPr>
            <a:r>
              <a:rPr lang="en-US" b="1"/>
              <a:t>Exogenous metabolite-</a:t>
            </a:r>
            <a:r>
              <a:rPr lang="en-US"/>
              <a:t> These are foreign in nature and enter in the body from outside e.g. drugs </a:t>
            </a:r>
          </a:p>
          <a:p>
            <a:pPr marL="0" indent="0">
              <a:buNone/>
            </a:pPr>
            <a:r>
              <a:rPr lang="en-US"/>
              <a:t>These are also termed as xenometabolites. The study of such extracellular(foreign) metabolites is termed as exometabolomics.</a:t>
            </a:r>
          </a:p>
          <a:p>
            <a:pPr marL="0" indent="0">
              <a:buNone/>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Application of Metabolomics</a:t>
            </a:r>
          </a:p>
        </p:txBody>
      </p:sp>
      <p:sp>
        <p:nvSpPr>
          <p:cNvPr id="3" name="Content Placeholder 2"/>
          <p:cNvSpPr>
            <a:spLocks noGrp="1"/>
          </p:cNvSpPr>
          <p:nvPr>
            <p:ph idx="1"/>
          </p:nvPr>
        </p:nvSpPr>
        <p:spPr>
          <a:xfrm>
            <a:off x="680720" y="773430"/>
            <a:ext cx="10972800" cy="5958840"/>
          </a:xfrm>
        </p:spPr>
        <p:txBody>
          <a:bodyPr/>
          <a:lstStyle/>
          <a:p>
            <a:r>
              <a:rPr lang="en-US"/>
              <a:t>Biomedical Research</a:t>
            </a:r>
          </a:p>
          <a:p>
            <a:r>
              <a:rPr lang="en-US"/>
              <a:t>Nutrition and Food Science</a:t>
            </a:r>
          </a:p>
          <a:p>
            <a:r>
              <a:rPr lang="en-US"/>
              <a:t>Pharmaceuticals</a:t>
            </a:r>
          </a:p>
          <a:p>
            <a:r>
              <a:rPr lang="en-US"/>
              <a:t>Enviromental science</a:t>
            </a:r>
          </a:p>
          <a:p>
            <a:r>
              <a:rPr lang="en-US"/>
              <a:t>Agriculture</a:t>
            </a:r>
          </a:p>
          <a:p>
            <a:r>
              <a:rPr lang="en-US"/>
              <a:t>Toxicology</a:t>
            </a:r>
          </a:p>
          <a:p>
            <a:r>
              <a:rPr lang="en-US"/>
              <a:t>Cancer research</a:t>
            </a:r>
          </a:p>
          <a:p>
            <a:r>
              <a:rPr lang="en-US"/>
              <a:t>Neurosicence</a:t>
            </a:r>
          </a:p>
          <a:p>
            <a:r>
              <a:rPr lang="en-US"/>
              <a:t>Veterinary Medicine</a:t>
            </a:r>
          </a:p>
          <a:p>
            <a:r>
              <a:rPr lang="en-US"/>
              <a:t>Forsenic science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Biomedical Research</a:t>
            </a:r>
          </a:p>
        </p:txBody>
      </p:sp>
      <p:sp>
        <p:nvSpPr>
          <p:cNvPr id="3" name="Content Placeholder 2"/>
          <p:cNvSpPr>
            <a:spLocks noGrp="1"/>
          </p:cNvSpPr>
          <p:nvPr>
            <p:ph idx="1"/>
          </p:nvPr>
        </p:nvSpPr>
        <p:spPr>
          <a:xfrm>
            <a:off x="609600" y="773430"/>
            <a:ext cx="10972800" cy="4953000"/>
          </a:xfrm>
        </p:spPr>
        <p:txBody>
          <a:bodyPr/>
          <a:lstStyle/>
          <a:p>
            <a:r>
              <a:rPr lang="en-US"/>
              <a:t>Metabolomics helps in understanding disease mechanism identifying biomarkers for the early detection and monitoring treatment responses.</a:t>
            </a:r>
          </a:p>
          <a:p>
            <a:pPr marL="0" indent="0">
              <a:buNone/>
            </a:pPr>
            <a:endParaRPr lang="en-US" b="1">
              <a:latin typeface="Arial Black" panose="020B0A04020102020204" charset="0"/>
              <a:cs typeface="Arial Black" panose="020B0A04020102020204" charset="0"/>
            </a:endParaRPr>
          </a:p>
          <a:p>
            <a:pPr marL="0" indent="0">
              <a:buNone/>
            </a:pPr>
            <a:r>
              <a:rPr lang="en-US" b="1">
                <a:latin typeface="Arial Black" panose="020B0A04020102020204" charset="0"/>
                <a:cs typeface="Arial Black" panose="020B0A04020102020204" charset="0"/>
              </a:rPr>
              <a:t>Nutrition and Food Science-</a:t>
            </a:r>
          </a:p>
          <a:p>
            <a:r>
              <a:rPr lang="en-US">
                <a:cs typeface="+mn-lt"/>
              </a:rPr>
              <a:t>its used to study metabolic effect of different diets asses food quality and detect aduleration or contamination in food products.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Toxicology</a:t>
            </a:r>
          </a:p>
        </p:txBody>
      </p:sp>
      <p:sp>
        <p:nvSpPr>
          <p:cNvPr id="3" name="Content Placeholder 2"/>
          <p:cNvSpPr>
            <a:spLocks noGrp="1"/>
          </p:cNvSpPr>
          <p:nvPr>
            <p:ph idx="1"/>
          </p:nvPr>
        </p:nvSpPr>
        <p:spPr>
          <a:xfrm>
            <a:off x="426720" y="839470"/>
            <a:ext cx="11155680" cy="4953000"/>
          </a:xfrm>
        </p:spPr>
        <p:txBody>
          <a:bodyPr/>
          <a:lstStyle/>
          <a:p>
            <a:r>
              <a:rPr lang="en-US"/>
              <a:t>it used to identify the metabolic pathways of toxins and assess their effects on organism.</a:t>
            </a:r>
          </a:p>
          <a:p>
            <a:pPr marL="0" indent="0">
              <a:buNone/>
            </a:pPr>
            <a:r>
              <a:rPr lang="en-US" b="1">
                <a:latin typeface="Arial Black" panose="020B0A04020102020204" charset="0"/>
                <a:cs typeface="Arial Black" panose="020B0A04020102020204" charset="0"/>
              </a:rPr>
              <a:t>Nuroscience-</a:t>
            </a:r>
          </a:p>
          <a:p>
            <a:r>
              <a:rPr lang="en-US">
                <a:cs typeface="+mn-lt"/>
              </a:rPr>
              <a:t> it used to study brain metabolism neurotransmitter pathways and the effect of neurodegenerative diseases.</a:t>
            </a:r>
          </a:p>
          <a:p>
            <a:pPr marL="0" indent="0">
              <a:buNone/>
            </a:pPr>
            <a:r>
              <a:rPr lang="en-US" b="1">
                <a:latin typeface="Arial Black" panose="020B0A04020102020204" charset="0"/>
                <a:cs typeface="Arial Black" panose="020B0A04020102020204" charset="0"/>
              </a:rPr>
              <a:t>Forsenic science-</a:t>
            </a:r>
          </a:p>
          <a:p>
            <a:r>
              <a:rPr lang="en-US">
                <a:cs typeface="+mn-lt"/>
              </a:rPr>
              <a:t>it can be applied in forsenic toxicology to analyze bodily fluids for drugs or toxins.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Nutrigenomics</a:t>
            </a:r>
          </a:p>
        </p:txBody>
      </p:sp>
      <p:sp>
        <p:nvSpPr>
          <p:cNvPr id="3" name="Content Placeholder 2"/>
          <p:cNvSpPr>
            <a:spLocks noGrp="1"/>
          </p:cNvSpPr>
          <p:nvPr>
            <p:ph sz="half" idx="1"/>
          </p:nvPr>
        </p:nvSpPr>
        <p:spPr>
          <a:xfrm>
            <a:off x="609600" y="773430"/>
            <a:ext cx="6410325" cy="5765800"/>
          </a:xfrm>
        </p:spPr>
        <p:txBody>
          <a:bodyPr/>
          <a:lstStyle/>
          <a:p>
            <a:r>
              <a:rPr lang="en-US"/>
              <a:t>it is the branch of genomic which studies the influence variation on nutrition and influence of nutrients on genes.</a:t>
            </a:r>
          </a:p>
          <a:p>
            <a:r>
              <a:rPr lang="en-US"/>
              <a:t>In this branch, a correlation is made between gene expression and metabolism of nutrients.</a:t>
            </a:r>
          </a:p>
          <a:p>
            <a:r>
              <a:rPr lang="en-US"/>
              <a:t>In simple term is the study of how the food we eat interacts with our genes to influence our health.</a:t>
            </a:r>
          </a:p>
          <a:p>
            <a:pPr marL="0" indent="0">
              <a:buNone/>
            </a:pPr>
            <a:r>
              <a:rPr lang="en-US"/>
              <a:t> </a:t>
            </a:r>
          </a:p>
        </p:txBody>
      </p:sp>
      <p:pic>
        <p:nvPicPr>
          <p:cNvPr id="4" name="Content Placeholder 3" descr="GettyImages-1292610527-scaled"/>
          <p:cNvPicPr>
            <a:picLocks noGrp="1" noChangeAspect="1"/>
          </p:cNvPicPr>
          <p:nvPr>
            <p:ph sz="half" idx="2"/>
          </p:nvPr>
        </p:nvPicPr>
        <p:blipFill>
          <a:blip r:embed="rId2"/>
          <a:stretch>
            <a:fillRect/>
          </a:stretch>
        </p:blipFill>
        <p:spPr>
          <a:xfrm>
            <a:off x="7008495" y="848995"/>
            <a:ext cx="4986020" cy="50628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a:latin typeface="Arial Black" panose="020B0A04020102020204" charset="0"/>
                <a:cs typeface="Arial Black" panose="020B0A04020102020204" charset="0"/>
              </a:rPr>
              <a:t>Common Example Of Nutrigenomics</a:t>
            </a:r>
          </a:p>
        </p:txBody>
      </p:sp>
      <p:sp>
        <p:nvSpPr>
          <p:cNvPr id="6" name="Content Placeholder 5"/>
          <p:cNvSpPr>
            <a:spLocks noGrp="1"/>
          </p:cNvSpPr>
          <p:nvPr>
            <p:ph idx="1"/>
          </p:nvPr>
        </p:nvSpPr>
        <p:spPr>
          <a:xfrm>
            <a:off x="609600" y="773430"/>
            <a:ext cx="10972165" cy="5857240"/>
          </a:xfrm>
        </p:spPr>
        <p:txBody>
          <a:bodyPr/>
          <a:lstStyle/>
          <a:p>
            <a:pPr marL="0" indent="0">
              <a:buNone/>
            </a:pPr>
            <a:r>
              <a:rPr lang="en-US" b="1"/>
              <a:t>Lactose intolearance- </a:t>
            </a:r>
          </a:p>
          <a:p>
            <a:r>
              <a:rPr lang="en-US"/>
              <a:t>some persons are not able to tolerate lactose because these lack genes responsible for production of enzyme lactase in small intestine. therefore it is recommended to avoid milk in person with lactose intolerance.</a:t>
            </a:r>
          </a:p>
          <a:p>
            <a:pPr marL="0" indent="0">
              <a:buNone/>
            </a:pPr>
            <a:r>
              <a:rPr lang="en-US" b="1"/>
              <a:t>Phenylketonuria- </a:t>
            </a:r>
          </a:p>
          <a:p>
            <a:r>
              <a:rPr lang="en-US"/>
              <a:t>Phenylketonuria an inborn error of metabolism is another example of nutrigenomics. due to genetic variation some person lack phenylalanine hydroxylase which leads to decrease in phenylalanine metabolism and its accumulation may produce neurological damage. </a:t>
            </a:r>
            <a:endParaRPr lang="en-US" b="1"/>
          </a:p>
          <a:p>
            <a:pPr marL="0" indent="0">
              <a:buNone/>
            </a:pPr>
            <a:endParaRPr lang="en-U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Proteomics</a:t>
            </a:r>
          </a:p>
        </p:txBody>
      </p:sp>
      <p:sp>
        <p:nvSpPr>
          <p:cNvPr id="3" name="Content Placeholder 2"/>
          <p:cNvSpPr>
            <a:spLocks noGrp="1"/>
          </p:cNvSpPr>
          <p:nvPr>
            <p:ph idx="1"/>
          </p:nvPr>
        </p:nvSpPr>
        <p:spPr/>
        <p:txBody>
          <a:bodyPr/>
          <a:lstStyle/>
          <a:p>
            <a:r>
              <a:rPr lang="en-US"/>
              <a:t>The study of structure and function of protein including the way they work and interact with each other inside the cells.</a:t>
            </a:r>
          </a:p>
          <a:p>
            <a:r>
              <a:rPr lang="en-US"/>
              <a:t>Proteome is derived from genome by gene expression.</a:t>
            </a:r>
          </a:p>
          <a:p>
            <a:r>
              <a:rPr lang="en-US"/>
              <a:t>Proteomics refers to large scale study of total protein of an individual.</a:t>
            </a:r>
          </a:p>
          <a:p>
            <a:r>
              <a:rPr lang="en-US"/>
              <a:t>In other word, proteomic also refers to identification and analysis of entire protein content.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Application of Nutrigenomics</a:t>
            </a:r>
          </a:p>
        </p:txBody>
      </p:sp>
      <p:sp>
        <p:nvSpPr>
          <p:cNvPr id="3" name="Content Placeholder 2"/>
          <p:cNvSpPr>
            <a:spLocks noGrp="1"/>
          </p:cNvSpPr>
          <p:nvPr>
            <p:ph sz="half" idx="1"/>
          </p:nvPr>
        </p:nvSpPr>
        <p:spPr>
          <a:xfrm>
            <a:off x="609600" y="773430"/>
            <a:ext cx="6699250" cy="6170930"/>
          </a:xfrm>
        </p:spPr>
        <p:txBody>
          <a:bodyPr/>
          <a:lstStyle/>
          <a:p>
            <a:r>
              <a:rPr lang="en-US"/>
              <a:t>Clinical Medicine</a:t>
            </a:r>
          </a:p>
          <a:p>
            <a:r>
              <a:rPr lang="en-US"/>
              <a:t>Disease Prevention</a:t>
            </a:r>
          </a:p>
          <a:p>
            <a:r>
              <a:rPr lang="en-US"/>
              <a:t>Nutritional Therapy</a:t>
            </a:r>
          </a:p>
          <a:p>
            <a:r>
              <a:rPr lang="en-US"/>
              <a:t>Pregnancy Nutrition</a:t>
            </a:r>
          </a:p>
          <a:p>
            <a:r>
              <a:rPr lang="en-US"/>
              <a:t>Pharmaceuticals</a:t>
            </a:r>
          </a:p>
          <a:p>
            <a:r>
              <a:rPr lang="en-US"/>
              <a:t>Nutritional Genomics Research</a:t>
            </a:r>
          </a:p>
          <a:p>
            <a:r>
              <a:rPr lang="en-US"/>
              <a:t>Pediatrics</a:t>
            </a:r>
          </a:p>
          <a:p>
            <a:r>
              <a:rPr lang="en-US"/>
              <a:t>Gerontology</a:t>
            </a:r>
          </a:p>
          <a:p>
            <a:r>
              <a:rPr lang="en-US"/>
              <a:t>Food Allergies and Sensitivities</a:t>
            </a:r>
          </a:p>
        </p:txBody>
      </p:sp>
      <p:pic>
        <p:nvPicPr>
          <p:cNvPr id="4" name="Content Placeholder 3"/>
          <p:cNvPicPr>
            <a:picLocks noGrp="1" noChangeAspect="1"/>
          </p:cNvPicPr>
          <p:nvPr>
            <p:ph sz="half" idx="2"/>
          </p:nvPr>
        </p:nvPicPr>
        <p:blipFill>
          <a:blip r:embed="rId2"/>
          <a:stretch>
            <a:fillRect/>
          </a:stretch>
        </p:blipFill>
        <p:spPr>
          <a:xfrm>
            <a:off x="6899275" y="1157605"/>
            <a:ext cx="4986655" cy="45427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Clinical Medicine</a:t>
            </a:r>
          </a:p>
        </p:txBody>
      </p:sp>
      <p:sp>
        <p:nvSpPr>
          <p:cNvPr id="3" name="Content Placeholder 2"/>
          <p:cNvSpPr>
            <a:spLocks noGrp="1"/>
          </p:cNvSpPr>
          <p:nvPr>
            <p:ph idx="1"/>
          </p:nvPr>
        </p:nvSpPr>
        <p:spPr>
          <a:xfrm>
            <a:off x="609600" y="773430"/>
            <a:ext cx="10972800" cy="4953000"/>
          </a:xfrm>
        </p:spPr>
        <p:txBody>
          <a:bodyPr/>
          <a:lstStyle/>
          <a:p>
            <a:r>
              <a:rPr lang="en-US"/>
              <a:t>Managing chronic diseases like cancer,cardiovascular disease and diabetes by customizing dietary interventions.</a:t>
            </a:r>
          </a:p>
          <a:p>
            <a:pPr marL="0" indent="0">
              <a:buNone/>
            </a:pPr>
            <a:r>
              <a:rPr lang="en-US" b="1"/>
              <a:t>Disease Preventaion-</a:t>
            </a:r>
          </a:p>
          <a:p>
            <a:r>
              <a:rPr lang="en-US"/>
              <a:t>Identifying genetic risk factor for diet-related diseases like obesity,diabetes,and cardiovascular disease to develop targeted prevention strategies.</a:t>
            </a:r>
          </a:p>
          <a:p>
            <a:pPr marL="0" indent="0">
              <a:buNone/>
            </a:pPr>
            <a:r>
              <a:rPr lang="en-US" b="1"/>
              <a:t>Nutritional Therapy-</a:t>
            </a:r>
          </a:p>
          <a:p>
            <a:r>
              <a:rPr lang="en-US"/>
              <a:t>Designing diets and supplements bashed on genetic markers to manage and treat certain medical condition.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Pregnancy Nutrition</a:t>
            </a:r>
          </a:p>
        </p:txBody>
      </p:sp>
      <p:sp>
        <p:nvSpPr>
          <p:cNvPr id="3" name="Content Placeholder 2"/>
          <p:cNvSpPr>
            <a:spLocks noGrp="1"/>
          </p:cNvSpPr>
          <p:nvPr>
            <p:ph idx="1"/>
          </p:nvPr>
        </p:nvSpPr>
        <p:spPr/>
        <p:txBody>
          <a:bodyPr/>
          <a:lstStyle/>
          <a:p>
            <a:r>
              <a:rPr lang="en-US"/>
              <a:t>Providing expectant mother with personalized dietary recommendations to support a healthy pregnancy and fetal development.</a:t>
            </a:r>
          </a:p>
          <a:p>
            <a:pPr marL="0" indent="0">
              <a:buNone/>
            </a:pPr>
            <a:r>
              <a:rPr lang="en-US" b="1"/>
              <a:t>Pediatrics</a:t>
            </a:r>
          </a:p>
          <a:p>
            <a:r>
              <a:rPr lang="en-US"/>
              <a:t>Offering customized dietary guidence for infants and childern to promote healthy growth and development.</a:t>
            </a:r>
          </a:p>
          <a:p>
            <a:pPr marL="0" indent="0">
              <a:buNone/>
            </a:pPr>
            <a:r>
              <a:rPr lang="en-US" b="1"/>
              <a:t>Gerontology</a:t>
            </a:r>
          </a:p>
          <a:p>
            <a:r>
              <a:rPr lang="en-US"/>
              <a:t>Tailoring dietary plans for older adults to address age-realted nutritional needs and promote healthy aging.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Nutritional Genomics Research</a:t>
            </a:r>
          </a:p>
        </p:txBody>
      </p:sp>
      <p:sp>
        <p:nvSpPr>
          <p:cNvPr id="3" name="Content Placeholder 2"/>
          <p:cNvSpPr>
            <a:spLocks noGrp="1"/>
          </p:cNvSpPr>
          <p:nvPr>
            <p:ph idx="1"/>
          </p:nvPr>
        </p:nvSpPr>
        <p:spPr/>
        <p:txBody>
          <a:bodyPr/>
          <a:lstStyle/>
          <a:p>
            <a:r>
              <a:rPr lang="en-US"/>
              <a:t>Investigating the interaction between genes and diet to uncover new insights into human biology and disease prevention.</a:t>
            </a:r>
          </a:p>
          <a:p>
            <a:pPr marL="0" indent="0">
              <a:buNone/>
            </a:pPr>
            <a:endParaRPr lang="en-US" b="1"/>
          </a:p>
          <a:p>
            <a:pPr marL="0" indent="0">
              <a:buNone/>
            </a:pPr>
            <a:r>
              <a:rPr lang="en-US" b="1"/>
              <a:t>Sport and Fitness</a:t>
            </a:r>
          </a:p>
          <a:p>
            <a:r>
              <a:rPr lang="en-US"/>
              <a:t>Designing personalized training and nutrition plans for atheletes bashed on their genetic predispositions for muscle development,endurance,and recovery.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90500"/>
            <a:ext cx="10972800" cy="582613"/>
          </a:xfrm>
        </p:spPr>
        <p:txBody>
          <a:bodyPr/>
          <a:lstStyle/>
          <a:p>
            <a:r>
              <a:rPr lang="en-US" b="1">
                <a:latin typeface="Arial Black" panose="020B0A04020102020204" charset="0"/>
                <a:cs typeface="Arial Black" panose="020B0A04020102020204" charset="0"/>
              </a:rPr>
              <a:t>Type of proteomics</a:t>
            </a:r>
          </a:p>
        </p:txBody>
      </p:sp>
      <p:sp>
        <p:nvSpPr>
          <p:cNvPr id="3" name="Content Placeholder 2"/>
          <p:cNvSpPr>
            <a:spLocks noGrp="1"/>
          </p:cNvSpPr>
          <p:nvPr>
            <p:ph sz="half" idx="1"/>
          </p:nvPr>
        </p:nvSpPr>
        <p:spPr>
          <a:xfrm>
            <a:off x="436880" y="773430"/>
            <a:ext cx="5963285" cy="5861685"/>
          </a:xfrm>
        </p:spPr>
        <p:txBody>
          <a:bodyPr/>
          <a:lstStyle/>
          <a:p>
            <a:pPr marL="0" indent="0">
              <a:buNone/>
            </a:pPr>
            <a:r>
              <a:rPr lang="en-US" b="1"/>
              <a:t>Functional Proteomics - </a:t>
            </a:r>
            <a:r>
              <a:rPr lang="en-US"/>
              <a:t>The major goal of functional proteomic is to elucidate the biological function of protein. </a:t>
            </a:r>
          </a:p>
          <a:p>
            <a:r>
              <a:rPr lang="en-US"/>
              <a:t>It include identifying protein function characterization of enzyme activities.</a:t>
            </a:r>
          </a:p>
          <a:p>
            <a:r>
              <a:rPr lang="en-US"/>
              <a:t>This type of proteomics is performed by large-scale measurement of enzymatic activites of kinase or protein modifying enzymes.</a:t>
            </a:r>
          </a:p>
        </p:txBody>
      </p:sp>
      <p:pic>
        <p:nvPicPr>
          <p:cNvPr id="4" name="Content Placeholder 3" descr="750px"/>
          <p:cNvPicPr>
            <a:picLocks noGrp="1" noChangeAspect="1"/>
          </p:cNvPicPr>
          <p:nvPr>
            <p:ph sz="half" idx="2"/>
          </p:nvPr>
        </p:nvPicPr>
        <p:blipFill>
          <a:blip r:embed="rId2"/>
          <a:stretch>
            <a:fillRect/>
          </a:stretch>
        </p:blipFill>
        <p:spPr>
          <a:xfrm>
            <a:off x="6517005" y="935355"/>
            <a:ext cx="5423535" cy="49872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Structural Proteomics</a:t>
            </a:r>
          </a:p>
        </p:txBody>
      </p:sp>
      <p:sp>
        <p:nvSpPr>
          <p:cNvPr id="3" name="Content Placeholder 2"/>
          <p:cNvSpPr>
            <a:spLocks noGrp="1"/>
          </p:cNvSpPr>
          <p:nvPr>
            <p:ph sz="half" idx="1"/>
          </p:nvPr>
        </p:nvSpPr>
        <p:spPr>
          <a:xfrm>
            <a:off x="609600" y="773430"/>
            <a:ext cx="5893435" cy="7138670"/>
          </a:xfrm>
        </p:spPr>
        <p:txBody>
          <a:bodyPr/>
          <a:lstStyle/>
          <a:p>
            <a:r>
              <a:rPr lang="en-US"/>
              <a:t>The major goal of structural proteomics is to characterize the three-dimensional structure of protein. </a:t>
            </a:r>
          </a:p>
          <a:p>
            <a:r>
              <a:rPr lang="en-US"/>
              <a:t>It help to understanding the target sites of protein, where drugs bind. </a:t>
            </a:r>
          </a:p>
          <a:p>
            <a:r>
              <a:rPr lang="en-US"/>
              <a:t>This type of proteomic is generally done using X-ray crystallography and NMR spectroscopy.  </a:t>
            </a:r>
          </a:p>
        </p:txBody>
      </p:sp>
      <p:pic>
        <p:nvPicPr>
          <p:cNvPr id="4" name="Content Placeholder 3" descr="virus_shield_image1-hr"/>
          <p:cNvPicPr>
            <a:picLocks noGrp="1" noChangeAspect="1"/>
          </p:cNvPicPr>
          <p:nvPr>
            <p:ph sz="half" idx="2"/>
          </p:nvPr>
        </p:nvPicPr>
        <p:blipFill>
          <a:blip r:embed="rId2"/>
          <a:stretch>
            <a:fillRect/>
          </a:stretch>
        </p:blipFill>
        <p:spPr>
          <a:xfrm>
            <a:off x="6503670" y="773430"/>
            <a:ext cx="5078730" cy="55822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Expression Proteomics</a:t>
            </a:r>
          </a:p>
        </p:txBody>
      </p:sp>
      <p:sp>
        <p:nvSpPr>
          <p:cNvPr id="3" name="Content Placeholder 2"/>
          <p:cNvSpPr>
            <a:spLocks noGrp="1"/>
          </p:cNvSpPr>
          <p:nvPr>
            <p:ph idx="1"/>
          </p:nvPr>
        </p:nvSpPr>
        <p:spPr/>
        <p:txBody>
          <a:bodyPr/>
          <a:lstStyle/>
          <a:p>
            <a:r>
              <a:rPr lang="en-US"/>
              <a:t>It is also termed as differential proteomic and its objective to identify or analyze protein expression in an organism.</a:t>
            </a:r>
          </a:p>
          <a:p>
            <a:r>
              <a:rPr lang="en-US"/>
              <a:t>Expression proteomic is genereally done using 2D-gel electrophoresis and mass spectrometry.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582613"/>
          </a:xfrm>
        </p:spPr>
        <p:txBody>
          <a:bodyPr/>
          <a:lstStyle/>
          <a:p>
            <a:r>
              <a:rPr lang="en-US" b="1">
                <a:latin typeface="Arial Black" panose="020B0A04020102020204" charset="0"/>
                <a:cs typeface="Arial Black" panose="020B0A04020102020204" charset="0"/>
              </a:rPr>
              <a:t>Application of Proteomic</a:t>
            </a:r>
          </a:p>
        </p:txBody>
      </p:sp>
      <p:sp>
        <p:nvSpPr>
          <p:cNvPr id="3" name="Content Placeholder 2"/>
          <p:cNvSpPr>
            <a:spLocks noGrp="1"/>
          </p:cNvSpPr>
          <p:nvPr>
            <p:ph sz="half" idx="1"/>
          </p:nvPr>
        </p:nvSpPr>
        <p:spPr>
          <a:xfrm>
            <a:off x="609600" y="582930"/>
            <a:ext cx="5983605" cy="6084570"/>
          </a:xfrm>
        </p:spPr>
        <p:txBody>
          <a:bodyPr/>
          <a:lstStyle/>
          <a:p>
            <a:r>
              <a:rPr lang="en-US"/>
              <a:t>Biomedical Research</a:t>
            </a:r>
          </a:p>
          <a:p>
            <a:r>
              <a:rPr lang="en-US"/>
              <a:t>Clinical Medicine</a:t>
            </a:r>
          </a:p>
          <a:p>
            <a:r>
              <a:rPr lang="en-US"/>
              <a:t>Agriculture</a:t>
            </a:r>
          </a:p>
          <a:p>
            <a:r>
              <a:rPr lang="en-US"/>
              <a:t>Environmental Science</a:t>
            </a:r>
          </a:p>
          <a:p>
            <a:r>
              <a:rPr lang="en-US"/>
              <a:t>Food Science</a:t>
            </a:r>
          </a:p>
          <a:p>
            <a:r>
              <a:rPr lang="en-US"/>
              <a:t>Pharmaceutical and Biotechnology</a:t>
            </a:r>
          </a:p>
          <a:p>
            <a:r>
              <a:rPr lang="en-US"/>
              <a:t>Neuroscience</a:t>
            </a:r>
          </a:p>
          <a:p>
            <a:r>
              <a:rPr lang="en-US"/>
              <a:t>Forensics</a:t>
            </a:r>
          </a:p>
          <a:p>
            <a:r>
              <a:rPr lang="en-US"/>
              <a:t>Microbiology</a:t>
            </a:r>
          </a:p>
          <a:p>
            <a:r>
              <a:rPr lang="en-US"/>
              <a:t>Proteogenomics</a:t>
            </a:r>
          </a:p>
        </p:txBody>
      </p:sp>
      <p:pic>
        <p:nvPicPr>
          <p:cNvPr id="4" name="Content Placeholder 3" descr="shutterstock_1395063920-1200x900"/>
          <p:cNvPicPr>
            <a:picLocks noGrp="1" noChangeAspect="1"/>
          </p:cNvPicPr>
          <p:nvPr>
            <p:ph sz="half" idx="2"/>
          </p:nvPr>
        </p:nvPicPr>
        <p:blipFill>
          <a:blip r:embed="rId2"/>
          <a:stretch>
            <a:fillRect/>
          </a:stretch>
        </p:blipFill>
        <p:spPr>
          <a:xfrm>
            <a:off x="5782310" y="753745"/>
            <a:ext cx="6176010" cy="49872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Biomedical Research</a:t>
            </a:r>
          </a:p>
        </p:txBody>
      </p:sp>
      <p:sp>
        <p:nvSpPr>
          <p:cNvPr id="3" name="Content Placeholder 2"/>
          <p:cNvSpPr>
            <a:spLocks noGrp="1"/>
          </p:cNvSpPr>
          <p:nvPr>
            <p:ph idx="1"/>
          </p:nvPr>
        </p:nvSpPr>
        <p:spPr>
          <a:xfrm>
            <a:off x="609600" y="747395"/>
            <a:ext cx="10972800" cy="5647055"/>
          </a:xfrm>
        </p:spPr>
        <p:txBody>
          <a:bodyPr/>
          <a:lstStyle/>
          <a:p>
            <a:pPr marL="0" indent="0">
              <a:buNone/>
            </a:pPr>
            <a:r>
              <a:rPr lang="en-US" b="1"/>
              <a:t>Disease Biomarker Discovery-</a:t>
            </a:r>
            <a:r>
              <a:rPr lang="en-US"/>
              <a:t> </a:t>
            </a:r>
          </a:p>
          <a:p>
            <a:r>
              <a:rPr lang="en-US"/>
              <a:t>Proteomics helps identify protein biomarkers for diseases like cancer,Alzheimer and diabetes.</a:t>
            </a:r>
          </a:p>
          <a:p>
            <a:pPr marL="0" indent="0">
              <a:buNone/>
            </a:pPr>
            <a:r>
              <a:rPr lang="en-US" b="1"/>
              <a:t>Drug Development- </a:t>
            </a:r>
          </a:p>
          <a:p>
            <a:r>
              <a:rPr lang="en-US"/>
              <a:t>It assists in drug target identification and validation, as well as drug efficacy and saftey testing.</a:t>
            </a:r>
          </a:p>
          <a:p>
            <a:r>
              <a:rPr lang="en-US" b="1">
                <a:latin typeface="Arial Black" panose="020B0A04020102020204" charset="0"/>
                <a:cs typeface="Arial Black" panose="020B0A04020102020204" charset="0"/>
              </a:rPr>
              <a:t>Agriculture-</a:t>
            </a:r>
          </a:p>
          <a:p>
            <a:pPr marL="0" indent="0">
              <a:buNone/>
            </a:pPr>
            <a:r>
              <a:rPr lang="en-US" b="1">
                <a:cs typeface="+mn-lt"/>
              </a:rPr>
              <a:t>Crop Improvement- </a:t>
            </a:r>
          </a:p>
          <a:p>
            <a:r>
              <a:rPr lang="en-US">
                <a:cs typeface="+mn-lt"/>
              </a:rPr>
              <a:t>Proteomics can identify proteins related to stress resistance,yield,and nutritional content in crops.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Pharmaceutical and Biotechnology</a:t>
            </a:r>
          </a:p>
        </p:txBody>
      </p:sp>
      <p:sp>
        <p:nvSpPr>
          <p:cNvPr id="3" name="Content Placeholder 2"/>
          <p:cNvSpPr>
            <a:spLocks noGrp="1"/>
          </p:cNvSpPr>
          <p:nvPr>
            <p:ph idx="1"/>
          </p:nvPr>
        </p:nvSpPr>
        <p:spPr/>
        <p:txBody>
          <a:bodyPr/>
          <a:lstStyle/>
          <a:p>
            <a:pPr marL="0" indent="0">
              <a:buNone/>
            </a:pPr>
            <a:r>
              <a:rPr lang="en-US" b="1"/>
              <a:t>Biopharmaceutical Production- </a:t>
            </a:r>
            <a:r>
              <a:rPr lang="en-US"/>
              <a:t>Proteomic is used to optimize the production of therapeutics protein like monoclonal antibodies.</a:t>
            </a:r>
          </a:p>
          <a:p>
            <a:pPr marL="0" indent="0">
              <a:buNone/>
            </a:pPr>
            <a:r>
              <a:rPr lang="en-US" b="1"/>
              <a:t>Quality Control- </a:t>
            </a:r>
            <a:r>
              <a:rPr lang="en-US"/>
              <a:t>Ensure the conistency and quality of biopharmaceutical products.</a:t>
            </a:r>
          </a:p>
          <a:p>
            <a:pPr marL="0" indent="0">
              <a:buNone/>
            </a:pPr>
            <a:r>
              <a:rPr lang="en-US" b="1">
                <a:latin typeface="Arial Black" panose="020B0A04020102020204" charset="0"/>
                <a:cs typeface="Arial Black" panose="020B0A04020102020204" charset="0"/>
              </a:rPr>
              <a:t>Forensics-</a:t>
            </a:r>
          </a:p>
          <a:p>
            <a:pPr marL="0" indent="0">
              <a:buNone/>
            </a:pPr>
            <a:r>
              <a:rPr lang="en-US">
                <a:cs typeface="+mn-lt"/>
              </a:rPr>
              <a:t>Proteomics can be used to identify individuals bashed on unique protein profiles,especially in cases where DNA analysis is not possible.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lack" panose="020B0A04020102020204" charset="0"/>
                <a:cs typeface="Arial Black" panose="020B0A04020102020204" charset="0"/>
              </a:rPr>
              <a:t>Genomics</a:t>
            </a:r>
          </a:p>
        </p:txBody>
      </p:sp>
      <p:sp>
        <p:nvSpPr>
          <p:cNvPr id="3" name="Content Placeholder 2"/>
          <p:cNvSpPr>
            <a:spLocks noGrp="1"/>
          </p:cNvSpPr>
          <p:nvPr>
            <p:ph idx="1"/>
          </p:nvPr>
        </p:nvSpPr>
        <p:spPr>
          <a:xfrm>
            <a:off x="609600" y="774065"/>
            <a:ext cx="10972800" cy="6083935"/>
          </a:xfrm>
        </p:spPr>
        <p:txBody>
          <a:bodyPr/>
          <a:lstStyle/>
          <a:p>
            <a:r>
              <a:rPr lang="en-US"/>
              <a:t>Genomics is the field of genetics that attempts to understand the content,organization,function,and evaluation of genetic information contained in whole genome.</a:t>
            </a:r>
          </a:p>
          <a:p>
            <a:r>
              <a:rPr lang="en-US"/>
              <a:t>Frederick Sanger is the father of genomics.</a:t>
            </a:r>
          </a:p>
          <a:p>
            <a:r>
              <a:rPr lang="en-US"/>
              <a:t>A genome refers to complete set of genes in an organism.</a:t>
            </a:r>
          </a:p>
          <a:p>
            <a:r>
              <a:rPr lang="en-US"/>
              <a:t>The entire genome of human was decoded in 2003 as “Human Genome Project”.</a:t>
            </a:r>
          </a:p>
          <a:p>
            <a:r>
              <a:rPr lang="en-US"/>
              <a:t>As per report, about 22,300 protein-coding genes have been identified in human being.</a:t>
            </a:r>
          </a:p>
          <a:p>
            <a:endParaRPr lang="en-US"/>
          </a:p>
        </p:txBody>
      </p:sp>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1038</Words>
  <Application>Microsoft Office PowerPoint</Application>
  <PresentationFormat>Widescreen</PresentationFormat>
  <Paragraphs>148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SimSun</vt:lpstr>
      <vt:lpstr>Arial</vt:lpstr>
      <vt:lpstr>Arial Black</vt:lpstr>
      <vt:lpstr>Orange Waves</vt:lpstr>
      <vt:lpstr>Content</vt:lpstr>
      <vt:lpstr>Proteomics</vt:lpstr>
      <vt:lpstr>Type of proteomics</vt:lpstr>
      <vt:lpstr>Structural Proteomics</vt:lpstr>
      <vt:lpstr>Expression Proteomics</vt:lpstr>
      <vt:lpstr>Application of Proteomic</vt:lpstr>
      <vt:lpstr>Biomedical Research</vt:lpstr>
      <vt:lpstr>Pharmaceutical and Biotechnology</vt:lpstr>
      <vt:lpstr>Genomics</vt:lpstr>
      <vt:lpstr>Application of Genomics</vt:lpstr>
      <vt:lpstr>Medicine</vt:lpstr>
      <vt:lpstr>Forensics</vt:lpstr>
      <vt:lpstr>Metabolomics</vt:lpstr>
      <vt:lpstr>Types of Metabolites</vt:lpstr>
      <vt:lpstr>Application of Metabolomics</vt:lpstr>
      <vt:lpstr>Biomedical Research</vt:lpstr>
      <vt:lpstr>Toxicology</vt:lpstr>
      <vt:lpstr>Nutrigenomics</vt:lpstr>
      <vt:lpstr>Common Example Of Nutrigenomics</vt:lpstr>
      <vt:lpstr>Application of Nutrigenomics</vt:lpstr>
      <vt:lpstr>Clinical Medicine</vt:lpstr>
      <vt:lpstr>Pregnancy Nutrition</vt:lpstr>
      <vt:lpstr>Nutritional Genomics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PROTEOMICS SCIENCE: GENOMICS,OROTEOMICS,METABOLOMICS, FUNCTIONOMICS,NUTRIGENOMICS</dc:title>
  <dc:creator>user</dc:creator>
  <cp:lastModifiedBy>Mamta Tiwari</cp:lastModifiedBy>
  <cp:revision>72</cp:revision>
  <dcterms:created xsi:type="dcterms:W3CDTF">2023-09-06T05:53:00Z</dcterms:created>
  <dcterms:modified xsi:type="dcterms:W3CDTF">2023-09-18T06:23:34Z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E16A4F7B8A6649ED86FBD9DE17A1B1D0</vt:lpwstr>
  </property>
  <property fmtid="{D5CDD505-2E9C-101B-9397-08002B2CF9AE}" pid="3" name="KSOProductBuildVer">
    <vt:lpwstr>1033-11.2.0.11225</vt:lpwstr>
  </property>
</Properties>
</file>