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56" r:id="rId2"/>
    <p:sldId id="274"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8/19/2023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CSJM UNIVERSITY, KANPUR</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8/19/2023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CSJM UNIVERSITY, KANPUR</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Footer Placeholder 3"/>
          <p:cNvSpPr>
            <a:spLocks noGrp="1"/>
          </p:cNvSpPr>
          <p:nvPr>
            <p:ph type="ftr" sz="quarter" idx="4"/>
          </p:nvPr>
        </p:nvSpPr>
        <p:spPr/>
        <p:txBody>
          <a:bodyPr/>
          <a:lstStyle/>
          <a:p>
            <a:r>
              <a:rPr lang="en-US"/>
              <a:t>CSJM UNIVERSITY, KANPUR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Footer Placeholder 3"/>
          <p:cNvSpPr>
            <a:spLocks noGrp="1"/>
          </p:cNvSpPr>
          <p:nvPr>
            <p:ph type="ftr" sz="quarter" idx="4"/>
          </p:nvPr>
        </p:nvSpPr>
        <p:spPr/>
        <p:txBody>
          <a:bodyPr/>
          <a:lstStyle/>
          <a:p>
            <a:r>
              <a:rPr lang="en-US"/>
              <a:t>CSJM UNIVERSITY, KANPUR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Footer Placeholder 3"/>
          <p:cNvSpPr>
            <a:spLocks noGrp="1"/>
          </p:cNvSpPr>
          <p:nvPr>
            <p:ph type="ftr" sz="quarter" idx="4"/>
          </p:nvPr>
        </p:nvSpPr>
        <p:spPr/>
        <p:txBody>
          <a:bodyPr/>
          <a:lstStyle/>
          <a:p>
            <a:r>
              <a:rPr lang="en-US"/>
              <a:t>CSJM UNIVERSITY, KANPUR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Footer Placeholder 3"/>
          <p:cNvSpPr>
            <a:spLocks noGrp="1"/>
          </p:cNvSpPr>
          <p:nvPr>
            <p:ph type="ftr" sz="quarter" idx="4"/>
          </p:nvPr>
        </p:nvSpPr>
        <p:spPr/>
        <p:txBody>
          <a:bodyPr/>
          <a:lstStyle/>
          <a:p>
            <a:r>
              <a:rPr lang="en-US"/>
              <a:t>CSJM UNIVERSITY, KANPUR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Footer Placeholder 3"/>
          <p:cNvSpPr>
            <a:spLocks noGrp="1"/>
          </p:cNvSpPr>
          <p:nvPr>
            <p:ph type="ftr" sz="quarter" idx="4"/>
          </p:nvPr>
        </p:nvSpPr>
        <p:spPr/>
        <p:txBody>
          <a:bodyPr/>
          <a:lstStyle/>
          <a:p>
            <a:r>
              <a:rPr lang="en-US"/>
              <a:t>CSJM UNIVERSITY, KANPUR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Footer Placeholder 3"/>
          <p:cNvSpPr>
            <a:spLocks noGrp="1"/>
          </p:cNvSpPr>
          <p:nvPr>
            <p:ph type="ftr" sz="quarter" idx="4"/>
          </p:nvPr>
        </p:nvSpPr>
        <p:spPr/>
        <p:txBody>
          <a:bodyPr/>
          <a:lstStyle/>
          <a:p>
            <a:r>
              <a:rPr lang="en-US"/>
              <a:t>CSJM UNIVERSITY, KANPUR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Footer Placeholder 3"/>
          <p:cNvSpPr>
            <a:spLocks noGrp="1"/>
          </p:cNvSpPr>
          <p:nvPr>
            <p:ph type="ftr" sz="quarter" idx="4"/>
          </p:nvPr>
        </p:nvSpPr>
        <p:spPr/>
        <p:txBody>
          <a:bodyPr/>
          <a:lstStyle/>
          <a:p>
            <a:r>
              <a:rPr lang="en-US"/>
              <a:t>CSJM UNIVERSITY, KANPUR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Footer Placeholder 3"/>
          <p:cNvSpPr>
            <a:spLocks noGrp="1"/>
          </p:cNvSpPr>
          <p:nvPr>
            <p:ph type="ftr" sz="quarter" idx="4"/>
          </p:nvPr>
        </p:nvSpPr>
        <p:spPr/>
        <p:txBody>
          <a:bodyPr/>
          <a:lstStyle/>
          <a:p>
            <a:r>
              <a:rPr lang="en-US"/>
              <a:t>CSJM UNIVERSITY, KANPUR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Footer Placeholder 3"/>
          <p:cNvSpPr>
            <a:spLocks noGrp="1"/>
          </p:cNvSpPr>
          <p:nvPr>
            <p:ph type="ftr" sz="quarter" idx="4"/>
          </p:nvPr>
        </p:nvSpPr>
        <p:spPr/>
        <p:txBody>
          <a:bodyPr/>
          <a:lstStyle/>
          <a:p>
            <a:r>
              <a:rPr lang="en-US"/>
              <a:t>CSJM UNIVERSITY, KANPUR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Footer Placeholder 3"/>
          <p:cNvSpPr>
            <a:spLocks noGrp="1"/>
          </p:cNvSpPr>
          <p:nvPr>
            <p:ph type="ftr" sz="quarter" idx="4"/>
          </p:nvPr>
        </p:nvSpPr>
        <p:spPr/>
        <p:txBody>
          <a:bodyPr/>
          <a:lstStyle/>
          <a:p>
            <a:r>
              <a:rPr lang="en-US"/>
              <a:t>CSJM UNIVERSITY, KANPUR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Footer Placeholder 3"/>
          <p:cNvSpPr>
            <a:spLocks noGrp="1"/>
          </p:cNvSpPr>
          <p:nvPr>
            <p:ph type="ftr" sz="quarter" idx="4"/>
          </p:nvPr>
        </p:nvSpPr>
        <p:spPr/>
        <p:txBody>
          <a:bodyPr/>
          <a:lstStyle/>
          <a:p>
            <a:r>
              <a:rPr lang="en-US"/>
              <a:t>CSJM UNIVERSITY, KANPUR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Footer Placeholder 3"/>
          <p:cNvSpPr>
            <a:spLocks noGrp="1"/>
          </p:cNvSpPr>
          <p:nvPr>
            <p:ph type="ftr" sz="quarter" idx="4"/>
          </p:nvPr>
        </p:nvSpPr>
        <p:spPr/>
        <p:txBody>
          <a:bodyPr/>
          <a:lstStyle/>
          <a:p>
            <a:r>
              <a:rPr lang="en-US"/>
              <a:t>CSJM UNIVERSITY, KANPUR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Footer Placeholder 3"/>
          <p:cNvSpPr>
            <a:spLocks noGrp="1"/>
          </p:cNvSpPr>
          <p:nvPr>
            <p:ph type="ftr" sz="quarter" idx="4"/>
          </p:nvPr>
        </p:nvSpPr>
        <p:spPr/>
        <p:txBody>
          <a:bodyPr/>
          <a:lstStyle/>
          <a:p>
            <a:r>
              <a:rPr lang="en-US"/>
              <a:t>CSJM UNIVERSITY, KANPUR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Footer Placeholder 3"/>
          <p:cNvSpPr>
            <a:spLocks noGrp="1"/>
          </p:cNvSpPr>
          <p:nvPr>
            <p:ph type="ftr" sz="quarter" idx="4"/>
          </p:nvPr>
        </p:nvSpPr>
        <p:spPr/>
        <p:txBody>
          <a:bodyPr/>
          <a:lstStyle/>
          <a:p>
            <a:r>
              <a:rPr lang="en-US"/>
              <a:t>CSJM UNIVERSITY, KANPUR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Footer Placeholder 3"/>
          <p:cNvSpPr>
            <a:spLocks noGrp="1"/>
          </p:cNvSpPr>
          <p:nvPr>
            <p:ph type="ftr" sz="quarter" idx="4"/>
          </p:nvPr>
        </p:nvSpPr>
        <p:spPr/>
        <p:txBody>
          <a:bodyPr/>
          <a:lstStyle/>
          <a:p>
            <a:r>
              <a:rPr lang="en-US"/>
              <a:t>CSJM UNIVERSITY, KANPUR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Footer Placeholder 3"/>
          <p:cNvSpPr>
            <a:spLocks noGrp="1"/>
          </p:cNvSpPr>
          <p:nvPr>
            <p:ph type="ftr" sz="quarter" idx="4"/>
          </p:nvPr>
        </p:nvSpPr>
        <p:spPr/>
        <p:txBody>
          <a:bodyPr/>
          <a:lstStyle/>
          <a:p>
            <a:r>
              <a:rPr lang="en-US"/>
              <a:t>CSJM UNIVERSITY, KANPUR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Footer Placeholder 3"/>
          <p:cNvSpPr>
            <a:spLocks noGrp="1"/>
          </p:cNvSpPr>
          <p:nvPr>
            <p:ph type="ftr" sz="quarter" idx="4"/>
          </p:nvPr>
        </p:nvSpPr>
        <p:spPr/>
        <p:txBody>
          <a:bodyPr/>
          <a:lstStyle/>
          <a:p>
            <a:r>
              <a:rPr lang="en-US"/>
              <a:t>CSJM UNIVERSITY, KANPUR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Footer Placeholder 3"/>
          <p:cNvSpPr>
            <a:spLocks noGrp="1"/>
          </p:cNvSpPr>
          <p:nvPr>
            <p:ph type="ftr" sz="quarter" idx="4"/>
          </p:nvPr>
        </p:nvSpPr>
        <p:spPr/>
        <p:txBody>
          <a:bodyPr/>
          <a:lstStyle/>
          <a:p>
            <a:r>
              <a:rPr lang="en-US"/>
              <a:t>CSJM UNIVERSITY, KANPUR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8/19/2023</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8/19/2023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8/19/2023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8/19/2023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3"/>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8/19/2023</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81530"/>
            <a:ext cx="9208135" cy="1911350"/>
          </a:xfr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IN" altLang="en-US" b="1" dirty="0">
                <a:solidFill>
                  <a:schemeClr val="tx2">
                    <a:lumMod val="50000"/>
                  </a:schemeClr>
                </a:solidFill>
              </a:rPr>
              <a:t>Recombinant D.N.A Technology</a:t>
            </a:r>
            <a:br>
              <a:rPr lang="en-IN" altLang="en-US" b="1" dirty="0">
                <a:solidFill>
                  <a:schemeClr val="tx2">
                    <a:lumMod val="50000"/>
                  </a:schemeClr>
                </a:solidFill>
              </a:rPr>
            </a:br>
            <a:r>
              <a:rPr lang="en-IN" altLang="en-US" b="1" dirty="0">
                <a:solidFill>
                  <a:schemeClr val="tx2">
                    <a:lumMod val="50000"/>
                  </a:schemeClr>
                </a:solidFill>
              </a:rPr>
              <a:t>(</a:t>
            </a:r>
            <a:r>
              <a:rPr lang="en-IN" altLang="en-US" sz="2800" b="1" dirty="0">
                <a:solidFill>
                  <a:schemeClr val="tx2">
                    <a:lumMod val="50000"/>
                  </a:schemeClr>
                </a:solidFill>
              </a:rPr>
              <a:t>Cellular and molecular pharmacology</a:t>
            </a:r>
            <a:r>
              <a:rPr lang="en-IN" altLang="en-US" b="1" dirty="0">
                <a:solidFill>
                  <a:schemeClr val="tx2">
                    <a:lumMod val="50000"/>
                  </a:schemeClr>
                </a:solidFill>
              </a:rPr>
              <a:t>) </a:t>
            </a:r>
          </a:p>
        </p:txBody>
      </p:sp>
      <p:sp>
        <p:nvSpPr>
          <p:cNvPr id="4" name="Text Box 3"/>
          <p:cNvSpPr txBox="1"/>
          <p:nvPr/>
        </p:nvSpPr>
        <p:spPr>
          <a:xfrm>
            <a:off x="1995805" y="1710690"/>
            <a:ext cx="8528685" cy="3683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IN" altLang="en-US"/>
              <a:t>Chhatrapati Sahu Ji Maharaj University, Kanpur</a:t>
            </a:r>
          </a:p>
        </p:txBody>
      </p:sp>
      <p:pic>
        <p:nvPicPr>
          <p:cNvPr id="9" name="Picture 8" descr="csjmu logo"/>
          <p:cNvPicPr>
            <a:picLocks noChangeAspect="1"/>
          </p:cNvPicPr>
          <p:nvPr/>
        </p:nvPicPr>
        <p:blipFill>
          <a:blip r:embed="rId3"/>
          <a:stretch>
            <a:fillRect/>
          </a:stretch>
        </p:blipFill>
        <p:spPr>
          <a:xfrm>
            <a:off x="4523105" y="-232410"/>
            <a:ext cx="3298190" cy="2151380"/>
          </a:xfrm>
          <a:prstGeom prst="rect">
            <a:avLst/>
          </a:prstGeom>
        </p:spPr>
      </p:pic>
      <p:sp>
        <p:nvSpPr>
          <p:cNvPr id="5" name="Slide Number Placeholder 4"/>
          <p:cNvSpPr>
            <a:spLocks noGrp="1"/>
          </p:cNvSpPr>
          <p:nvPr>
            <p:ph type="sldNum" sz="quarter" idx="4"/>
          </p:nvPr>
        </p:nvSpPr>
        <p:spPr/>
        <p:txBody>
          <a:bodyPr/>
          <a:lstStyle/>
          <a:p>
            <a:fld id="{9B618960-8005-486C-9A75-10CB2AAC16F9}" type="slidenum">
              <a:rPr lang="en-US" smtClean="0"/>
              <a:t>1</a:t>
            </a:fld>
            <a:endParaRPr lang="en-US"/>
          </a:p>
        </p:txBody>
      </p:sp>
      <p:sp>
        <p:nvSpPr>
          <p:cNvPr id="6" name="Footer Placeholder 5"/>
          <p:cNvSpPr>
            <a:spLocks noGrp="1"/>
          </p:cNvSpPr>
          <p:nvPr>
            <p:ph type="ftr" sz="quarter" idx="3"/>
          </p:nvPr>
        </p:nvSpPr>
        <p:spPr/>
        <p:txBody>
          <a:bodyPr/>
          <a:lstStyle/>
          <a:p>
            <a:pPr algn="ctr"/>
            <a:r>
              <a:rPr lang="en-IN" altLang="en-US">
                <a:sym typeface="+mn-ea"/>
              </a:rPr>
              <a:t>CSJM UNIVERSITY, KANPUR</a:t>
            </a:r>
            <a:endParaRPr lang="en-IN"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a:t>Vectors Used in R- DNA technology</a:t>
            </a:r>
          </a:p>
        </p:txBody>
      </p:sp>
      <p:sp>
        <p:nvSpPr>
          <p:cNvPr id="3" name="Content Placeholder 2"/>
          <p:cNvSpPr>
            <a:spLocks noGrp="1"/>
          </p:cNvSpPr>
          <p:nvPr>
            <p:ph sz="half" idx="1"/>
          </p:nvPr>
        </p:nvSpPr>
        <p:spPr>
          <a:xfrm>
            <a:off x="838200" y="1825625"/>
            <a:ext cx="5181600" cy="4869180"/>
          </a:xfrm>
        </p:spPr>
        <p:txBody>
          <a:bodyPr>
            <a:normAutofit fontScale="70000" lnSpcReduction="10000"/>
          </a:bodyPr>
          <a:lstStyle/>
          <a:p>
            <a:r>
              <a:rPr lang="en-IN" altLang="en-US" sz="3110"/>
              <a:t>Vectors are essantial tools used to introduce Foreign DNA into host cells, allowing researchers to manipulate and replicate the DNA of interest.</a:t>
            </a:r>
          </a:p>
          <a:p>
            <a:r>
              <a:rPr lang="en-IN" altLang="en-US" sz="3110"/>
              <a:t>Vectors are typically small DNA molecules derived from plasmid, viruses, or the other sources that carry and deliver foreign DNA fragments into the host cells.</a:t>
            </a:r>
          </a:p>
          <a:p>
            <a:r>
              <a:rPr lang="en-IN" altLang="en-US" sz="3110"/>
              <a:t>Examples- Plasmid, Cosmic,Lambda phages and Expression vectors.</a:t>
            </a:r>
          </a:p>
          <a:p>
            <a:endParaRPr lang="en-IN" altLang="en-US"/>
          </a:p>
          <a:p>
            <a:pPr marL="0" indent="0">
              <a:buNone/>
            </a:pPr>
            <a:r>
              <a:rPr lang="en-IN" altLang="en-US"/>
              <a:t> </a:t>
            </a:r>
          </a:p>
        </p:txBody>
      </p:sp>
      <p:pic>
        <p:nvPicPr>
          <p:cNvPr id="4" name="Content Placeholder 3" descr="Annotation 2023-07-20 2"/>
          <p:cNvPicPr>
            <a:picLocks noGrp="1" noChangeAspect="1"/>
          </p:cNvPicPr>
          <p:nvPr>
            <p:ph sz="half" idx="2"/>
          </p:nvPr>
        </p:nvPicPr>
        <p:blipFill>
          <a:blip r:embed="rId3"/>
          <a:stretch>
            <a:fillRect/>
          </a:stretch>
        </p:blipFill>
        <p:spPr>
          <a:xfrm>
            <a:off x="7516495" y="2922905"/>
            <a:ext cx="4479290" cy="2876550"/>
          </a:xfrm>
          <a:prstGeom prst="rect">
            <a:avLst/>
          </a:prstGeom>
        </p:spPr>
      </p:pic>
      <p:sp>
        <p:nvSpPr>
          <p:cNvPr id="5" name="Slide Number Placeholder 4"/>
          <p:cNvSpPr>
            <a:spLocks noGrp="1"/>
          </p:cNvSpPr>
          <p:nvPr>
            <p:ph type="sldNum" sz="quarter" idx="12"/>
          </p:nvPr>
        </p:nvSpPr>
        <p:spPr/>
        <p:txBody>
          <a:bodyPr/>
          <a:lstStyle/>
          <a:p>
            <a:fld id="{9B618960-8005-486C-9A75-10CB2AAC16F9}" type="slidenum">
              <a:rPr lang="en-US" smtClean="0"/>
              <a:t>10</a:t>
            </a:fld>
            <a:endParaRPr lang="en-US"/>
          </a:p>
        </p:txBody>
      </p:sp>
      <p:sp>
        <p:nvSpPr>
          <p:cNvPr id="6" name="Footer Placeholder 5"/>
          <p:cNvSpPr>
            <a:spLocks noGrp="1"/>
          </p:cNvSpPr>
          <p:nvPr>
            <p:ph type="ftr" sz="quarter" idx="11"/>
          </p:nvPr>
        </p:nvSpPr>
        <p:spPr/>
        <p:txBody>
          <a:bodyPr/>
          <a:lstStyle/>
          <a:p>
            <a:r>
              <a:rPr lang="en-IN" altLang="en-US">
                <a:sym typeface="+mn-ea"/>
              </a:rPr>
              <a:t>CSJM UNIVERSITY, KANPUR</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altLang="en-US" b="1"/>
              <a:t>Plasmid Vectors</a:t>
            </a:r>
          </a:p>
        </p:txBody>
      </p:sp>
      <p:sp>
        <p:nvSpPr>
          <p:cNvPr id="6" name="Content Placeholder 5"/>
          <p:cNvSpPr>
            <a:spLocks noGrp="1"/>
          </p:cNvSpPr>
          <p:nvPr>
            <p:ph sz="half" idx="1"/>
          </p:nvPr>
        </p:nvSpPr>
        <p:spPr/>
        <p:txBody>
          <a:bodyPr/>
          <a:lstStyle/>
          <a:p>
            <a:r>
              <a:rPr lang="en-IN" altLang="en-US" sz="2800"/>
              <a:t>Plasmid are small, circular DNA molecules that can multiply on thier own without the help of the host cell’s chromosomal DNA.They are found naturally in bacteria.</a:t>
            </a:r>
          </a:p>
          <a:p>
            <a:r>
              <a:rPr lang="en-IN" altLang="en-US" sz="2800"/>
              <a:t>useful for cloning DNA inserts less that 20 kb ( kilo base pairs).</a:t>
            </a:r>
          </a:p>
          <a:p>
            <a:endParaRPr lang="en-IN" altLang="en-US" sz="2800"/>
          </a:p>
        </p:txBody>
      </p:sp>
      <p:pic>
        <p:nvPicPr>
          <p:cNvPr id="7" name="Content Placeholder 6" descr="Annotation 2023-07-20 211657"/>
          <p:cNvPicPr>
            <a:picLocks noGrp="1" noChangeAspect="1"/>
          </p:cNvPicPr>
          <p:nvPr>
            <p:ph sz="half" idx="2"/>
          </p:nvPr>
        </p:nvPicPr>
        <p:blipFill>
          <a:blip r:embed="rId3"/>
          <a:stretch>
            <a:fillRect/>
          </a:stretch>
        </p:blipFill>
        <p:spPr>
          <a:xfrm>
            <a:off x="6172200" y="1690370"/>
            <a:ext cx="5181600" cy="3669665"/>
          </a:xfrm>
          <a:prstGeom prst="rect">
            <a:avLst/>
          </a:prstGeom>
        </p:spPr>
      </p:pic>
      <p:sp>
        <p:nvSpPr>
          <p:cNvPr id="2" name="Slide Number Placeholder 1"/>
          <p:cNvSpPr>
            <a:spLocks noGrp="1"/>
          </p:cNvSpPr>
          <p:nvPr>
            <p:ph type="sldNum" sz="quarter" idx="12"/>
          </p:nvPr>
        </p:nvSpPr>
        <p:spPr/>
        <p:txBody>
          <a:bodyPr/>
          <a:lstStyle/>
          <a:p>
            <a:fld id="{9B618960-8005-486C-9A75-10CB2AAC16F9}" type="slidenum">
              <a:rPr lang="en-US" smtClean="0"/>
              <a:t>11</a:t>
            </a:fld>
            <a:endParaRPr lang="en-US"/>
          </a:p>
        </p:txBody>
      </p:sp>
      <p:sp>
        <p:nvSpPr>
          <p:cNvPr id="3" name="Footer Placeholder 2"/>
          <p:cNvSpPr>
            <a:spLocks noGrp="1"/>
          </p:cNvSpPr>
          <p:nvPr>
            <p:ph type="ftr" sz="quarter" idx="11"/>
          </p:nvPr>
        </p:nvSpPr>
        <p:spPr/>
        <p:txBody>
          <a:bodyPr/>
          <a:lstStyle/>
          <a:p>
            <a:r>
              <a:rPr lang="en-IN" altLang="en-US">
                <a:sym typeface="+mn-ea"/>
              </a:rPr>
              <a:t>CSJM UNIVERSITY, KANPUR</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altLang="en-US" b="1"/>
              <a:t>Lambda phage Vector</a:t>
            </a:r>
          </a:p>
        </p:txBody>
      </p:sp>
      <p:sp>
        <p:nvSpPr>
          <p:cNvPr id="6" name="Content Placeholder 5"/>
          <p:cNvSpPr>
            <a:spLocks noGrp="1"/>
          </p:cNvSpPr>
          <p:nvPr>
            <p:ph sz="half" idx="1"/>
          </p:nvPr>
        </p:nvSpPr>
        <p:spPr/>
        <p:txBody>
          <a:bodyPr>
            <a:normAutofit fontScale="70000" lnSpcReduction="10000"/>
          </a:bodyPr>
          <a:lstStyle/>
          <a:p>
            <a:r>
              <a:rPr lang="en-IN" altLang="en-US"/>
              <a:t>Lambda phage vector also known as λ phage vector, is a commomly used vector in recombinant DNA technology .</a:t>
            </a:r>
          </a:p>
          <a:p>
            <a:r>
              <a:rPr lang="en-IN" altLang="en-US"/>
              <a:t>lambda phage is a Bacteriophage and serves as a vechile to carry and introduce foreign DNA into bacterial cells, primarly Escherichia coli ( E.coli). </a:t>
            </a:r>
          </a:p>
          <a:p>
            <a:r>
              <a:rPr lang="en-IN" altLang="en-US"/>
              <a:t>The lambda phage genome consists of double-standard DNA and approximately 48.5 Kilobase long. </a:t>
            </a:r>
          </a:p>
          <a:p>
            <a:r>
              <a:rPr lang="en-IN" altLang="en-US"/>
              <a:t>It exist in two form during its life cycle.</a:t>
            </a:r>
          </a:p>
          <a:p>
            <a:r>
              <a:rPr lang="en-IN" altLang="en-US"/>
              <a:t> Lytic phase</a:t>
            </a:r>
          </a:p>
          <a:p>
            <a:r>
              <a:rPr lang="en-IN" altLang="en-US"/>
              <a:t>Lysogenic phase  </a:t>
            </a:r>
          </a:p>
        </p:txBody>
      </p:sp>
      <p:pic>
        <p:nvPicPr>
          <p:cNvPr id="8" name="Content Placeholder 7" descr="lambda"/>
          <p:cNvPicPr>
            <a:picLocks noGrp="1" noChangeAspect="1"/>
          </p:cNvPicPr>
          <p:nvPr>
            <p:ph sz="half" idx="2"/>
          </p:nvPr>
        </p:nvPicPr>
        <p:blipFill>
          <a:blip r:embed="rId3"/>
          <a:stretch>
            <a:fillRect/>
          </a:stretch>
        </p:blipFill>
        <p:spPr>
          <a:xfrm>
            <a:off x="6765925" y="1825625"/>
            <a:ext cx="3992880" cy="4069715"/>
          </a:xfrm>
          <a:prstGeom prst="rect">
            <a:avLst/>
          </a:prstGeom>
        </p:spPr>
      </p:pic>
      <p:sp>
        <p:nvSpPr>
          <p:cNvPr id="2" name="Slide Number Placeholder 1"/>
          <p:cNvSpPr>
            <a:spLocks noGrp="1"/>
          </p:cNvSpPr>
          <p:nvPr>
            <p:ph type="sldNum" sz="quarter" idx="12"/>
          </p:nvPr>
        </p:nvSpPr>
        <p:spPr/>
        <p:txBody>
          <a:bodyPr/>
          <a:lstStyle/>
          <a:p>
            <a:fld id="{9B618960-8005-486C-9A75-10CB2AAC16F9}" type="slidenum">
              <a:rPr lang="en-US" smtClean="0"/>
              <a:t>12</a:t>
            </a:fld>
            <a:endParaRPr lang="en-US"/>
          </a:p>
        </p:txBody>
      </p:sp>
      <p:sp>
        <p:nvSpPr>
          <p:cNvPr id="3" name="Footer Placeholder 2"/>
          <p:cNvSpPr>
            <a:spLocks noGrp="1"/>
          </p:cNvSpPr>
          <p:nvPr>
            <p:ph type="ftr" sz="quarter" idx="11"/>
          </p:nvPr>
        </p:nvSpPr>
        <p:spPr/>
        <p:txBody>
          <a:bodyPr/>
          <a:lstStyle/>
          <a:p>
            <a:r>
              <a:rPr lang="en-IN" altLang="en-US">
                <a:sym typeface="+mn-ea"/>
              </a:rPr>
              <a:t>CSJM UNIVERSITY, KANPUR</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a:t>Cosmid Vector</a:t>
            </a:r>
          </a:p>
        </p:txBody>
      </p:sp>
      <p:sp>
        <p:nvSpPr>
          <p:cNvPr id="3" name="Content Placeholder 2"/>
          <p:cNvSpPr>
            <a:spLocks noGrp="1"/>
          </p:cNvSpPr>
          <p:nvPr>
            <p:ph sz="half" idx="1"/>
          </p:nvPr>
        </p:nvSpPr>
        <p:spPr/>
        <p:txBody>
          <a:bodyPr>
            <a:normAutofit lnSpcReduction="10000"/>
          </a:bodyPr>
          <a:lstStyle/>
          <a:p>
            <a:r>
              <a:rPr lang="en-IN" altLang="en-US" sz="2800"/>
              <a:t>A cosmid vector is a type of hybrid vector used in recombinant DNA technology.</a:t>
            </a:r>
          </a:p>
          <a:p>
            <a:r>
              <a:rPr lang="en-IN" altLang="en-US" sz="2800"/>
              <a:t>It combines the features of plasmid vectors and the cos site of a bacteriophage.</a:t>
            </a:r>
          </a:p>
          <a:p>
            <a:r>
              <a:rPr lang="en-IN" altLang="en-US" sz="2800"/>
              <a:t>Cosmids are used widely for cloning and propogating relatively large DNA fragments, typically ranging from 30 to 45 kilobases in size.</a:t>
            </a:r>
          </a:p>
        </p:txBody>
      </p:sp>
      <p:pic>
        <p:nvPicPr>
          <p:cNvPr id="5" name="Content Placeholder 4" descr="Annotation 2023-07-20 213943"/>
          <p:cNvPicPr>
            <a:picLocks noGrp="1" noChangeAspect="1"/>
          </p:cNvPicPr>
          <p:nvPr>
            <p:ph sz="half" idx="2"/>
          </p:nvPr>
        </p:nvPicPr>
        <p:blipFill>
          <a:blip r:embed="rId3"/>
          <a:stretch>
            <a:fillRect/>
          </a:stretch>
        </p:blipFill>
        <p:spPr>
          <a:xfrm>
            <a:off x="6358255" y="2633345"/>
            <a:ext cx="4808220" cy="2735580"/>
          </a:xfrm>
          <a:prstGeom prst="rect">
            <a:avLst/>
          </a:prstGeom>
        </p:spPr>
      </p:pic>
      <p:sp>
        <p:nvSpPr>
          <p:cNvPr id="4" name="Slide Number Placeholder 3"/>
          <p:cNvSpPr>
            <a:spLocks noGrp="1"/>
          </p:cNvSpPr>
          <p:nvPr>
            <p:ph type="sldNum" sz="quarter" idx="12"/>
          </p:nvPr>
        </p:nvSpPr>
        <p:spPr/>
        <p:txBody>
          <a:bodyPr/>
          <a:lstStyle/>
          <a:p>
            <a:fld id="{9B618960-8005-486C-9A75-10CB2AAC16F9}" type="slidenum">
              <a:rPr lang="en-US" smtClean="0"/>
              <a:t>13</a:t>
            </a:fld>
            <a:endParaRPr lang="en-US"/>
          </a:p>
        </p:txBody>
      </p:sp>
      <p:sp>
        <p:nvSpPr>
          <p:cNvPr id="6" name="Footer Placeholder 5"/>
          <p:cNvSpPr>
            <a:spLocks noGrp="1"/>
          </p:cNvSpPr>
          <p:nvPr>
            <p:ph type="ftr" sz="quarter" idx="11"/>
          </p:nvPr>
        </p:nvSpPr>
        <p:spPr/>
        <p:txBody>
          <a:bodyPr/>
          <a:lstStyle/>
          <a:p>
            <a:r>
              <a:rPr lang="en-IN" altLang="en-US">
                <a:sym typeface="+mn-ea"/>
              </a:rPr>
              <a:t>CSJM UNIVERSITY, KANPUR</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altLang="en-US" b="1"/>
              <a:t>Techniques used in R-DNA technology</a:t>
            </a:r>
          </a:p>
        </p:txBody>
      </p:sp>
      <p:sp>
        <p:nvSpPr>
          <p:cNvPr id="6" name="Content Placeholder 5"/>
          <p:cNvSpPr>
            <a:spLocks noGrp="1"/>
          </p:cNvSpPr>
          <p:nvPr>
            <p:ph idx="1"/>
          </p:nvPr>
        </p:nvSpPr>
        <p:spPr/>
        <p:txBody>
          <a:bodyPr/>
          <a:lstStyle/>
          <a:p>
            <a:r>
              <a:rPr lang="en-IN" altLang="en-US" sz="2800"/>
              <a:t>Gel Electrophoresis</a:t>
            </a:r>
          </a:p>
          <a:p>
            <a:r>
              <a:rPr lang="en-IN" altLang="en-US" sz="2800"/>
              <a:t>Restriction Enzyme mapping</a:t>
            </a:r>
          </a:p>
          <a:p>
            <a:r>
              <a:rPr lang="en-IN" altLang="en-US" sz="2800"/>
              <a:t>Polymerase chain reaction</a:t>
            </a:r>
          </a:p>
          <a:p>
            <a:r>
              <a:rPr lang="en-IN" altLang="en-US" sz="2800"/>
              <a:t>Nucleic Acid Hybridization</a:t>
            </a:r>
          </a:p>
          <a:p>
            <a:r>
              <a:rPr lang="en-IN" altLang="en-US" sz="2800"/>
              <a:t>DNA Sequencing</a:t>
            </a:r>
          </a:p>
        </p:txBody>
      </p:sp>
      <p:sp>
        <p:nvSpPr>
          <p:cNvPr id="2" name="Slide Number Placeholder 1"/>
          <p:cNvSpPr>
            <a:spLocks noGrp="1"/>
          </p:cNvSpPr>
          <p:nvPr>
            <p:ph type="sldNum" sz="quarter" idx="12"/>
          </p:nvPr>
        </p:nvSpPr>
        <p:spPr/>
        <p:txBody>
          <a:bodyPr/>
          <a:lstStyle/>
          <a:p>
            <a:fld id="{9B618960-8005-486C-9A75-10CB2AAC16F9}" type="slidenum">
              <a:rPr lang="en-US" smtClean="0"/>
              <a:t>14</a:t>
            </a:fld>
            <a:endParaRPr lang="en-US"/>
          </a:p>
        </p:txBody>
      </p:sp>
      <p:sp>
        <p:nvSpPr>
          <p:cNvPr id="3" name="Footer Placeholder 2"/>
          <p:cNvSpPr>
            <a:spLocks noGrp="1"/>
          </p:cNvSpPr>
          <p:nvPr>
            <p:ph type="ftr" sz="quarter" idx="11"/>
          </p:nvPr>
        </p:nvSpPr>
        <p:spPr/>
        <p:txBody>
          <a:bodyPr/>
          <a:lstStyle/>
          <a:p>
            <a:r>
              <a:rPr lang="en-IN" altLang="en-US">
                <a:sym typeface="+mn-ea"/>
              </a:rPr>
              <a:t>CSJM UNIVERSITY, KANPUR</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a:t>Applications</a:t>
            </a:r>
          </a:p>
        </p:txBody>
      </p:sp>
      <p:sp>
        <p:nvSpPr>
          <p:cNvPr id="3" name="Content Placeholder 2"/>
          <p:cNvSpPr>
            <a:spLocks noGrp="1"/>
          </p:cNvSpPr>
          <p:nvPr>
            <p:ph idx="1"/>
          </p:nvPr>
        </p:nvSpPr>
        <p:spPr>
          <a:xfrm>
            <a:off x="609600" y="898525"/>
            <a:ext cx="10972800" cy="4953000"/>
          </a:xfrm>
        </p:spPr>
        <p:txBody>
          <a:bodyPr>
            <a:normAutofit fontScale="25000" lnSpcReduction="10000"/>
          </a:bodyPr>
          <a:lstStyle/>
          <a:p>
            <a:r>
              <a:rPr lang="en-US" sz="11200"/>
              <a:t>Treatment of Genetic Disorders: Gene therapy offers the potential to treat or even cure genetic disorders caused by single gene mutations. It involves replacing or repairing faulty genes with healthy copies, addressing the root cause of the disease. Conditions like cystic fibrosis, hemophilia, sickle cell anemia, and muscular dystrophy are being targeted for gene therapy interventions.</a:t>
            </a:r>
          </a:p>
          <a:p>
            <a:r>
              <a:rPr lang="en-US" sz="11200"/>
              <a:t>Cancer Treatment: Gene therapy is being explored as a novel approach to treat cancer. One application involves modifying a patient's immune cells to recognize and target cancer cells more effectively, leading to promising results in certain types of blood cancers, such as leukemia and lymphoma.</a:t>
            </a:r>
          </a:p>
          <a:p>
            <a:endParaRPr lang="en-US" sz="11200"/>
          </a:p>
          <a:p>
            <a:pPr marL="0" indent="0">
              <a:buNone/>
            </a:pPr>
            <a:endParaRPr lang="en-US" sz="11200"/>
          </a:p>
          <a:p>
            <a:endParaRPr lang="en-US" sz="11200"/>
          </a:p>
          <a:p>
            <a:pPr marL="0" indent="0">
              <a:buNone/>
            </a:pPr>
            <a:endParaRPr lang="en-US" sz="11200"/>
          </a:p>
        </p:txBody>
      </p:sp>
      <p:sp>
        <p:nvSpPr>
          <p:cNvPr id="4" name="Slide Number Placeholder 3"/>
          <p:cNvSpPr>
            <a:spLocks noGrp="1"/>
          </p:cNvSpPr>
          <p:nvPr>
            <p:ph type="sldNum" sz="quarter" idx="12"/>
          </p:nvPr>
        </p:nvSpPr>
        <p:spPr/>
        <p:txBody>
          <a:bodyPr/>
          <a:lstStyle/>
          <a:p>
            <a:fld id="{9B618960-8005-486C-9A75-10CB2AAC16F9}" type="slidenum">
              <a:rPr lang="en-US" smtClean="0"/>
              <a:t>15</a:t>
            </a:fld>
            <a:endParaRPr lang="en-US"/>
          </a:p>
        </p:txBody>
      </p:sp>
      <p:sp>
        <p:nvSpPr>
          <p:cNvPr id="5" name="Footer Placeholder 4"/>
          <p:cNvSpPr>
            <a:spLocks noGrp="1"/>
          </p:cNvSpPr>
          <p:nvPr>
            <p:ph type="ftr" sz="quarter" idx="11"/>
          </p:nvPr>
        </p:nvSpPr>
        <p:spPr/>
        <p:txBody>
          <a:bodyPr/>
          <a:lstStyle/>
          <a:p>
            <a:r>
              <a:rPr lang="en-IN" altLang="en-US">
                <a:sym typeface="+mn-ea"/>
              </a:rPr>
              <a:t>CSJM UNIVERSITY, KANPUR</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82550"/>
            <a:ext cx="10515600" cy="4351655"/>
          </a:xfrm>
        </p:spPr>
        <p:txBody>
          <a:bodyPr>
            <a:noAutofit/>
          </a:bodyPr>
          <a:lstStyle/>
          <a:p>
            <a:r>
              <a:rPr lang="en-US" sz="2800"/>
              <a:t>Rare Diseases: Many rare genetic disorders lack effective treatments. Gene therapy provides hope for patients with these conditions, as personalized treatments can be developed to address the specific genetic mutations causing the disease.</a:t>
            </a:r>
          </a:p>
          <a:p>
            <a:r>
              <a:rPr lang="en-US" sz="2800"/>
              <a:t>Immunodeficiency Disorders: Gene therapy has shown success in treating severe combined immunodeficiency (SCID), also known as "bubble boy disease." By introducing a functional copy of the defective gene, patients' immune systems can be restored.</a:t>
            </a:r>
          </a:p>
          <a:p>
            <a:r>
              <a:rPr lang="en-US" sz="2800"/>
              <a:t>Hematological Disorders: Gene therapy has demonstrated efficacy in treating hemophilia, a bleeding disorder caused by missing or defective clotting factors. Gene therapy can enable patients to produce their clotting factors, reducing the need for frequent treatments.</a:t>
            </a:r>
          </a:p>
        </p:txBody>
      </p:sp>
      <p:sp>
        <p:nvSpPr>
          <p:cNvPr id="2" name="Slide Number Placeholder 1"/>
          <p:cNvSpPr>
            <a:spLocks noGrp="1"/>
          </p:cNvSpPr>
          <p:nvPr>
            <p:ph type="sldNum" sz="quarter" idx="12"/>
          </p:nvPr>
        </p:nvSpPr>
        <p:spPr/>
        <p:txBody>
          <a:bodyPr/>
          <a:lstStyle/>
          <a:p>
            <a:fld id="{9B618960-8005-486C-9A75-10CB2AAC16F9}" type="slidenum">
              <a:rPr lang="en-US" smtClean="0"/>
              <a:t>16</a:t>
            </a:fld>
            <a:endParaRPr lang="en-US"/>
          </a:p>
        </p:txBody>
      </p:sp>
      <p:sp>
        <p:nvSpPr>
          <p:cNvPr id="3" name="Footer Placeholder 2"/>
          <p:cNvSpPr>
            <a:spLocks noGrp="1"/>
          </p:cNvSpPr>
          <p:nvPr>
            <p:ph type="ftr" sz="quarter" idx="11"/>
          </p:nvPr>
        </p:nvSpPr>
        <p:spPr/>
        <p:txBody>
          <a:bodyPr/>
          <a:lstStyle/>
          <a:p>
            <a:r>
              <a:rPr lang="en-IN" altLang="en-US">
                <a:sym typeface="+mn-ea"/>
              </a:rPr>
              <a:t>CSJM UNIVERSITY, KANPUR</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3500"/>
            <a:ext cx="10515600" cy="6105525"/>
          </a:xfrm>
        </p:spPr>
        <p:txBody>
          <a:bodyPr>
            <a:noAutofit/>
          </a:bodyPr>
          <a:lstStyle/>
          <a:p>
            <a:r>
              <a:rPr lang="en-US" sz="2800"/>
              <a:t>Neurodegenerative Disorders: Gene therapy is being investigated for the treatment of neurodegenerative diseases like Parkinson's and Alzheimer's. Targeting specific brain regions, therapeutic genes can potentially slow disease progression or restore lost function.</a:t>
            </a:r>
          </a:p>
          <a:p>
            <a:r>
              <a:rPr lang="en-US" sz="2800"/>
              <a:t>Personalized Medicine: Gene therapy holds the promise of personalized treatments tailored to an individual's genetic makeup. This approach can optimize treatment outcomes and minimize adverse effects.</a:t>
            </a:r>
          </a:p>
          <a:p>
            <a:r>
              <a:rPr lang="en-US" sz="2800"/>
              <a:t>Agriculture: Recombinant DNA technology is used to create genetically modified crops with desirable traits, such as resistance to pests, diseases, or herbicides. These genetically modified organisms (GMOs) can increase crop yields and improve food security.</a:t>
            </a:r>
          </a:p>
        </p:txBody>
      </p:sp>
      <p:sp>
        <p:nvSpPr>
          <p:cNvPr id="2" name="Slide Number Placeholder 1"/>
          <p:cNvSpPr>
            <a:spLocks noGrp="1"/>
          </p:cNvSpPr>
          <p:nvPr>
            <p:ph type="sldNum" sz="quarter" idx="12"/>
          </p:nvPr>
        </p:nvSpPr>
        <p:spPr/>
        <p:txBody>
          <a:bodyPr/>
          <a:lstStyle/>
          <a:p>
            <a:fld id="{9B618960-8005-486C-9A75-10CB2AAC16F9}" type="slidenum">
              <a:rPr lang="en-US" smtClean="0"/>
              <a:t>17</a:t>
            </a:fld>
            <a:endParaRPr lang="en-US"/>
          </a:p>
        </p:txBody>
      </p:sp>
      <p:sp>
        <p:nvSpPr>
          <p:cNvPr id="4" name="Footer Placeholder 3"/>
          <p:cNvSpPr>
            <a:spLocks noGrp="1"/>
          </p:cNvSpPr>
          <p:nvPr>
            <p:ph type="ftr" sz="quarter" idx="11"/>
          </p:nvPr>
        </p:nvSpPr>
        <p:spPr/>
        <p:txBody>
          <a:bodyPr/>
          <a:lstStyle/>
          <a:p>
            <a:r>
              <a:rPr lang="en-IN" altLang="en-US">
                <a:sym typeface="+mn-ea"/>
              </a:rPr>
              <a:t>CSJM UNIVERSITY, KANPUR</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146300"/>
            <a:ext cx="10972800" cy="4953000"/>
          </a:xfrm>
        </p:spPr>
        <p:txBody>
          <a:bodyPr/>
          <a:lstStyle/>
          <a:p>
            <a:pPr marL="0" indent="0" algn="ctr">
              <a:buNone/>
            </a:pPr>
            <a:r>
              <a:rPr lang="en-IN" altLang="en-US" sz="9600" b="1">
                <a:solidFill>
                  <a:srgbClr val="7030A0"/>
                </a:solidFill>
                <a:latin typeface="Freestyle Script" panose="030804020302050B0404" charset="0"/>
                <a:cs typeface="Freestyle Script" panose="030804020302050B0404" charset="0"/>
              </a:rPr>
              <a:t>Thank you</a:t>
            </a:r>
          </a:p>
        </p:txBody>
      </p:sp>
      <p:sp>
        <p:nvSpPr>
          <p:cNvPr id="2" name="Slide Number Placeholder 1"/>
          <p:cNvSpPr>
            <a:spLocks noGrp="1"/>
          </p:cNvSpPr>
          <p:nvPr>
            <p:ph type="sldNum" sz="quarter" idx="12"/>
          </p:nvPr>
        </p:nvSpPr>
        <p:spPr/>
        <p:txBody>
          <a:bodyPr/>
          <a:lstStyle/>
          <a:p>
            <a:fld id="{9B618960-8005-486C-9A75-10CB2AAC16F9}" type="slidenum">
              <a:rPr lang="en-US" smtClean="0"/>
              <a:t>18</a:t>
            </a:fld>
            <a:endParaRPr lang="en-US"/>
          </a:p>
        </p:txBody>
      </p:sp>
      <p:sp>
        <p:nvSpPr>
          <p:cNvPr id="4" name="Footer Placeholder 3"/>
          <p:cNvSpPr>
            <a:spLocks noGrp="1"/>
          </p:cNvSpPr>
          <p:nvPr>
            <p:ph type="ftr" sz="quarter" idx="11"/>
          </p:nvPr>
        </p:nvSpPr>
        <p:spPr/>
        <p:txBody>
          <a:bodyPr/>
          <a:lstStyle/>
          <a:p>
            <a:r>
              <a:rPr lang="en-IN" altLang="en-US">
                <a:sym typeface="+mn-ea"/>
              </a:rPr>
              <a:t>CSJM UNIVERSITY, KANPUR</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a:t>Contents</a:t>
            </a:r>
          </a:p>
        </p:txBody>
      </p:sp>
      <p:sp>
        <p:nvSpPr>
          <p:cNvPr id="3" name="Content Placeholder 2"/>
          <p:cNvSpPr>
            <a:spLocks noGrp="1"/>
          </p:cNvSpPr>
          <p:nvPr>
            <p:ph idx="1"/>
          </p:nvPr>
        </p:nvSpPr>
        <p:spPr/>
        <p:txBody>
          <a:bodyPr/>
          <a:lstStyle/>
          <a:p>
            <a:pPr algn="l"/>
            <a:r>
              <a:rPr lang="en-IN" altLang="en-US">
                <a:latin typeface="Calibri" panose="020F0502020204030204" charset="0"/>
                <a:cs typeface="Calibri" panose="020F0502020204030204" charset="0"/>
              </a:rPr>
              <a:t>Recombinant DNA Technology</a:t>
            </a:r>
            <a:endParaRPr lang="en-IN" altLang="en-US"/>
          </a:p>
          <a:p>
            <a:pPr algn="l"/>
            <a:r>
              <a:rPr lang="en-IN" altLang="en-US" sz="2800"/>
              <a:t>Introduction</a:t>
            </a:r>
          </a:p>
          <a:p>
            <a:pPr algn="l"/>
            <a:r>
              <a:rPr lang="en-IN" altLang="en-US" sz="2800"/>
              <a:t>Goals and Objectives</a:t>
            </a:r>
          </a:p>
          <a:p>
            <a:pPr algn="l"/>
            <a:r>
              <a:rPr lang="en-IN" altLang="en-US" sz="2800"/>
              <a:t>R-DNA technology procedure</a:t>
            </a:r>
          </a:p>
          <a:p>
            <a:pPr algn="l"/>
            <a:r>
              <a:rPr lang="en-IN" altLang="en-US" sz="2800"/>
              <a:t>Enzymes</a:t>
            </a:r>
          </a:p>
          <a:p>
            <a:pPr algn="l"/>
            <a:r>
              <a:rPr lang="en-IN" altLang="en-US" sz="2800"/>
              <a:t>Vectors</a:t>
            </a:r>
          </a:p>
          <a:p>
            <a:pPr algn="l"/>
            <a:r>
              <a:rPr lang="en-IN" altLang="en-US" sz="2800"/>
              <a:t>Techniques</a:t>
            </a:r>
          </a:p>
          <a:p>
            <a:pPr algn="l"/>
            <a:r>
              <a:rPr lang="en-IN" altLang="en-US" sz="2800"/>
              <a:t>Applications</a:t>
            </a:r>
            <a:endParaRPr lang="en-IN" altLang="en-US"/>
          </a:p>
          <a:p>
            <a:pPr algn="l"/>
            <a:endParaRPr lang="en-IN" altLang="en-US"/>
          </a:p>
        </p:txBody>
      </p:sp>
      <p:sp>
        <p:nvSpPr>
          <p:cNvPr id="4" name="Slide Number Placeholder 3"/>
          <p:cNvSpPr>
            <a:spLocks noGrp="1"/>
          </p:cNvSpPr>
          <p:nvPr>
            <p:ph type="sldNum" sz="quarter" idx="12"/>
          </p:nvPr>
        </p:nvSpPr>
        <p:spPr/>
        <p:txBody>
          <a:bodyPr/>
          <a:lstStyle/>
          <a:p>
            <a:fld id="{9B618960-8005-486C-9A75-10CB2AAC16F9}" type="slidenum">
              <a:rPr lang="en-US" smtClean="0"/>
              <a:t>2</a:t>
            </a:fld>
            <a:endParaRPr lang="en-US"/>
          </a:p>
        </p:txBody>
      </p:sp>
      <p:sp>
        <p:nvSpPr>
          <p:cNvPr id="5" name="Footer Placeholder 4"/>
          <p:cNvSpPr>
            <a:spLocks noGrp="1"/>
          </p:cNvSpPr>
          <p:nvPr>
            <p:ph type="ftr" sz="quarter" idx="11"/>
          </p:nvPr>
        </p:nvSpPr>
        <p:spPr/>
        <p:txBody>
          <a:bodyPr/>
          <a:lstStyle/>
          <a:p>
            <a:r>
              <a:rPr lang="en-IN" altLang="en-US">
                <a:sym typeface="+mn-ea"/>
              </a:rPr>
              <a:t>CSJM UNIVERSITY, KANPUR</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b="1"/>
              <a:t>What is Recombinant DNA?</a:t>
            </a:r>
          </a:p>
        </p:txBody>
      </p:sp>
      <p:sp>
        <p:nvSpPr>
          <p:cNvPr id="5" name="Content Placeholder 4"/>
          <p:cNvSpPr>
            <a:spLocks noGrp="1"/>
          </p:cNvSpPr>
          <p:nvPr>
            <p:ph idx="1"/>
          </p:nvPr>
        </p:nvSpPr>
        <p:spPr/>
        <p:txBody>
          <a:bodyPr/>
          <a:lstStyle/>
          <a:p>
            <a:r>
              <a:rPr lang="en-IN" altLang="en-US" sz="2800"/>
              <a:t>Recombinant DNA Refers to a type of DNA Molecule that is artificially created by combining genetic material from different sources.</a:t>
            </a:r>
          </a:p>
          <a:p>
            <a:r>
              <a:rPr lang="en-IN" altLang="en-US" sz="2800"/>
              <a:t>It uses the genetic engineering technique known as gene splicing, in which specific DNA snippets from one creature are inserted into the DNA of another organism to create a novel DNA sequence not found in nature.</a:t>
            </a:r>
          </a:p>
          <a:p>
            <a:r>
              <a:rPr lang="en-IN" altLang="en-US" sz="2800"/>
              <a:t>This process involves isolating and cutting specific DNA segments using restriction enzymes.</a:t>
            </a:r>
          </a:p>
        </p:txBody>
      </p:sp>
      <p:sp>
        <p:nvSpPr>
          <p:cNvPr id="2" name="Slide Number Placeholder 1"/>
          <p:cNvSpPr>
            <a:spLocks noGrp="1"/>
          </p:cNvSpPr>
          <p:nvPr>
            <p:ph type="sldNum" sz="quarter" idx="12"/>
          </p:nvPr>
        </p:nvSpPr>
        <p:spPr/>
        <p:txBody>
          <a:bodyPr/>
          <a:lstStyle/>
          <a:p>
            <a:fld id="{9B618960-8005-486C-9A75-10CB2AAC16F9}" type="slidenum">
              <a:rPr lang="en-US" smtClean="0"/>
              <a:t>3</a:t>
            </a:fld>
            <a:endParaRPr lang="en-US"/>
          </a:p>
        </p:txBody>
      </p:sp>
      <p:sp>
        <p:nvSpPr>
          <p:cNvPr id="3" name="Footer Placeholder 2"/>
          <p:cNvSpPr>
            <a:spLocks noGrp="1"/>
          </p:cNvSpPr>
          <p:nvPr>
            <p:ph type="ftr" sz="quarter" idx="11"/>
          </p:nvPr>
        </p:nvSpPr>
        <p:spPr/>
        <p:txBody>
          <a:bodyPr/>
          <a:lstStyle/>
          <a:p>
            <a:r>
              <a:rPr lang="en-IN" altLang="en-US">
                <a:sym typeface="+mn-ea"/>
              </a:rPr>
              <a:t>CSJM UNIVERSITY, KANPUR</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IN" altLang="en-US" b="1"/>
              <a:t>Goals of Recombinant DNA Technology</a:t>
            </a:r>
          </a:p>
        </p:txBody>
      </p:sp>
      <p:sp>
        <p:nvSpPr>
          <p:cNvPr id="9" name="Content Placeholder 8"/>
          <p:cNvSpPr>
            <a:spLocks noGrp="1"/>
          </p:cNvSpPr>
          <p:nvPr>
            <p:ph idx="1"/>
          </p:nvPr>
        </p:nvSpPr>
        <p:spPr/>
        <p:txBody>
          <a:bodyPr/>
          <a:lstStyle/>
          <a:p>
            <a:r>
              <a:rPr lang="en-IN" altLang="en-US" sz="2800"/>
              <a:t>Gene isolation and characterization.</a:t>
            </a:r>
          </a:p>
          <a:p>
            <a:r>
              <a:rPr lang="en-IN" altLang="en-US" sz="2800"/>
              <a:t>Desired modification in isolated genes.</a:t>
            </a:r>
          </a:p>
          <a:p>
            <a:r>
              <a:rPr lang="en-IN" altLang="en-US" sz="2800"/>
              <a:t>Synthetic creation of new genes.</a:t>
            </a:r>
          </a:p>
          <a:p>
            <a:r>
              <a:rPr lang="en-IN" altLang="en-US" sz="2800"/>
              <a:t>Genomic Modification in living things.</a:t>
            </a:r>
          </a:p>
          <a:p>
            <a:r>
              <a:rPr lang="en-IN" altLang="en-US" sz="2800"/>
              <a:t>Interpretation of inherited conditons and possible treatments.</a:t>
            </a:r>
          </a:p>
          <a:p>
            <a:r>
              <a:rPr lang="en-IN" altLang="en-US" sz="2800"/>
              <a:t>Improving the human genome.</a:t>
            </a:r>
          </a:p>
        </p:txBody>
      </p:sp>
      <p:sp>
        <p:nvSpPr>
          <p:cNvPr id="2" name="Slide Number Placeholder 1"/>
          <p:cNvSpPr>
            <a:spLocks noGrp="1"/>
          </p:cNvSpPr>
          <p:nvPr>
            <p:ph type="sldNum" sz="quarter" idx="12"/>
          </p:nvPr>
        </p:nvSpPr>
        <p:spPr/>
        <p:txBody>
          <a:bodyPr/>
          <a:lstStyle/>
          <a:p>
            <a:fld id="{9B618960-8005-486C-9A75-10CB2AAC16F9}" type="slidenum">
              <a:rPr lang="en-US" smtClean="0"/>
              <a:t>4</a:t>
            </a:fld>
            <a:endParaRPr lang="en-US"/>
          </a:p>
        </p:txBody>
      </p:sp>
      <p:sp>
        <p:nvSpPr>
          <p:cNvPr id="3" name="Footer Placeholder 2"/>
          <p:cNvSpPr>
            <a:spLocks noGrp="1"/>
          </p:cNvSpPr>
          <p:nvPr>
            <p:ph type="ftr" sz="quarter" idx="11"/>
          </p:nvPr>
        </p:nvSpPr>
        <p:spPr/>
        <p:txBody>
          <a:bodyPr/>
          <a:lstStyle/>
          <a:p>
            <a:r>
              <a:rPr lang="en-IN" altLang="en-US">
                <a:sym typeface="+mn-ea"/>
              </a:rPr>
              <a:t>CSJM UNIVERSITY, KANPUR</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a:t>R- DNA technology procedure</a:t>
            </a:r>
          </a:p>
        </p:txBody>
      </p:sp>
      <p:sp>
        <p:nvSpPr>
          <p:cNvPr id="3" name="Content Placeholder 2"/>
          <p:cNvSpPr>
            <a:spLocks noGrp="1"/>
          </p:cNvSpPr>
          <p:nvPr>
            <p:ph idx="1"/>
          </p:nvPr>
        </p:nvSpPr>
        <p:spPr/>
        <p:txBody>
          <a:bodyPr/>
          <a:lstStyle/>
          <a:p>
            <a:pPr algn="ctr"/>
            <a:endParaRPr lang="en-IN" altLang="en-US"/>
          </a:p>
          <a:p>
            <a:pPr algn="ctr"/>
            <a:r>
              <a:rPr lang="en-IN" altLang="en-US" sz="2800"/>
              <a:t>Isolating of DNA</a:t>
            </a:r>
          </a:p>
          <a:p>
            <a:pPr marL="0" indent="0" algn="ctr">
              <a:buNone/>
            </a:pPr>
            <a:r>
              <a:rPr lang="en-IN" altLang="en-US" sz="2800">
                <a:latin typeface="Arial" panose="020B0604020202020204" pitchFamily="34" charset="0"/>
                <a:cs typeface="Arial" panose="020B0604020202020204" pitchFamily="34" charset="0"/>
              </a:rPr>
              <a:t>  ↓</a:t>
            </a:r>
          </a:p>
          <a:p>
            <a:pPr algn="ctr">
              <a:buFont typeface="Arial" panose="020B0604020202020204" pitchFamily="34" charset="0"/>
              <a:buChar char="•"/>
            </a:pPr>
            <a:r>
              <a:rPr lang="en-IN" altLang="en-US" sz="2800">
                <a:cs typeface="+mn-lt"/>
              </a:rPr>
              <a:t>Cutting of DNA</a:t>
            </a:r>
          </a:p>
          <a:p>
            <a:pPr marL="0" indent="0" algn="l">
              <a:buFont typeface="Arial" panose="020B0604020202020204" pitchFamily="34" charset="0"/>
              <a:buNone/>
            </a:pPr>
            <a:r>
              <a:rPr lang="en-IN" altLang="en-US" sz="2800">
                <a:latin typeface="Arial" panose="020B0604020202020204" pitchFamily="34" charset="0"/>
                <a:cs typeface="Arial" panose="020B0604020202020204" pitchFamily="34" charset="0"/>
              </a:rPr>
              <a:t>                                                       ↓</a:t>
            </a:r>
          </a:p>
          <a:p>
            <a:pPr algn="ctr">
              <a:buFont typeface="Arial" panose="020B0604020202020204" pitchFamily="34" charset="0"/>
              <a:buChar char="•"/>
            </a:pPr>
            <a:r>
              <a:rPr lang="en-IN" altLang="en-US" sz="2800">
                <a:cs typeface="+mn-lt"/>
              </a:rPr>
              <a:t>Joining of DNA</a:t>
            </a:r>
          </a:p>
          <a:p>
            <a:pPr marL="0" indent="0" algn="ctr">
              <a:buFont typeface="Arial" panose="020B0604020202020204" pitchFamily="34" charset="0"/>
              <a:buNone/>
            </a:pPr>
            <a:r>
              <a:rPr lang="en-IN" altLang="en-US" sz="2800">
                <a:latin typeface="Arial" panose="020B0604020202020204" pitchFamily="34" charset="0"/>
                <a:cs typeface="Arial" panose="020B0604020202020204" pitchFamily="34" charset="0"/>
              </a:rPr>
              <a:t>    ↓</a:t>
            </a:r>
          </a:p>
          <a:p>
            <a:pPr algn="ctr">
              <a:buFont typeface="Arial" panose="020B0604020202020204" pitchFamily="34" charset="0"/>
              <a:buChar char="•"/>
            </a:pPr>
            <a:r>
              <a:rPr lang="en-IN" altLang="en-US" sz="2800">
                <a:cs typeface="+mn-lt"/>
              </a:rPr>
              <a:t>Amplyfying of DNA</a:t>
            </a:r>
          </a:p>
        </p:txBody>
      </p:sp>
      <p:sp>
        <p:nvSpPr>
          <p:cNvPr id="4" name="Slide Number Placeholder 3"/>
          <p:cNvSpPr>
            <a:spLocks noGrp="1"/>
          </p:cNvSpPr>
          <p:nvPr>
            <p:ph type="sldNum" sz="quarter" idx="12"/>
          </p:nvPr>
        </p:nvSpPr>
        <p:spPr/>
        <p:txBody>
          <a:bodyPr/>
          <a:lstStyle/>
          <a:p>
            <a:fld id="{9B618960-8005-486C-9A75-10CB2AAC16F9}" type="slidenum">
              <a:rPr lang="en-US" smtClean="0"/>
              <a:t>5</a:t>
            </a:fld>
            <a:endParaRPr lang="en-US"/>
          </a:p>
        </p:txBody>
      </p:sp>
      <p:sp>
        <p:nvSpPr>
          <p:cNvPr id="5" name="Footer Placeholder 4"/>
          <p:cNvSpPr>
            <a:spLocks noGrp="1"/>
          </p:cNvSpPr>
          <p:nvPr>
            <p:ph type="ftr" sz="quarter" idx="11"/>
          </p:nvPr>
        </p:nvSpPr>
        <p:spPr/>
        <p:txBody>
          <a:bodyPr/>
          <a:lstStyle/>
          <a:p>
            <a:r>
              <a:rPr lang="en-IN" altLang="en-US">
                <a:sym typeface="+mn-ea"/>
              </a:rPr>
              <a:t>CSJM UNIVERSITY, KANPUR</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25" y="190500"/>
            <a:ext cx="11014075" cy="582930"/>
          </a:xfrm>
        </p:spPr>
        <p:txBody>
          <a:bodyPr/>
          <a:lstStyle/>
          <a:p>
            <a:pPr algn="ctr"/>
            <a:r>
              <a:rPr lang="en-IN" altLang="en-US" b="1"/>
              <a:t>Isolation of DNA</a:t>
            </a:r>
          </a:p>
        </p:txBody>
      </p:sp>
      <p:pic>
        <p:nvPicPr>
          <p:cNvPr id="4" name="Content Placeholder 3" descr="isolation of dna"/>
          <p:cNvPicPr>
            <a:picLocks noGrp="1" noChangeAspect="1"/>
          </p:cNvPicPr>
          <p:nvPr>
            <p:ph idx="1"/>
          </p:nvPr>
        </p:nvPicPr>
        <p:blipFill>
          <a:blip r:embed="rId3"/>
          <a:stretch>
            <a:fillRect/>
          </a:stretch>
        </p:blipFill>
        <p:spPr>
          <a:xfrm>
            <a:off x="1943735" y="1592580"/>
            <a:ext cx="8019415" cy="4584700"/>
          </a:xfrm>
          <a:prstGeom prst="rect">
            <a:avLst/>
          </a:prstGeom>
        </p:spPr>
      </p:pic>
      <p:sp>
        <p:nvSpPr>
          <p:cNvPr id="3" name="Slide Number Placeholder 2"/>
          <p:cNvSpPr>
            <a:spLocks noGrp="1"/>
          </p:cNvSpPr>
          <p:nvPr>
            <p:ph type="sldNum" sz="quarter" idx="12"/>
          </p:nvPr>
        </p:nvSpPr>
        <p:spPr/>
        <p:txBody>
          <a:bodyPr/>
          <a:lstStyle/>
          <a:p>
            <a:fld id="{9B618960-8005-486C-9A75-10CB2AAC16F9}" type="slidenum">
              <a:rPr lang="en-US" smtClean="0"/>
              <a:t>6</a:t>
            </a:fld>
            <a:endParaRPr lang="en-US"/>
          </a:p>
        </p:txBody>
      </p:sp>
      <p:sp>
        <p:nvSpPr>
          <p:cNvPr id="5" name="Footer Placeholder 4"/>
          <p:cNvSpPr>
            <a:spLocks noGrp="1"/>
          </p:cNvSpPr>
          <p:nvPr>
            <p:ph type="ftr" sz="quarter" idx="11"/>
          </p:nvPr>
        </p:nvSpPr>
        <p:spPr/>
        <p:txBody>
          <a:bodyPr/>
          <a:lstStyle/>
          <a:p>
            <a:r>
              <a:rPr lang="en-IN" altLang="en-US">
                <a:sym typeface="+mn-ea"/>
              </a:rPr>
              <a:t>CSJM UNIVERSITY, KANPUR</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ltLang="en-US" b="1"/>
              <a:t>Cutting and Joining of DNA by Restriction Enzymes</a:t>
            </a:r>
          </a:p>
        </p:txBody>
      </p:sp>
      <p:pic>
        <p:nvPicPr>
          <p:cNvPr id="7" name="Content Placeholder 6" descr="RestrictionEnzymes"/>
          <p:cNvPicPr>
            <a:picLocks noGrp="1" noChangeAspect="1"/>
          </p:cNvPicPr>
          <p:nvPr>
            <p:ph idx="1"/>
          </p:nvPr>
        </p:nvPicPr>
        <p:blipFill>
          <a:blip r:embed="rId3"/>
          <a:stretch>
            <a:fillRect/>
          </a:stretch>
        </p:blipFill>
        <p:spPr>
          <a:xfrm>
            <a:off x="1932940" y="1825625"/>
            <a:ext cx="8183245" cy="4351655"/>
          </a:xfrm>
          <a:prstGeom prst="rect">
            <a:avLst/>
          </a:prstGeom>
        </p:spPr>
      </p:pic>
      <p:sp>
        <p:nvSpPr>
          <p:cNvPr id="3" name="Slide Number Placeholder 2"/>
          <p:cNvSpPr>
            <a:spLocks noGrp="1"/>
          </p:cNvSpPr>
          <p:nvPr>
            <p:ph type="sldNum" sz="quarter" idx="12"/>
          </p:nvPr>
        </p:nvSpPr>
        <p:spPr/>
        <p:txBody>
          <a:bodyPr/>
          <a:lstStyle/>
          <a:p>
            <a:fld id="{9B618960-8005-486C-9A75-10CB2AAC16F9}" type="slidenum">
              <a:rPr lang="en-US" smtClean="0"/>
              <a:t>7</a:t>
            </a:fld>
            <a:endParaRPr lang="en-US"/>
          </a:p>
        </p:txBody>
      </p:sp>
      <p:sp>
        <p:nvSpPr>
          <p:cNvPr id="4" name="Footer Placeholder 3"/>
          <p:cNvSpPr>
            <a:spLocks noGrp="1"/>
          </p:cNvSpPr>
          <p:nvPr>
            <p:ph type="ftr" sz="quarter" idx="11"/>
          </p:nvPr>
        </p:nvSpPr>
        <p:spPr/>
        <p:txBody>
          <a:bodyPr/>
          <a:lstStyle/>
          <a:p>
            <a:r>
              <a:rPr lang="en-IN" altLang="en-US">
                <a:sym typeface="+mn-ea"/>
              </a:rPr>
              <a:t>CSJM UNIVERSITY, KANPUR</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b="1"/>
              <a:t>Amplyfying the R-DNA</a:t>
            </a:r>
            <a:r>
              <a:rPr lang="en-IN" altLang="en-US"/>
              <a:t> </a:t>
            </a:r>
          </a:p>
        </p:txBody>
      </p:sp>
      <p:pic>
        <p:nvPicPr>
          <p:cNvPr id="4" name="Content Placeholder 3" descr="amplification"/>
          <p:cNvPicPr>
            <a:picLocks noGrp="1" noChangeAspect="1"/>
          </p:cNvPicPr>
          <p:nvPr>
            <p:ph idx="1"/>
          </p:nvPr>
        </p:nvPicPr>
        <p:blipFill>
          <a:blip r:embed="rId3"/>
          <a:stretch>
            <a:fillRect/>
          </a:stretch>
        </p:blipFill>
        <p:spPr>
          <a:xfrm>
            <a:off x="2664460" y="1691005"/>
            <a:ext cx="7155815" cy="4188460"/>
          </a:xfrm>
          <a:prstGeom prst="rect">
            <a:avLst/>
          </a:prstGeom>
        </p:spPr>
      </p:pic>
      <p:sp>
        <p:nvSpPr>
          <p:cNvPr id="3" name="Slide Number Placeholder 2"/>
          <p:cNvSpPr>
            <a:spLocks noGrp="1"/>
          </p:cNvSpPr>
          <p:nvPr>
            <p:ph type="sldNum" sz="quarter" idx="12"/>
          </p:nvPr>
        </p:nvSpPr>
        <p:spPr/>
        <p:txBody>
          <a:bodyPr/>
          <a:lstStyle/>
          <a:p>
            <a:fld id="{9B618960-8005-486C-9A75-10CB2AAC16F9}" type="slidenum">
              <a:rPr lang="en-US" smtClean="0"/>
              <a:t>8</a:t>
            </a:fld>
            <a:endParaRPr lang="en-US"/>
          </a:p>
        </p:txBody>
      </p:sp>
      <p:sp>
        <p:nvSpPr>
          <p:cNvPr id="5" name="Footer Placeholder 4"/>
          <p:cNvSpPr>
            <a:spLocks noGrp="1"/>
          </p:cNvSpPr>
          <p:nvPr>
            <p:ph type="ftr" sz="quarter" idx="11"/>
          </p:nvPr>
        </p:nvSpPr>
        <p:spPr/>
        <p:txBody>
          <a:bodyPr/>
          <a:lstStyle/>
          <a:p>
            <a:r>
              <a:rPr lang="en-IN" altLang="en-US">
                <a:sym typeface="+mn-ea"/>
              </a:rPr>
              <a:t>CSJM UNIVERSITY, KANPUR</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altLang="en-US" b="1"/>
              <a:t>Enzymes and their Action</a:t>
            </a:r>
          </a:p>
        </p:txBody>
      </p:sp>
      <p:pic>
        <p:nvPicPr>
          <p:cNvPr id="9" name="Content Placeholder 8" descr="Annotation 2023-07-20 204025"/>
          <p:cNvPicPr>
            <a:picLocks noGrp="1" noChangeAspect="1"/>
          </p:cNvPicPr>
          <p:nvPr>
            <p:ph idx="1"/>
          </p:nvPr>
        </p:nvPicPr>
        <p:blipFill>
          <a:blip r:embed="rId3"/>
          <a:stretch>
            <a:fillRect/>
          </a:stretch>
        </p:blipFill>
        <p:spPr>
          <a:xfrm>
            <a:off x="1841500" y="1019810"/>
            <a:ext cx="8254365" cy="4817745"/>
          </a:xfrm>
          <a:prstGeom prst="rect">
            <a:avLst/>
          </a:prstGeom>
        </p:spPr>
      </p:pic>
      <p:sp>
        <p:nvSpPr>
          <p:cNvPr id="2" name="Slide Number Placeholder 1"/>
          <p:cNvSpPr>
            <a:spLocks noGrp="1"/>
          </p:cNvSpPr>
          <p:nvPr>
            <p:ph type="sldNum" sz="quarter" idx="12"/>
          </p:nvPr>
        </p:nvSpPr>
        <p:spPr/>
        <p:txBody>
          <a:bodyPr/>
          <a:lstStyle/>
          <a:p>
            <a:fld id="{9B618960-8005-486C-9A75-10CB2AAC16F9}" type="slidenum">
              <a:rPr lang="en-US" smtClean="0"/>
              <a:t>9</a:t>
            </a:fld>
            <a:endParaRPr lang="en-US"/>
          </a:p>
        </p:txBody>
      </p:sp>
      <p:sp>
        <p:nvSpPr>
          <p:cNvPr id="3" name="Footer Placeholder 2"/>
          <p:cNvSpPr>
            <a:spLocks noGrp="1"/>
          </p:cNvSpPr>
          <p:nvPr>
            <p:ph type="ftr" sz="quarter" idx="11"/>
          </p:nvPr>
        </p:nvSpPr>
        <p:spPr/>
        <p:txBody>
          <a:bodyPr/>
          <a:lstStyle/>
          <a:p>
            <a:r>
              <a:rPr lang="en-IN" altLang="en-US">
                <a:sym typeface="+mn-ea"/>
              </a:rPr>
              <a:t>CSJM UNIVERSITY, KANPUR</a:t>
            </a:r>
            <a:endParaRPr lang="en-US"/>
          </a:p>
        </p:txBody>
      </p:sp>
    </p:spTree>
  </p:cSld>
  <p:clrMapOvr>
    <a:masterClrMapping/>
  </p:clrMapOvr>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937</Words>
  <Application>Microsoft Office PowerPoint</Application>
  <PresentationFormat>Widescreen</PresentationFormat>
  <Paragraphs>127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SimSun</vt:lpstr>
      <vt:lpstr>Arial</vt:lpstr>
      <vt:lpstr>Calibri</vt:lpstr>
      <vt:lpstr>Freestyle Script</vt:lpstr>
      <vt:lpstr>Orange Waves</vt:lpstr>
      <vt:lpstr>Recombinant D.N.A Technology (Cellular and molecular pharmacology) </vt:lpstr>
      <vt:lpstr>Contents</vt:lpstr>
      <vt:lpstr>What is Recombinant DNA?</vt:lpstr>
      <vt:lpstr>Goals of Recombinant DNA Technology</vt:lpstr>
      <vt:lpstr>R- DNA technology procedure</vt:lpstr>
      <vt:lpstr>Isolation of DNA</vt:lpstr>
      <vt:lpstr>Cutting and Joining of DNA by Restriction Enzymes</vt:lpstr>
      <vt:lpstr>Amplyfying the R-DNA </vt:lpstr>
      <vt:lpstr>Enzymes and their Action</vt:lpstr>
      <vt:lpstr>Vectors Used in R- DNA technology</vt:lpstr>
      <vt:lpstr>Plasmid Vectors</vt:lpstr>
      <vt:lpstr>Lambda phage Vector</vt:lpstr>
      <vt:lpstr>Cosmid Vector</vt:lpstr>
      <vt:lpstr>Techniques used in R-DNA technology</vt:lpstr>
      <vt:lpstr>Applications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Recombinant D.N.A Technology and Gene Therapy</dc:title>
  <dc:creator/>
  <cp:lastModifiedBy>Mamta Tiwari</cp:lastModifiedBy>
  <cp:revision>11</cp:revision>
  <dcterms:created xsi:type="dcterms:W3CDTF">2023-07-18T17:33:00Z</dcterms:created>
  <dcterms:modified xsi:type="dcterms:W3CDTF">2023-08-19T06:48:52Z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585FC1ED06A540C49FC1D1772D559E85</vt:lpwstr>
  </property>
  <property fmtid="{D5CDD505-2E9C-101B-9397-08002B2CF9AE}" pid="3" name="KSOProductBuildVer">
    <vt:lpwstr>1033-12.2.0.13085</vt:lpwstr>
  </property>
</Properties>
</file>