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9" r:id="rId4"/>
    <p:sldId id="272" r:id="rId5"/>
    <p:sldId id="273" r:id="rId6"/>
    <p:sldId id="260" r:id="rId7"/>
    <p:sldId id="261" r:id="rId8"/>
    <p:sldId id="263" r:id="rId9"/>
    <p:sldId id="264" r:id="rId10"/>
    <p:sldId id="265" r:id="rId11"/>
    <p:sldId id="274" r:id="rId12"/>
    <p:sldId id="268" r:id="rId13"/>
    <p:sldId id="277" r:id="rId14"/>
    <p:sldId id="269" r:id="rId15"/>
    <p:sldId id="271"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874A9F-5EF7-4328-BFCF-3659E57A1889}"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74A9F-5EF7-4328-BFCF-3659E57A1889}"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74A9F-5EF7-4328-BFCF-3659E57A1889}"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74A9F-5EF7-4328-BFCF-3659E57A1889}"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74A9F-5EF7-4328-BFCF-3659E57A1889}"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874A9F-5EF7-4328-BFCF-3659E57A1889}"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74A9F-5EF7-4328-BFCF-3659E57A1889}" type="datetimeFigureOut">
              <a:rPr lang="en-US" smtClean="0"/>
              <a:pPr/>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74A9F-5EF7-4328-BFCF-3659E57A1889}" type="datetimeFigureOut">
              <a:rPr lang="en-US" smtClean="0"/>
              <a:pPr/>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74A9F-5EF7-4328-BFCF-3659E57A1889}" type="datetimeFigureOut">
              <a:rPr lang="en-US" smtClean="0"/>
              <a:pPr/>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74A9F-5EF7-4328-BFCF-3659E57A1889}"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74A9F-5EF7-4328-BFCF-3659E57A1889}"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B235F-8764-405D-AEB5-A4F494666E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74A9F-5EF7-4328-BFCF-3659E57A1889}" type="datetimeFigureOut">
              <a:rPr lang="en-US" smtClean="0"/>
              <a:pPr/>
              <a:t>3/10/2018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B235F-8764-405D-AEB5-A4F494666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The Bioelectric Potentials(contd.)</a:t>
            </a:r>
            <a:endParaRPr lang="en-US" dirty="0"/>
          </a:p>
        </p:txBody>
      </p:sp>
      <p:sp>
        <p:nvSpPr>
          <p:cNvPr id="4"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dirty="0" smtClean="0">
                <a:solidFill>
                  <a:schemeClr val="accent4"/>
                </a:solidFill>
              </a:rPr>
              <a:t>By:</a:t>
            </a:r>
          </a:p>
          <a:p>
            <a:r>
              <a:rPr lang="en-US" dirty="0" err="1" smtClean="0">
                <a:solidFill>
                  <a:schemeClr val="accent4"/>
                </a:solidFill>
              </a:rPr>
              <a:t>Somesh</a:t>
            </a:r>
            <a:r>
              <a:rPr lang="en-US" dirty="0" smtClean="0">
                <a:solidFill>
                  <a:schemeClr val="accent4"/>
                </a:solidFill>
              </a:rPr>
              <a:t> Kumar Malhotra</a:t>
            </a:r>
          </a:p>
          <a:p>
            <a:r>
              <a:rPr lang="en-US" dirty="0" smtClean="0">
                <a:solidFill>
                  <a:schemeClr val="accent4"/>
                </a:solidFill>
              </a:rPr>
              <a:t>Assistant Professor,</a:t>
            </a:r>
          </a:p>
          <a:p>
            <a:r>
              <a:rPr lang="en-US" dirty="0" smtClean="0">
                <a:solidFill>
                  <a:schemeClr val="accent4"/>
                </a:solidFill>
              </a:rPr>
              <a:t>ECE </a:t>
            </a:r>
            <a:r>
              <a:rPr lang="en-US" dirty="0" err="1" smtClean="0">
                <a:solidFill>
                  <a:schemeClr val="accent4"/>
                </a:solidFill>
              </a:rPr>
              <a:t>Deptt.,UIET,CSJM</a:t>
            </a:r>
            <a:r>
              <a:rPr lang="en-US" dirty="0" smtClean="0">
                <a:solidFill>
                  <a:schemeClr val="accent4"/>
                </a:solidFill>
              </a:rPr>
              <a:t> University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According to R. Bickford research and clinical applications of the EEG in humans and animals are used to:</a:t>
            </a:r>
            <a:br>
              <a:rPr lang="en-US" dirty="0" smtClean="0"/>
            </a:br>
            <a:r>
              <a:rPr lang="en-US" dirty="0" smtClean="0"/>
              <a:t>(1) monitor alertness, coma and brain death;</a:t>
            </a:r>
            <a:br>
              <a:rPr lang="en-US" dirty="0" smtClean="0"/>
            </a:br>
            <a:r>
              <a:rPr lang="en-US" dirty="0" smtClean="0"/>
              <a:t>(2) locate areas of damage following head injury, 	stroke, </a:t>
            </a:r>
            <a:r>
              <a:rPr lang="en-US" dirty="0" err="1" smtClean="0"/>
              <a:t>tumour</a:t>
            </a:r>
            <a:r>
              <a:rPr lang="en-US" dirty="0" smtClean="0"/>
              <a:t>, etc.;</a:t>
            </a:r>
            <a:br>
              <a:rPr lang="en-US" dirty="0" smtClean="0"/>
            </a:br>
            <a:r>
              <a:rPr lang="en-US" dirty="0" smtClean="0"/>
              <a:t>(3) test afferent pathways(signals come outside stimuli 	and tell your brain what 	they are sensing) (by 	evoked potentials);</a:t>
            </a:r>
            <a:br>
              <a:rPr lang="en-US" dirty="0" smtClean="0"/>
            </a:br>
            <a:r>
              <a:rPr lang="en-US" dirty="0" smtClean="0"/>
              <a:t>(4) monitor cognitive engagement (challenging task) 	(alpha rhythm);</a:t>
            </a:r>
            <a:br>
              <a:rPr lang="en-US" dirty="0" smtClean="0"/>
            </a:br>
            <a:r>
              <a:rPr lang="en-US" dirty="0" smtClean="0"/>
              <a:t>(5) produce biofeedback situations, alpha, etc.;</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(6) </a:t>
            </a:r>
            <a:r>
              <a:rPr lang="en-US" sz="3800" dirty="0" smtClean="0"/>
              <a:t>control </a:t>
            </a:r>
            <a:r>
              <a:rPr lang="en-US" sz="3800" dirty="0" err="1" smtClean="0"/>
              <a:t>anaesthesia</a:t>
            </a:r>
            <a:r>
              <a:rPr lang="en-US" sz="3800" dirty="0" smtClean="0"/>
              <a:t> depth (“servo </a:t>
            </a:r>
            <a:r>
              <a:rPr lang="en-US" sz="3800" dirty="0" err="1" smtClean="0"/>
              <a:t>anaesthesia</a:t>
            </a:r>
            <a:r>
              <a:rPr lang="en-US" sz="3800" dirty="0" smtClean="0"/>
              <a:t>”);</a:t>
            </a:r>
            <a:br>
              <a:rPr lang="en-US" sz="3800" dirty="0" smtClean="0"/>
            </a:br>
            <a:r>
              <a:rPr lang="en-US" sz="3800" dirty="0" smtClean="0"/>
              <a:t>(7) investigate epilepsy (a neurological disorder marked by sudden </a:t>
            </a:r>
            <a:r>
              <a:rPr lang="en-US" sz="3800" dirty="0" smtClean="0"/>
              <a:t>recurrent </a:t>
            </a:r>
            <a:r>
              <a:rPr lang="en-US" sz="3800" dirty="0" smtClean="0"/>
              <a:t>episode of sensory disturbance ,loss of </a:t>
            </a:r>
            <a:r>
              <a:rPr lang="en-US" sz="3800" dirty="0" err="1" smtClean="0"/>
              <a:t>conciousness</a:t>
            </a:r>
            <a:r>
              <a:rPr lang="en-US" sz="3800" dirty="0" smtClean="0"/>
              <a:t>, </a:t>
            </a:r>
            <a:r>
              <a:rPr lang="en-US" sz="3800" dirty="0" smtClean="0"/>
              <a:t>associated </a:t>
            </a:r>
            <a:r>
              <a:rPr lang="en-US" sz="3800" dirty="0" smtClean="0"/>
              <a:t>with abnormal electrical activity in the brain) and </a:t>
            </a:r>
            <a:r>
              <a:rPr lang="en-US" sz="3800" dirty="0" smtClean="0"/>
              <a:t>locate </a:t>
            </a:r>
            <a:r>
              <a:rPr lang="en-US" sz="3800" dirty="0" smtClean="0"/>
              <a:t>seizure (an epileptic fit, the outward effect can vary from </a:t>
            </a:r>
            <a:r>
              <a:rPr lang="en-US" sz="3800" dirty="0" smtClean="0"/>
              <a:t>uncontrolled </a:t>
            </a:r>
            <a:r>
              <a:rPr lang="en-US" sz="3800" dirty="0" smtClean="0"/>
              <a:t>jerking movement (tonic-</a:t>
            </a:r>
            <a:r>
              <a:rPr lang="en-US" sz="3800" dirty="0" err="1" smtClean="0"/>
              <a:t>clonic</a:t>
            </a:r>
            <a:r>
              <a:rPr lang="en-US" sz="3800" dirty="0" smtClean="0"/>
              <a:t> seizures) to 	as </a:t>
            </a:r>
            <a:r>
              <a:rPr lang="en-US" sz="3800" dirty="0" smtClean="0"/>
              <a:t>subtle </a:t>
            </a:r>
            <a:r>
              <a:rPr lang="en-US" sz="3800" dirty="0" smtClean="0"/>
              <a:t>as a momentary loss of awareness(absence seizure)) </a:t>
            </a:r>
            <a:r>
              <a:rPr lang="en-US" sz="3800" dirty="0" smtClean="0"/>
              <a:t>origin</a:t>
            </a:r>
            <a:r>
              <a:rPr lang="en-US" sz="3800" dirty="0" smtClean="0"/>
              <a:t>;</a:t>
            </a:r>
            <a:br>
              <a:rPr lang="en-US" sz="3800" dirty="0" smtClean="0"/>
            </a:br>
            <a:r>
              <a:rPr lang="en-US" sz="3800" dirty="0" smtClean="0"/>
              <a:t>(8) test epilepsy drug effects;</a:t>
            </a:r>
            <a:br>
              <a:rPr lang="en-US" sz="3800" dirty="0" smtClean="0"/>
            </a:br>
            <a:r>
              <a:rPr lang="en-US" sz="3800" dirty="0" smtClean="0"/>
              <a:t>(9) assist in experimental cortical excision  of epileptic </a:t>
            </a:r>
            <a:r>
              <a:rPr lang="en-US" sz="3800" dirty="0" smtClean="0"/>
              <a:t>focus   	(cutting away of brain tissue from the area of brain that 	consist epileptic focus {area of brain that generate </a:t>
            </a:r>
            <a:r>
              <a:rPr lang="en-US" sz="3800" dirty="0" err="1" smtClean="0"/>
              <a:t>cinical</a:t>
            </a:r>
            <a:r>
              <a:rPr lang="en-US" sz="3800" dirty="0" smtClean="0"/>
              <a:t> 	seizures});</a:t>
            </a:r>
            <a:r>
              <a:rPr lang="en-US" sz="3800" dirty="0" smtClean="0"/>
              <a:t/>
            </a:r>
            <a:br>
              <a:rPr lang="en-US" sz="3800" dirty="0" smtClean="0"/>
            </a:br>
            <a:r>
              <a:rPr lang="en-US" sz="3800" dirty="0" smtClean="0"/>
              <a:t>(10) monitor human and animal brain development;</a:t>
            </a:r>
            <a:br>
              <a:rPr lang="en-US" sz="3800" dirty="0" smtClean="0"/>
            </a:br>
            <a:r>
              <a:rPr lang="en-US" sz="3800" dirty="0" smtClean="0"/>
              <a:t>(11) investigate sleep disorder and physiology</a:t>
            </a:r>
            <a:r>
              <a:rPr lang="en-US" sz="3800"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EMG</a:t>
            </a:r>
            <a:endParaRPr lang="en-US" dirty="0"/>
          </a:p>
        </p:txBody>
      </p:sp>
      <p:sp>
        <p:nvSpPr>
          <p:cNvPr id="4" name="Content Placeholder 3"/>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457200" y="1752600"/>
            <a:ext cx="80010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EMG</a:t>
            </a:r>
            <a:endParaRPr lang="en-US" dirty="0"/>
          </a:p>
        </p:txBody>
      </p:sp>
      <p:sp>
        <p:nvSpPr>
          <p:cNvPr id="4" name="Content Placeholder 3"/>
          <p:cNvSpPr>
            <a:spLocks noGrp="1"/>
          </p:cNvSpPr>
          <p:nvPr>
            <p:ph idx="1"/>
          </p:nvPr>
        </p:nvSpPr>
        <p:spPr/>
        <p:txBody>
          <a:bodyPr>
            <a:normAutofit fontScale="92500"/>
          </a:bodyPr>
          <a:lstStyle/>
          <a:p>
            <a:pPr>
              <a:buNone/>
            </a:pPr>
            <a:r>
              <a:rPr lang="en-US" dirty="0" smtClean="0"/>
              <a:t>EMG can be recorded in two ways:</a:t>
            </a:r>
          </a:p>
          <a:p>
            <a:pPr marL="514350" indent="-514350">
              <a:buAutoNum type="arabicPeriod"/>
            </a:pPr>
            <a:r>
              <a:rPr lang="en-US" dirty="0" smtClean="0"/>
              <a:t>Surface EMG (SEMG ,which records EMG using electrodes placed on skin) which is more popular than</a:t>
            </a:r>
          </a:p>
          <a:p>
            <a:pPr marL="514350" indent="-514350">
              <a:buAutoNum type="arabicPeriod"/>
            </a:pPr>
            <a:r>
              <a:rPr lang="en-US" dirty="0" smtClean="0"/>
              <a:t>Intra muscular EMG  (a needle electrode is inserted inside the muscle) as it is non-invasive.</a:t>
            </a:r>
          </a:p>
          <a:p>
            <a:pPr marL="514350" indent="-514350">
              <a:buNone/>
            </a:pPr>
            <a:r>
              <a:rPr lang="en-US" dirty="0" smtClean="0"/>
              <a:t>SEMG measures the muscle </a:t>
            </a:r>
            <a:r>
              <a:rPr lang="en-US" dirty="0" err="1" smtClean="0"/>
              <a:t>fibre</a:t>
            </a:r>
            <a:r>
              <a:rPr lang="en-US" dirty="0" smtClean="0"/>
              <a:t> action potential of a single(or more) motor units, which are known as the motor unit action potentials(MUAPs)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EMG</a:t>
            </a:r>
            <a:endParaRPr lang="en-US" dirty="0"/>
          </a:p>
        </p:txBody>
      </p:sp>
      <p:sp>
        <p:nvSpPr>
          <p:cNvPr id="4" name="Content Placeholder 3"/>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srcRect/>
          <a:stretch>
            <a:fillRect/>
          </a:stretch>
        </p:blipFill>
        <p:spPr bwMode="auto">
          <a:xfrm>
            <a:off x="304800" y="1600200"/>
            <a:ext cx="8686800" cy="5124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EMG</a:t>
            </a:r>
            <a:endParaRPr lang="en-US" dirty="0"/>
          </a:p>
        </p:txBody>
      </p:sp>
      <p:sp>
        <p:nvSpPr>
          <p:cNvPr id="4" name="Content Placeholder 3"/>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685800" y="1600200"/>
            <a:ext cx="79248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EMG</a:t>
            </a:r>
            <a:endParaRPr lang="en-US" dirty="0"/>
          </a:p>
        </p:txBody>
      </p:sp>
      <p:sp>
        <p:nvSpPr>
          <p:cNvPr id="4" name="Content Placeholder 3"/>
          <p:cNvSpPr>
            <a:spLocks noGrp="1"/>
          </p:cNvSpPr>
          <p:nvPr>
            <p:ph idx="1"/>
          </p:nvPr>
        </p:nvSpPr>
        <p:spPr/>
        <p:txBody>
          <a:bodyPr>
            <a:normAutofit fontScale="70000" lnSpcReduction="20000"/>
          </a:bodyPr>
          <a:lstStyle/>
          <a:p>
            <a:r>
              <a:rPr lang="en-US" dirty="0" smtClean="0"/>
              <a:t>Electromyography is measuring the electrical signal associated with the activation of the muscle. </a:t>
            </a:r>
          </a:p>
          <a:p>
            <a:r>
              <a:rPr lang="en-US" dirty="0" smtClean="0"/>
              <a:t>This may be voluntary or involuntary muscle contraction. The EMG activity of voluntary muscle contractions is related to tension. </a:t>
            </a:r>
          </a:p>
          <a:p>
            <a:r>
              <a:rPr lang="en-US" dirty="0" smtClean="0"/>
              <a:t>The functional unit of the muscle contraction is a motor unit, which is comprised of a single alpha motor neuron and all the fibers it enervates.</a:t>
            </a:r>
          </a:p>
          <a:p>
            <a:r>
              <a:rPr lang="en-US" dirty="0" smtClean="0"/>
              <a:t> This muscle fiber contracts when the action potentials (impulse) of the motor nerve which supplies it reaches a depolarization threshold. </a:t>
            </a:r>
          </a:p>
          <a:p>
            <a:r>
              <a:rPr lang="en-US" dirty="0" smtClean="0"/>
              <a:t>The depolarization generates an electromagnetic field and the potential is measured as a voltage. The depolarization, which spreads along the membrane of the muscle, is a muscle action potential.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smtClean="0"/>
              <a:t>EMG</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The motor unit action potential is the </a:t>
            </a:r>
            <a:r>
              <a:rPr lang="en-US" dirty="0" err="1" smtClean="0"/>
              <a:t>spatio</a:t>
            </a:r>
            <a:r>
              <a:rPr lang="en-US" dirty="0" smtClean="0"/>
              <a:t> and temporal summation of the individual muscle action potentials for all the fibers of a single motor unit. Therefore, the EMG signal is the algebraic summation of the motor unit action potentials within the pick-up area of the electrode being used. </a:t>
            </a:r>
          </a:p>
          <a:p>
            <a:r>
              <a:rPr lang="en-US" dirty="0" smtClean="0"/>
              <a:t>The pick-up area of an electrode will almost always include more than one motor unit because muscle fibers of different motor units are intermingled throughout the entire muscle. </a:t>
            </a:r>
          </a:p>
          <a:p>
            <a:r>
              <a:rPr lang="en-US" dirty="0" smtClean="0"/>
              <a:t>Any portion of the muscle may contain fibers belonging to as many as 20-50 motor units.</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85800" y="1729580"/>
            <a:ext cx="8001000" cy="46712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533400" y="1905000"/>
            <a:ext cx="815340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sp>
        <p:nvSpPr>
          <p:cNvPr id="5" name="Content Placeholder 4"/>
          <p:cNvSpPr>
            <a:spLocks noGrp="1"/>
          </p:cNvSpPr>
          <p:nvPr>
            <p:ph idx="1"/>
          </p:nvPr>
        </p:nvSpPr>
        <p:spPr/>
        <p:txBody>
          <a:bodyPr>
            <a:normAutofit fontScale="25000" lnSpcReduction="20000"/>
          </a:bodyPr>
          <a:lstStyle/>
          <a:p>
            <a:pPr>
              <a:buNone/>
            </a:pPr>
            <a:r>
              <a:rPr lang="en-US" sz="6200" b="1" u="sng" dirty="0" smtClean="0"/>
              <a:t>Brain waves classification</a:t>
            </a:r>
          </a:p>
          <a:p>
            <a:r>
              <a:rPr lang="en-US" sz="8000" dirty="0" smtClean="0"/>
              <a:t>For obtaining basic brain patterns of individuals, subjects are instructed to close their eyes and relax</a:t>
            </a:r>
            <a:r>
              <a:rPr lang="en-US" sz="6200" dirty="0" smtClean="0"/>
              <a:t>.</a:t>
            </a:r>
          </a:p>
          <a:p>
            <a:r>
              <a:rPr lang="en-US" sz="6200" dirty="0" smtClean="0"/>
              <a:t> </a:t>
            </a:r>
            <a:r>
              <a:rPr lang="en-US" sz="8000" dirty="0" smtClean="0"/>
              <a:t>Brain patterns form wave shapes that are commonly sinusoidal. Usually, they are measured from peak to peak and normally range from 0.5 to 100 µV in amplitude, which is about 100 times lower than ECG signals</a:t>
            </a:r>
            <a:r>
              <a:rPr lang="en-US" sz="6200" dirty="0" smtClean="0"/>
              <a:t>.</a:t>
            </a:r>
          </a:p>
          <a:p>
            <a:r>
              <a:rPr lang="en-US" sz="8000" dirty="0" smtClean="0"/>
              <a:t> By means of Fourier transform power spectrum from the raw EEG signal is derived. In power spectrum contribution of sine waves with different frequencies are visible.</a:t>
            </a:r>
          </a:p>
          <a:p>
            <a:r>
              <a:rPr lang="en-US" sz="8000" dirty="0" smtClean="0"/>
              <a:t> Although the spectrum is continuous, ranging from 0 Hz up to one half of sampling frequency, the brain state of the individual may make certain frequencies more dominant. </a:t>
            </a:r>
          </a:p>
          <a:p>
            <a:r>
              <a:rPr lang="en-US" sz="8000" dirty="0" smtClean="0"/>
              <a:t>Brain waves have been categorized into four basic groups</a:t>
            </a:r>
            <a:r>
              <a:rPr lang="en-US" sz="6200" dirty="0" smtClean="0"/>
              <a:t/>
            </a:r>
            <a:br>
              <a:rPr lang="en-US" sz="6200" dirty="0" smtClean="0"/>
            </a:br>
            <a:r>
              <a:rPr lang="en-US" sz="6200" dirty="0" smtClean="0"/>
              <a:t/>
            </a:r>
            <a:br>
              <a:rPr lang="en-US" sz="6200" dirty="0" smtClean="0"/>
            </a:br>
            <a:r>
              <a:rPr lang="en-US" sz="6200" dirty="0" smtClean="0"/>
              <a:t>- beta (&gt;13 Hz),</a:t>
            </a:r>
            <a:br>
              <a:rPr lang="en-US" sz="6200" dirty="0" smtClean="0"/>
            </a:br>
            <a:r>
              <a:rPr lang="en-US" sz="6200" dirty="0" smtClean="0"/>
              <a:t>- alpha (8-13 Hz),</a:t>
            </a:r>
            <a:br>
              <a:rPr lang="en-US" sz="6200" dirty="0" smtClean="0"/>
            </a:br>
            <a:r>
              <a:rPr lang="en-US" sz="6200" dirty="0" smtClean="0"/>
              <a:t>- theta (4-8 Hz),</a:t>
            </a:r>
            <a:br>
              <a:rPr lang="en-US" sz="6200" dirty="0" smtClean="0"/>
            </a:br>
            <a:r>
              <a:rPr lang="en-US" sz="6200" dirty="0" smtClean="0"/>
              <a:t>- delta (0.5-4 Hz).</a:t>
            </a:r>
            <a:br>
              <a:rPr lang="en-US" sz="6200"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838200" y="1981200"/>
            <a:ext cx="7543799" cy="3962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762000" y="1905000"/>
            <a:ext cx="7848600" cy="23622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981200" y="4267200"/>
            <a:ext cx="3581400" cy="1028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sp>
        <p:nvSpPr>
          <p:cNvPr id="5" name="Content Placeholder 4"/>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457201" y="1676401"/>
            <a:ext cx="8229600"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sp>
        <p:nvSpPr>
          <p:cNvPr id="5" name="Content Placeholder 4"/>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533400" y="1676400"/>
            <a:ext cx="8153400" cy="4571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EEG</a:t>
            </a:r>
            <a:endParaRPr lang="en-US" dirty="0"/>
          </a:p>
        </p:txBody>
      </p:sp>
      <p:sp>
        <p:nvSpPr>
          <p:cNvPr id="5" name="Content Placeholder 4"/>
          <p:cNvSpPr>
            <a:spLocks noGrp="1"/>
          </p:cNvSpPr>
          <p:nvPr>
            <p:ph idx="1"/>
          </p:nvPr>
        </p:nvSpPr>
        <p:spPr/>
        <p:txBody>
          <a:bodyPr>
            <a:normAutofit fontScale="77500" lnSpcReduction="20000"/>
          </a:bodyPr>
          <a:lstStyle/>
          <a:p>
            <a:r>
              <a:rPr lang="en-US" b="1" u="sng" dirty="0" smtClean="0"/>
              <a:t>Applications</a:t>
            </a:r>
            <a:r>
              <a:rPr lang="en-US" dirty="0" smtClean="0"/>
              <a:t/>
            </a:r>
            <a:br>
              <a:rPr lang="en-US" dirty="0" smtClean="0"/>
            </a:br>
            <a:endParaRPr lang="en-US" dirty="0" smtClean="0"/>
          </a:p>
          <a:p>
            <a:pPr algn="just">
              <a:buFont typeface="Wingdings" pitchFamily="2" charset="2"/>
              <a:buChar char="Ø"/>
            </a:pPr>
            <a:r>
              <a:rPr lang="en-US" dirty="0" smtClean="0"/>
              <a:t>	The greatest advantage of EEG is speed. </a:t>
            </a:r>
          </a:p>
          <a:p>
            <a:pPr algn="just">
              <a:buFont typeface="Wingdings" pitchFamily="2" charset="2"/>
              <a:buChar char="Ø"/>
            </a:pPr>
            <a:r>
              <a:rPr lang="en-US" dirty="0" smtClean="0"/>
              <a:t>	Complex patterns of neural activity can be recorded 	occurring 	within fractions of a second after a 	stimulus has been 	administered. </a:t>
            </a:r>
          </a:p>
          <a:p>
            <a:pPr algn="just">
              <a:buFont typeface="Wingdings" pitchFamily="2" charset="2"/>
              <a:buChar char="Ø"/>
            </a:pPr>
            <a:r>
              <a:rPr lang="en-US" dirty="0" smtClean="0"/>
              <a:t>	EEG provides less spatial resolution compared to MRI .</a:t>
            </a:r>
          </a:p>
          <a:p>
            <a:pPr algn="just">
              <a:buFont typeface="Wingdings" pitchFamily="2" charset="2"/>
              <a:buChar char="Ø"/>
            </a:pPr>
            <a:r>
              <a:rPr lang="en-US" dirty="0" smtClean="0"/>
              <a:t>	 Thus for better allocation within the brain, EEG images 	are 	often combined with MRI scans. </a:t>
            </a:r>
          </a:p>
          <a:p>
            <a:pPr algn="just">
              <a:buFont typeface="Wingdings" pitchFamily="2" charset="2"/>
              <a:buChar char="Ø"/>
            </a:pPr>
            <a:r>
              <a:rPr lang="en-US" dirty="0" smtClean="0"/>
              <a:t>	EEG can determine the relative strengths and positions 	of 	electrical activity in different brain regions.</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484</Words>
  <Application>Microsoft Office PowerPoint</Application>
  <PresentationFormat>On-screen Show (4:3)</PresentationFormat>
  <Paragraphs>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Bioelectric Potentials(contd.)</vt:lpstr>
      <vt:lpstr>EEG</vt:lpstr>
      <vt:lpstr>EEG</vt:lpstr>
      <vt:lpstr>EEG</vt:lpstr>
      <vt:lpstr>EEG</vt:lpstr>
      <vt:lpstr>EEG</vt:lpstr>
      <vt:lpstr>EEG</vt:lpstr>
      <vt:lpstr>EEG</vt:lpstr>
      <vt:lpstr>EEG</vt:lpstr>
      <vt:lpstr>EEG</vt:lpstr>
      <vt:lpstr>EEG</vt:lpstr>
      <vt:lpstr>EMG</vt:lpstr>
      <vt:lpstr>EMG</vt:lpstr>
      <vt:lpstr>EMG</vt:lpstr>
      <vt:lpstr>EMG</vt:lpstr>
      <vt:lpstr>EMG</vt:lpstr>
      <vt:lpstr>EMG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transducer Principle</dc:title>
  <dc:creator>FRONT COMPUTER</dc:creator>
  <cp:lastModifiedBy>FRONT COMPUTER</cp:lastModifiedBy>
  <cp:revision>19</cp:revision>
  <dcterms:created xsi:type="dcterms:W3CDTF">2017-02-16T17:31:26Z</dcterms:created>
  <dcterms:modified xsi:type="dcterms:W3CDTF">2018-03-10T03:20:48Z</dcterms:modified>
</cp:coreProperties>
</file>