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80" r:id="rId4"/>
    <p:sldId id="281" r:id="rId5"/>
    <p:sldId id="282" r:id="rId6"/>
    <p:sldId id="286" r:id="rId7"/>
    <p:sldId id="283" r:id="rId8"/>
    <p:sldId id="285" r:id="rId9"/>
    <p:sldId id="287" r:id="rId10"/>
    <p:sldId id="288" r:id="rId11"/>
    <p:sldId id="284" r:id="rId12"/>
    <p:sldId id="290" r:id="rId13"/>
    <p:sldId id="289" r:id="rId14"/>
    <p:sldId id="291" r:id="rId15"/>
    <p:sldId id="292" r:id="rId16"/>
    <p:sldId id="293" r:id="rId17"/>
    <p:sldId id="267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77" r:id="rId26"/>
    <p:sldId id="264" r:id="rId27"/>
    <p:sldId id="265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CD75-5A84-4188-A978-503695F98D3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33B9-FB37-4370-9EEA-E8BDBA07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Source of Bioelectric Potentials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By:</a:t>
            </a:r>
          </a:p>
          <a:p>
            <a:r>
              <a:rPr lang="en-US" dirty="0" err="1" smtClean="0">
                <a:solidFill>
                  <a:schemeClr val="accent4"/>
                </a:solidFill>
              </a:rPr>
              <a:t>Somesh</a:t>
            </a:r>
            <a:r>
              <a:rPr lang="en-US" dirty="0" smtClean="0">
                <a:solidFill>
                  <a:schemeClr val="accent4"/>
                </a:solidFill>
              </a:rPr>
              <a:t> Kumar Malhotra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Assistant Professor,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ECE </a:t>
            </a:r>
            <a:r>
              <a:rPr lang="en-US" dirty="0" err="1" smtClean="0">
                <a:solidFill>
                  <a:schemeClr val="accent4"/>
                </a:solidFill>
              </a:rPr>
              <a:t>Deptt.,UIET,CSJM</a:t>
            </a:r>
            <a:r>
              <a:rPr lang="en-US" dirty="0" smtClean="0">
                <a:solidFill>
                  <a:schemeClr val="accent4"/>
                </a:solidFill>
              </a:rPr>
              <a:t>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87" y="2224881"/>
            <a:ext cx="6143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excitation</a:t>
            </a:r>
            <a:r>
              <a:rPr lang="en-US" dirty="0" smtClean="0"/>
              <a:t> </a:t>
            </a:r>
            <a:r>
              <a:rPr lang="en-US" dirty="0" smtClean="0"/>
              <a:t>of a section of cell can be by using the flow of ionic current or any </a:t>
            </a:r>
            <a:r>
              <a:rPr lang="en-US" dirty="0" smtClean="0"/>
              <a:t>externally </a:t>
            </a:r>
            <a:r>
              <a:rPr lang="en-US" dirty="0" smtClean="0"/>
              <a:t>applied </a:t>
            </a:r>
            <a:r>
              <a:rPr lang="en-US" dirty="0" smtClean="0"/>
              <a:t>energy.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excitation of a section of cell causes change in the characteristics of the membrane </a:t>
            </a:r>
            <a:r>
              <a:rPr lang="en-US" dirty="0" smtClean="0"/>
              <a:t>which allows </a:t>
            </a:r>
            <a:r>
              <a:rPr lang="en-US" dirty="0" smtClean="0"/>
              <a:t>some of the sodium ions to enter.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movement of </a:t>
            </a:r>
            <a:r>
              <a:rPr lang="en-US" dirty="0" smtClean="0"/>
              <a:t>sodium ions into </a:t>
            </a:r>
            <a:r>
              <a:rPr lang="en-US" dirty="0" smtClean="0"/>
              <a:t>the cell further accelerates entry of sodium ions. This leads to </a:t>
            </a:r>
            <a:r>
              <a:rPr lang="en-US" dirty="0" smtClean="0"/>
              <a:t>rush of </a:t>
            </a:r>
            <a:r>
              <a:rPr lang="en-US" dirty="0" smtClean="0"/>
              <a:t>sodium ions inside the cell whereas potassium ions try to go </a:t>
            </a:r>
            <a:r>
              <a:rPr lang="en-US" dirty="0" smtClean="0"/>
              <a:t>outside but </a:t>
            </a:r>
            <a:r>
              <a:rPr lang="en-US" dirty="0" smtClean="0"/>
              <a:t>are unable to out that fast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net result is slightly higher </a:t>
            </a:r>
            <a:r>
              <a:rPr lang="en-US" dirty="0" smtClean="0"/>
              <a:t>potential inside </a:t>
            </a:r>
            <a:r>
              <a:rPr lang="en-US" dirty="0" smtClean="0"/>
              <a:t>the cell. This potential is known as </a:t>
            </a:r>
            <a:r>
              <a:rPr lang="en-US" dirty="0" smtClean="0"/>
              <a:t>the </a:t>
            </a:r>
            <a:r>
              <a:rPr lang="en-US" b="1" dirty="0" smtClean="0"/>
              <a:t>action potential </a:t>
            </a:r>
            <a:r>
              <a:rPr lang="en-US" dirty="0" smtClean="0"/>
              <a:t>which </a:t>
            </a:r>
            <a:r>
              <a:rPr lang="en-US" dirty="0" smtClean="0"/>
              <a:t>can be </a:t>
            </a:r>
            <a:r>
              <a:rPr lang="en-US" dirty="0" smtClean="0"/>
              <a:t>about + 20 </a:t>
            </a:r>
            <a:r>
              <a:rPr lang="en-US" dirty="0" smtClean="0"/>
              <a:t>mV.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When the rush of sodium ions through the cell membrane </a:t>
            </a:r>
            <a:r>
              <a:rPr lang="en-US" sz="4000" dirty="0" smtClean="0"/>
              <a:t>stops a new </a:t>
            </a:r>
            <a:r>
              <a:rPr lang="en-US" sz="4000" dirty="0" smtClean="0"/>
              <a:t>state of equilibrium is reached </a:t>
            </a:r>
            <a:r>
              <a:rPr lang="en-US" sz="4000" dirty="0" smtClean="0"/>
              <a:t>,the </a:t>
            </a:r>
            <a:r>
              <a:rPr lang="en-US" sz="4000" dirty="0" smtClean="0"/>
              <a:t>m</a:t>
            </a:r>
            <a:r>
              <a:rPr lang="en-US" sz="4000" dirty="0" smtClean="0"/>
              <a:t>embrane behaves </a:t>
            </a:r>
            <a:r>
              <a:rPr lang="en-US" sz="4000" dirty="0" smtClean="0"/>
              <a:t>in its normal </a:t>
            </a:r>
            <a:r>
              <a:rPr lang="en-US" sz="4000" dirty="0" smtClean="0"/>
              <a:t>condition </a:t>
            </a:r>
            <a:r>
              <a:rPr lang="en-US" sz="4000" dirty="0" smtClean="0"/>
              <a:t>i.e., sodium ions are not allowed to enter inside from outside. At this stage of the process, sodium ions are </a:t>
            </a:r>
            <a:r>
              <a:rPr lang="en-US" sz="4000" dirty="0" smtClean="0"/>
              <a:t>quickly transported </a:t>
            </a:r>
            <a:r>
              <a:rPr lang="en-US" sz="4000" dirty="0" smtClean="0"/>
              <a:t>from inside of cell to outside of cell and this active </a:t>
            </a:r>
            <a:r>
              <a:rPr lang="en-US" sz="4000" dirty="0" smtClean="0"/>
              <a:t>process is </a:t>
            </a:r>
            <a:r>
              <a:rPr lang="en-US" sz="4000" dirty="0" smtClean="0"/>
              <a:t>known as sodium pump. Once all sodium ions are pumped outside </a:t>
            </a:r>
            <a:r>
              <a:rPr lang="en-US" sz="4000" dirty="0" smtClean="0"/>
              <a:t>the cell</a:t>
            </a:r>
            <a:r>
              <a:rPr lang="en-US" sz="4000" dirty="0" smtClean="0"/>
              <a:t>, the cell reaches its Resting Potential. 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 smtClean="0"/>
              <a:t>process of change </a:t>
            </a:r>
            <a:r>
              <a:rPr lang="en-US" sz="4000" dirty="0" smtClean="0"/>
              <a:t>from Action </a:t>
            </a:r>
            <a:r>
              <a:rPr lang="en-US" sz="4000" dirty="0" smtClean="0"/>
              <a:t>Potential to Resting Potential is known as </a:t>
            </a:r>
            <a:r>
              <a:rPr lang="en-US" sz="4000" b="1" dirty="0" err="1" smtClean="0"/>
              <a:t>Repolarization</a:t>
            </a:r>
            <a:r>
              <a:rPr lang="en-US" sz="4000" b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Typical waveform of action potential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9827" y="1600200"/>
            <a:ext cx="51643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Typical waveform of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waveform of the action potential is shown in </a:t>
            </a:r>
            <a:r>
              <a:rPr lang="en-US" dirty="0" smtClean="0"/>
              <a:t>fig.</a:t>
            </a:r>
          </a:p>
          <a:p>
            <a:r>
              <a:rPr lang="en-US" dirty="0" smtClean="0"/>
              <a:t>The time scale </a:t>
            </a:r>
            <a:r>
              <a:rPr lang="en-US" dirty="0" smtClean="0"/>
              <a:t>depends on the type of cell </a:t>
            </a:r>
            <a:r>
              <a:rPr lang="en-US" dirty="0" smtClean="0"/>
              <a:t>producing </a:t>
            </a:r>
            <a:r>
              <a:rPr lang="en-US" dirty="0" smtClean="0"/>
              <a:t>the </a:t>
            </a:r>
            <a:r>
              <a:rPr lang="en-US" dirty="0" smtClean="0"/>
              <a:t>potential Nerve and muscle  </a:t>
            </a:r>
            <a:r>
              <a:rPr lang="en-US" dirty="0" smtClean="0"/>
              <a:t>have 1 m sec duration, w</a:t>
            </a:r>
            <a:r>
              <a:rPr lang="en-US" dirty="0" smtClean="0"/>
              <a:t>hereas </a:t>
            </a:r>
            <a:r>
              <a:rPr lang="en-US" dirty="0" smtClean="0"/>
              <a:t>heart muscle </a:t>
            </a:r>
            <a:r>
              <a:rPr lang="en-US" dirty="0" smtClean="0"/>
              <a:t>duration may </a:t>
            </a:r>
            <a:r>
              <a:rPr lang="en-US" dirty="0" smtClean="0"/>
              <a:t>be as high as 3OO m sec. 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 smtClean="0"/>
              <a:t>note that after </a:t>
            </a:r>
            <a:r>
              <a:rPr lang="en-US" dirty="0" err="1" smtClean="0"/>
              <a:t>repolarization</a:t>
            </a:r>
            <a:r>
              <a:rPr lang="en-US" dirty="0" smtClean="0"/>
              <a:t> completion, resting potential is named "after potentials", which reaches </a:t>
            </a:r>
            <a:r>
              <a:rPr lang="en-US" dirty="0" err="1" smtClean="0"/>
              <a:t>restinl</a:t>
            </a:r>
            <a:r>
              <a:rPr lang="en-US" dirty="0" smtClean="0"/>
              <a:t>'</a:t>
            </a:r>
            <a:br>
              <a:rPr lang="en-US" dirty="0" smtClean="0"/>
            </a:br>
            <a:r>
              <a:rPr lang="en-US" dirty="0" smtClean="0"/>
              <a:t>potential </a:t>
            </a:r>
            <a:r>
              <a:rPr lang="en-US" dirty="0" err="1" smtClean="0"/>
              <a:t>slowlY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Propagation of action potential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 cell is excited and generated action potential, ionic currents begin </a:t>
            </a:r>
            <a:r>
              <a:rPr lang="en-US" dirty="0" smtClean="0"/>
              <a:t>to flow. This </a:t>
            </a:r>
            <a:r>
              <a:rPr lang="en-US" dirty="0" smtClean="0"/>
              <a:t>process  </a:t>
            </a:r>
            <a:r>
              <a:rPr lang="en-US" dirty="0" smtClean="0"/>
              <a:t>excites </a:t>
            </a:r>
            <a:r>
              <a:rPr lang="en-US" dirty="0" err="1" smtClean="0"/>
              <a:t>neighbouring</a:t>
            </a:r>
            <a:r>
              <a:rPr lang="en-US" dirty="0" smtClean="0"/>
              <a:t> </a:t>
            </a:r>
            <a:r>
              <a:rPr lang="en-US" dirty="0" smtClean="0"/>
              <a:t>cells </a:t>
            </a:r>
            <a:r>
              <a:rPr lang="en-US" dirty="0" smtClean="0"/>
              <a:t>or areas </a:t>
            </a:r>
            <a:r>
              <a:rPr lang="en-US" dirty="0" smtClean="0"/>
              <a:t>of the same cell. A nerve cell with a </a:t>
            </a:r>
            <a:r>
              <a:rPr lang="en-US" dirty="0" smtClean="0"/>
              <a:t>long fiber </a:t>
            </a:r>
            <a:r>
              <a:rPr lang="en-US" dirty="0" smtClean="0"/>
              <a:t>may </a:t>
            </a:r>
            <a:r>
              <a:rPr lang="en-US" dirty="0" smtClean="0"/>
              <a:t>have potential </a:t>
            </a:r>
            <a:r>
              <a:rPr lang="en-US" dirty="0" smtClean="0"/>
              <a:t>over a small segment of the fiber, but it is propagated in </a:t>
            </a:r>
            <a:r>
              <a:rPr lang="en-US" dirty="0" smtClean="0"/>
              <a:t>both directions </a:t>
            </a:r>
            <a:r>
              <a:rPr lang="en-US" dirty="0" smtClean="0"/>
              <a:t>from the </a:t>
            </a:r>
            <a:r>
              <a:rPr lang="en-US" dirty="0" smtClean="0"/>
              <a:t>origin point </a:t>
            </a:r>
            <a:r>
              <a:rPr lang="en-US" dirty="0" smtClean="0"/>
              <a:t>of excitation.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Propagation of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rate at which an action potential moves down a fiber is </a:t>
            </a:r>
            <a:r>
              <a:rPr lang="en-US" dirty="0" smtClean="0"/>
              <a:t>known </a:t>
            </a:r>
            <a:r>
              <a:rPr lang="en-US" b="1" dirty="0" smtClean="0"/>
              <a:t>propagation </a:t>
            </a:r>
            <a:r>
              <a:rPr lang="en-US" b="1" dirty="0" smtClean="0"/>
              <a:t>rate. </a:t>
            </a:r>
          </a:p>
          <a:p>
            <a:r>
              <a:rPr lang="en-US" dirty="0" smtClean="0"/>
              <a:t>In nerve cells the 140 meters per second. The </a:t>
            </a:r>
            <a:r>
              <a:rPr lang="en-US" dirty="0" err="1" smtClean="0"/>
              <a:t>propogation</a:t>
            </a:r>
            <a:r>
              <a:rPr lang="en-US" dirty="0" smtClean="0"/>
              <a:t> </a:t>
            </a:r>
            <a:r>
              <a:rPr lang="en-US" dirty="0" smtClean="0"/>
              <a:t>of heart muscles cells slower in the range of 0.2 to 0.4 m per second.</a:t>
            </a:r>
          </a:p>
          <a:p>
            <a:r>
              <a:rPr lang="en-US" dirty="0" err="1" smtClean="0"/>
              <a:t>Artria</a:t>
            </a:r>
            <a:r>
              <a:rPr lang="en-US" dirty="0" smtClean="0"/>
              <a:t> and </a:t>
            </a:r>
            <a:r>
              <a:rPr lang="en-US" dirty="0" err="1" smtClean="0"/>
              <a:t>venticles</a:t>
            </a:r>
            <a:r>
              <a:rPr lang="en-US" dirty="0" smtClean="0"/>
              <a:t> of the heart have special cells which have propagation rate of as low as 0.05 meter Per second.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0"/>
            <a:ext cx="8991600" cy="681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In carrying out their various function, certain system of the body generates their own monitoring signals, which convey useful information  about the function they represent.</a:t>
            </a:r>
          </a:p>
          <a:p>
            <a:pPr algn="just"/>
            <a:r>
              <a:rPr lang="en-US" dirty="0" smtClean="0"/>
              <a:t>These signals are bioelectric potentials associated with nerve conduction , brain activity, heart beat, muscle activity and so on.</a:t>
            </a:r>
          </a:p>
          <a:p>
            <a:pPr algn="just"/>
            <a:r>
              <a:rPr lang="en-US" dirty="0" smtClean="0"/>
              <a:t>Bioelectric potentials are actually ionic voltages produced as a result of the electrochemical activity of certain special type of cells.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359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52538"/>
            <a:ext cx="8915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199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62050"/>
            <a:ext cx="7810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399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48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124200"/>
            <a:ext cx="762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Through the use of transducer capable of converting ionic potential into electrical voltages, these natural monitoring signals can be measured and results can be displayed in a meaningful way to aid the physician in his diagnosis and treatment of various diseases.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We </a:t>
            </a:r>
            <a:r>
              <a:rPr lang="en-US" dirty="0" smtClean="0"/>
              <a:t>know that some of the types of </a:t>
            </a:r>
            <a:r>
              <a:rPr lang="en-US" dirty="0" smtClean="0"/>
              <a:t>cells </a:t>
            </a:r>
            <a:r>
              <a:rPr lang="en-US" dirty="0" smtClean="0"/>
              <a:t>of the body are encased </a:t>
            </a:r>
            <a:r>
              <a:rPr lang="en-US" dirty="0" smtClean="0"/>
              <a:t>in a </a:t>
            </a:r>
            <a:r>
              <a:rPr lang="en-US" dirty="0" err="1" smtClean="0"/>
              <a:t>semipermeable</a:t>
            </a:r>
            <a:r>
              <a:rPr lang="en-US" dirty="0" smtClean="0"/>
              <a:t> membrane which </a:t>
            </a:r>
            <a:r>
              <a:rPr lang="en-US" dirty="0" smtClean="0"/>
              <a:t>allow some </a:t>
            </a:r>
            <a:r>
              <a:rPr lang="en-US" dirty="0" smtClean="0"/>
              <a:t>substances </a:t>
            </a:r>
            <a:r>
              <a:rPr lang="en-US" dirty="0" smtClean="0"/>
              <a:t>to </a:t>
            </a:r>
            <a:r>
              <a:rPr lang="en-US" dirty="0" smtClean="0"/>
              <a:t>pass-through the </a:t>
            </a:r>
            <a:r>
              <a:rPr lang="en-US" dirty="0" smtClean="0"/>
              <a:t>membrane whereas others are not allowed to pass through.</a:t>
            </a:r>
            <a:endParaRPr lang="en-US" dirty="0" smtClean="0"/>
          </a:p>
          <a:p>
            <a:r>
              <a:rPr lang="en-US" dirty="0" smtClean="0"/>
              <a:t>we also know that </a:t>
            </a:r>
            <a:r>
              <a:rPr lang="en-US" dirty="0" smtClean="0"/>
              <a:t>these </a:t>
            </a:r>
            <a:r>
              <a:rPr lang="en-US" dirty="0" smtClean="0"/>
              <a:t>cells of the body are surrounded by </a:t>
            </a:r>
            <a:r>
              <a:rPr lang="en-US" dirty="0" smtClean="0"/>
              <a:t>body fluids </a:t>
            </a:r>
            <a:r>
              <a:rPr lang="en-US" dirty="0" smtClean="0"/>
              <a:t>which are conductive solutions containing charge atoms, i.e., ions.</a:t>
            </a:r>
          </a:p>
          <a:p>
            <a:r>
              <a:rPr lang="en-US" dirty="0" smtClean="0"/>
              <a:t>The prominent ions are sodium (Na+), potassium (</a:t>
            </a:r>
            <a:r>
              <a:rPr lang="en-US" dirty="0" smtClean="0"/>
              <a:t>K+), </a:t>
            </a:r>
            <a:r>
              <a:rPr lang="en-US" dirty="0" smtClean="0"/>
              <a:t>and chloride </a:t>
            </a:r>
            <a:r>
              <a:rPr lang="en-US" dirty="0" smtClean="0"/>
              <a:t>(</a:t>
            </a:r>
            <a:r>
              <a:rPr lang="en-US" dirty="0" err="1" smtClean="0"/>
              <a:t>Cl</a:t>
            </a:r>
            <a:r>
              <a:rPr lang="en-US" dirty="0" smtClean="0"/>
              <a:t>-)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membrane of the cells allow entry of potassium and chloride </a:t>
            </a:r>
            <a:r>
              <a:rPr lang="en-US" dirty="0" smtClean="0"/>
              <a:t>ions whereas </a:t>
            </a:r>
            <a:r>
              <a:rPr lang="en-US" dirty="0" smtClean="0"/>
              <a:t>blocks the entry of sodium </a:t>
            </a:r>
            <a:r>
              <a:rPr lang="en-US" dirty="0" smtClean="0"/>
              <a:t>ions.</a:t>
            </a:r>
          </a:p>
          <a:p>
            <a:r>
              <a:rPr lang="en-US" dirty="0" smtClean="0"/>
              <a:t>Various </a:t>
            </a:r>
            <a:r>
              <a:rPr lang="en-US" dirty="0" smtClean="0"/>
              <a:t>ions seek a </a:t>
            </a:r>
            <a:r>
              <a:rPr lang="en-US" dirty="0" smtClean="0"/>
              <a:t>balance between </a:t>
            </a:r>
            <a:r>
              <a:rPr lang="en-US" dirty="0" smtClean="0"/>
              <a:t>the inside of the cell and the </a:t>
            </a:r>
            <a:r>
              <a:rPr lang="en-US" dirty="0" smtClean="0"/>
              <a:t>outside.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sodium is unable </a:t>
            </a:r>
            <a:r>
              <a:rPr lang="en-US" dirty="0" smtClean="0"/>
              <a:t>to penetrate the membrane</a:t>
            </a:r>
            <a:r>
              <a:rPr lang="en-US" dirty="0" smtClean="0"/>
              <a:t>. This results in unbalance of ions </a:t>
            </a:r>
            <a:r>
              <a:rPr lang="en-US" dirty="0" smtClean="0"/>
              <a:t>concentration and </a:t>
            </a:r>
            <a:r>
              <a:rPr lang="en-US" dirty="0" smtClean="0"/>
              <a:t>electric charge. 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concentration of sodium ions inside the cell becomes much lower than in the intercellular fluid outside. </a:t>
            </a:r>
          </a:p>
          <a:p>
            <a:r>
              <a:rPr lang="en-US" dirty="0" smtClean="0"/>
              <a:t>The sodium ions are positive, therefore, this makes the outside of the cell more positive than the inside. </a:t>
            </a:r>
          </a:p>
          <a:p>
            <a:r>
              <a:rPr lang="en-US" dirty="0" smtClean="0"/>
              <a:t>In an attempt to balance the electric charge, the additional potassium ions which are positive, enter the cell causing higher concentration of potassium on the inside than on the outside (see fig.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and Action Potential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950" y="1676400"/>
            <a:ext cx="7658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Thus charge  </a:t>
            </a:r>
            <a:r>
              <a:rPr lang="en-US" dirty="0" smtClean="0"/>
              <a:t>balance cannot be achieved. Hence, equilibrium </a:t>
            </a:r>
            <a:r>
              <a:rPr lang="en-US" dirty="0" smtClean="0"/>
              <a:t>is achieved </a:t>
            </a:r>
            <a:r>
              <a:rPr lang="en-US" dirty="0" smtClean="0"/>
              <a:t>with a potential difference across the membranes. The </a:t>
            </a:r>
            <a:r>
              <a:rPr lang="en-US" dirty="0" smtClean="0"/>
              <a:t>inside of </a:t>
            </a:r>
            <a:r>
              <a:rPr lang="en-US" dirty="0" smtClean="0"/>
              <a:t>the cell is negative and outside is positive. This membrane </a:t>
            </a:r>
            <a:r>
              <a:rPr lang="en-US" dirty="0" smtClean="0"/>
              <a:t>potentials called </a:t>
            </a:r>
            <a:r>
              <a:rPr lang="en-US" dirty="0" smtClean="0"/>
              <a:t>the </a:t>
            </a:r>
            <a:r>
              <a:rPr lang="en-US" b="1" dirty="0" smtClean="0"/>
              <a:t>Resting Potential. </a:t>
            </a:r>
            <a:endParaRPr lang="en-US" b="1" dirty="0" smtClean="0"/>
          </a:p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Resting and 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This potential is maintained until some kind of disturbance is caused to upset the equilibrium. The resting potentials</a:t>
            </a:r>
            <a:br>
              <a:rPr lang="en-US" dirty="0" smtClean="0"/>
            </a:br>
            <a:r>
              <a:rPr lang="en-US" dirty="0" smtClean="0"/>
              <a:t>range from - 60 mV to - 1OO mV. </a:t>
            </a:r>
          </a:p>
          <a:p>
            <a:pPr algn="just"/>
            <a:r>
              <a:rPr lang="en-US" dirty="0" smtClean="0"/>
              <a:t>The figure </a:t>
            </a:r>
            <a:r>
              <a:rPr lang="en-US" dirty="0" smtClean="0"/>
              <a:t>(b</a:t>
            </a:r>
            <a:r>
              <a:rPr lang="en-US" dirty="0" smtClean="0"/>
              <a:t>) illustrates the resting</a:t>
            </a:r>
            <a:br>
              <a:rPr lang="en-US" dirty="0" smtClean="0"/>
            </a:br>
            <a:r>
              <a:rPr lang="en-US" dirty="0" smtClean="0"/>
              <a:t>potential. A cell in the resting state is said </a:t>
            </a:r>
            <a:r>
              <a:rPr lang="en-US" dirty="0" smtClean="0"/>
              <a:t>to be </a:t>
            </a:r>
            <a:r>
              <a:rPr lang="en-US" b="1" dirty="0" smtClean="0"/>
              <a:t>polarized.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859</Words>
  <Application>Microsoft Office PowerPoint</Application>
  <PresentationFormat>On-screen Show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Source of Bioelectric Potentials</vt:lpstr>
      <vt:lpstr>Introduction</vt:lpstr>
      <vt:lpstr>Introduction</vt:lpstr>
      <vt:lpstr>Resting and Action Potential</vt:lpstr>
      <vt:lpstr>Resting and Action Potential</vt:lpstr>
      <vt:lpstr>Resting and Action Potential</vt:lpstr>
      <vt:lpstr>Resting and Action Potential</vt:lpstr>
      <vt:lpstr>Resting and Action Potential</vt:lpstr>
      <vt:lpstr>Resting and Action Potential</vt:lpstr>
      <vt:lpstr>Resting and Action Potential</vt:lpstr>
      <vt:lpstr>Resting and Action Potential</vt:lpstr>
      <vt:lpstr>Resting and Action Potential</vt:lpstr>
      <vt:lpstr>Typical waveform of action potential</vt:lpstr>
      <vt:lpstr>Typical waveform of action potential</vt:lpstr>
      <vt:lpstr>Propagation of action potential</vt:lpstr>
      <vt:lpstr>Propagation of action potential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FRONT COMPUTER</dc:creator>
  <cp:lastModifiedBy>FRONT COMPUTER</cp:lastModifiedBy>
  <cp:revision>33</cp:revision>
  <dcterms:created xsi:type="dcterms:W3CDTF">2017-02-21T14:09:27Z</dcterms:created>
  <dcterms:modified xsi:type="dcterms:W3CDTF">2018-03-06T07:34:50Z</dcterms:modified>
</cp:coreProperties>
</file>