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FE09D-9630-45DA-A502-82045E1CCB98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5AD8A-8211-409D-9177-2F9B94823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5AD8A-8211-409D-9177-2F9B94823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5AD8A-8211-409D-9177-2F9B94823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5AD8A-8211-409D-9177-2F9B94823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180F-9A44-47D8-A8DC-050E729FAC5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14CAC-9C5A-43E5-84B1-776A2D7D8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590800"/>
            <a:ext cx="4800600" cy="1143000"/>
          </a:xfr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CELL CULTURE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8" descr="chhatrapa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57200"/>
            <a:ext cx="2381250" cy="1905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b="1" u="sng" dirty="0" smtClean="0"/>
              <a:t>3.pH Mete</a:t>
            </a:r>
            <a:r>
              <a:rPr lang="en-US" sz="2800" u="sng" dirty="0" smtClean="0"/>
              <a:t>r </a:t>
            </a:r>
            <a:r>
              <a:rPr lang="en-US" sz="2400" dirty="0" smtClean="0"/>
              <a:t>:- To ensure the proper pH of the cell culture media , a pH meter is used to measure and adjust the acidity  or alkalinity as required .</a:t>
            </a:r>
            <a:endParaRPr lang="en-US" sz="2400" b="1" dirty="0" smtClean="0"/>
          </a:p>
          <a:p>
            <a:endParaRPr lang="en-US" sz="2400" dirty="0"/>
          </a:p>
        </p:txBody>
      </p:sp>
      <p:pic>
        <p:nvPicPr>
          <p:cNvPr id="4" name="Picture 3" descr="PH_meter_togopi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447800"/>
            <a:ext cx="3048000" cy="2895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629" y="381000"/>
            <a:ext cx="5812972" cy="762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u="sng" dirty="0" smtClean="0"/>
              <a:t>Various types of cell culture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/>
              <a:t>1.Adherent cell culture </a:t>
            </a:r>
          </a:p>
          <a:p>
            <a:pPr marL="514350" indent="-514350">
              <a:buNone/>
            </a:pPr>
            <a:r>
              <a:rPr lang="en-US" sz="2800" dirty="0" smtClean="0"/>
              <a:t>2.Suspension cell culture</a:t>
            </a:r>
          </a:p>
          <a:p>
            <a:pPr marL="514350" indent="-514350">
              <a:buNone/>
            </a:pPr>
            <a:r>
              <a:rPr lang="en-US" sz="2800" dirty="0" smtClean="0"/>
              <a:t>3.Primary cell culture </a:t>
            </a:r>
          </a:p>
          <a:p>
            <a:pPr marL="514350" indent="-514350">
              <a:buNone/>
            </a:pPr>
            <a:r>
              <a:rPr lang="en-US" sz="2800" dirty="0" smtClean="0"/>
              <a:t>4. Cell line cell culture </a:t>
            </a:r>
          </a:p>
          <a:p>
            <a:pPr marL="514350" indent="-514350">
              <a:buNone/>
            </a:pPr>
            <a:r>
              <a:rPr lang="en-US" sz="2800" dirty="0" smtClean="0"/>
              <a:t>        AND</a:t>
            </a:r>
          </a:p>
          <a:p>
            <a:pPr marL="514350" indent="-514350">
              <a:buNone/>
            </a:pPr>
            <a:r>
              <a:rPr lang="en-US" sz="2800" dirty="0" smtClean="0"/>
              <a:t>5.Other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ces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100" y="1447800"/>
            <a:ext cx="6210300" cy="4571999"/>
          </a:xfrm>
        </p:spPr>
      </p:pic>
      <p:sp>
        <p:nvSpPr>
          <p:cNvPr id="5" name="TextBox 4"/>
          <p:cNvSpPr txBox="1"/>
          <p:nvPr/>
        </p:nvSpPr>
        <p:spPr>
          <a:xfrm>
            <a:off x="1600200" y="304800"/>
            <a:ext cx="57719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General procedure of cell culture</a:t>
            </a:r>
            <a:endParaRPr lang="en-US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133600"/>
            <a:ext cx="7543800" cy="4038599"/>
          </a:xfrm>
        </p:spPr>
      </p:pic>
      <p:sp>
        <p:nvSpPr>
          <p:cNvPr id="4" name="TextBox 3"/>
          <p:cNvSpPr txBox="1"/>
          <p:nvPr/>
        </p:nvSpPr>
        <p:spPr>
          <a:xfrm>
            <a:off x="2362200" y="304800"/>
            <a:ext cx="512349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Application of cell culture</a:t>
            </a:r>
            <a:endParaRPr lang="en-US" sz="40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 uh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685800"/>
            <a:ext cx="8001000" cy="5791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2590800" cy="8382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Content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914400"/>
            <a:ext cx="2895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1.Introduction</a:t>
            </a:r>
          </a:p>
          <a:p>
            <a:endParaRPr lang="en-US" sz="2800" dirty="0" smtClean="0"/>
          </a:p>
          <a:p>
            <a:r>
              <a:rPr lang="en-US" sz="2800" dirty="0" smtClean="0"/>
              <a:t>2.Types of cell culture</a:t>
            </a:r>
          </a:p>
          <a:p>
            <a:endParaRPr lang="en-US" sz="2800" dirty="0" smtClean="0"/>
          </a:p>
          <a:p>
            <a:r>
              <a:rPr lang="en-US" sz="2800" dirty="0" smtClean="0"/>
              <a:t>3.General procedure of cell culture</a:t>
            </a:r>
          </a:p>
          <a:p>
            <a:endParaRPr lang="en-US" sz="2800" dirty="0" smtClean="0"/>
          </a:p>
          <a:p>
            <a:r>
              <a:rPr lang="en-US" sz="2800" dirty="0" smtClean="0"/>
              <a:t>4.Application of cell culture</a:t>
            </a:r>
          </a:p>
          <a:p>
            <a:endParaRPr lang="en-US" sz="2800" dirty="0" smtClean="0"/>
          </a:p>
          <a:p>
            <a:r>
              <a:rPr lang="en-US" sz="2800" dirty="0" smtClean="0"/>
              <a:t>5.Reference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CELL CULTURE</a:t>
            </a:r>
            <a:br>
              <a:rPr lang="en-US" sz="3600" b="1" dirty="0" smtClean="0"/>
            </a:br>
            <a:r>
              <a:rPr lang="en-US" sz="3600" b="1" dirty="0" smtClean="0"/>
              <a:t> Growing cell in the lab</a:t>
            </a:r>
            <a:endParaRPr lang="en-US" sz="3600" b="1" dirty="0"/>
          </a:p>
        </p:txBody>
      </p:sp>
      <p:pic>
        <p:nvPicPr>
          <p:cNvPr id="6" name="Content Placeholder 5" descr="ce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981200"/>
            <a:ext cx="5486400" cy="3886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248400" cy="715962"/>
          </a:xfrm>
        </p:spPr>
        <p:txBody>
          <a:bodyPr/>
          <a:lstStyle/>
          <a:p>
            <a:r>
              <a:rPr lang="en-US" sz="3200" u="sng" dirty="0" smtClean="0"/>
              <a:t> </a:t>
            </a:r>
            <a:r>
              <a:rPr lang="en-US" sz="2800" b="1" u="sng" dirty="0" smtClean="0"/>
              <a:t>What is Cell culture ?</a:t>
            </a:r>
            <a:endParaRPr lang="en-US" sz="2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Cell Culture :-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7772400" cy="6291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>
              <a:buFont typeface="Wingdings" pitchFamily="2" charset="2"/>
              <a:buChar char="Ø"/>
            </a:pPr>
            <a:r>
              <a:rPr lang="en-US" sz="2400" dirty="0" smtClean="0"/>
              <a:t>It involves providing cells with an that mimics their native conditions, and carry out their normal function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Cell culture is a fundamental tool in biological research, biomedical studies , drug development, and various other fields of science.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Cell culture is a laboratory technique used to grow and maintain cells outside of their natural environment 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Here’s a basic overview of the cell culture process: 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C</a:t>
            </a:r>
            <a:r>
              <a:rPr lang="en-US" sz="2800" b="1" dirty="0" smtClean="0"/>
              <a:t>ell Isolation  </a:t>
            </a:r>
            <a:r>
              <a:rPr lang="en-US" sz="2400" dirty="0" smtClean="0"/>
              <a:t>:-</a:t>
            </a:r>
            <a:r>
              <a:rPr lang="en-US" sz="2400" b="1" dirty="0" smtClean="0"/>
              <a:t> C</a:t>
            </a:r>
            <a:r>
              <a:rPr lang="en-US" sz="2400" dirty="0" smtClean="0"/>
              <a:t>ell are obtained from tissue or organisms tissues or organism and  isolated using various methods ,such as mechanical dissociation , enzymatic digestion, or specialized cell sorting techniques.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Cell Maintenance </a:t>
            </a:r>
            <a:r>
              <a:rPr lang="en-US" sz="2400" b="1" dirty="0" smtClean="0"/>
              <a:t>:- </a:t>
            </a:r>
            <a:r>
              <a:rPr lang="en-US" sz="2400" dirty="0" smtClean="0"/>
              <a:t>Once isolated, cells need to be maintained in a suitable environment to support their growth . 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b="1" dirty="0" smtClean="0"/>
              <a:t>        </a:t>
            </a:r>
            <a:r>
              <a:rPr lang="en-US" sz="2400" dirty="0" smtClean="0"/>
              <a:t>This environment is typically provided by a culture medium, which contains essential nutrients , growth  factors , salts and other components necessary for cell survival. </a:t>
            </a:r>
          </a:p>
          <a:p>
            <a:pPr marL="514350" indent="-514350">
              <a:buNone/>
            </a:pPr>
            <a:endParaRPr lang="en-US" sz="2000" b="1" dirty="0" smtClean="0"/>
          </a:p>
          <a:p>
            <a:pPr marL="514350" indent="-514350">
              <a:buNone/>
            </a:pPr>
            <a:endParaRPr lang="en-US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000" b="1" u="sng" dirty="0" smtClean="0"/>
              <a:t>  Sub-culturing </a:t>
            </a:r>
            <a:r>
              <a:rPr lang="en-US" sz="3000" b="1" dirty="0" smtClean="0"/>
              <a:t>:- </a:t>
            </a:r>
            <a:r>
              <a:rPr lang="en-US" sz="2600" dirty="0" smtClean="0"/>
              <a:t>cells grow and divide, they can outgrow  their space or deplete essential nutrients . 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None/>
            </a:pPr>
            <a:r>
              <a:rPr lang="en-US" sz="2600" b="1" dirty="0" smtClean="0"/>
              <a:t>        </a:t>
            </a:r>
            <a:r>
              <a:rPr lang="en-US" sz="2600" dirty="0" smtClean="0"/>
              <a:t>To prevent overcrowding and maintain healthy cell population , cells are regularly  sub-cultured by detaching  them from the culture vessel  and transferring  them to new flasks or plates with fresh growth medium 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800" b="1" u="sng" dirty="0" smtClean="0"/>
              <a:t> </a:t>
            </a:r>
            <a:r>
              <a:rPr lang="en-US" sz="3000" b="1" u="sng" dirty="0" smtClean="0"/>
              <a:t>Incubation </a:t>
            </a:r>
            <a:r>
              <a:rPr lang="en-US" sz="3000" b="1" dirty="0" smtClean="0"/>
              <a:t>:- </a:t>
            </a:r>
            <a:r>
              <a:rPr lang="en-US" sz="2600" dirty="0" smtClean="0"/>
              <a:t>Cells are placed in an incubator , which provides controlled conditions such as a temperature, humidity and CO2 levels, to mimic the natural physiological environment of the cells. </a:t>
            </a:r>
          </a:p>
          <a:p>
            <a:pPr marL="514350" indent="-514350">
              <a:buNone/>
            </a:pPr>
            <a:endParaRPr lang="en-US" sz="2600" b="1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14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u="sng" dirty="0" smtClean="0"/>
              <a:t>Basic equipment used in cell culture media </a:t>
            </a: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447800"/>
            <a:ext cx="8839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1.Weighing scale </a:t>
            </a:r>
            <a:r>
              <a:rPr lang="en-US" sz="2400" b="1" dirty="0" smtClean="0"/>
              <a:t>:- </a:t>
            </a:r>
            <a:r>
              <a:rPr lang="en-US" sz="2400" dirty="0" smtClean="0"/>
              <a:t>Accurate measurement of media  component are crucial for consistent are result, so a digital weighing scale is used to measure the quantities of various ingredients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sz="2400" b="1" dirty="0" smtClean="0"/>
          </a:p>
          <a:p>
            <a:r>
              <a:rPr lang="en-US" sz="2800" b="1" u="sng" dirty="0" smtClean="0"/>
              <a:t>2.Graduated cylinders and Beaker</a:t>
            </a:r>
            <a:r>
              <a:rPr lang="en-US" sz="2000" b="1" dirty="0" smtClean="0"/>
              <a:t>:- </a:t>
            </a:r>
            <a:r>
              <a:rPr lang="en-US" sz="2400" dirty="0" smtClean="0"/>
              <a:t>These are used to measure and mix larger volumes of liquid components, such as water, buffer solutions and reagents 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7" descr="51R1-t97T7S._SS7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5334000"/>
            <a:ext cx="28194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Content Placeholder 3" descr="weigh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V="1">
            <a:off x="2057400" y="2743200"/>
            <a:ext cx="2964169" cy="155280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6294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3</a:t>
            </a:r>
            <a:r>
              <a:rPr lang="en-US" sz="2800" b="1" u="sng" dirty="0" smtClean="0"/>
              <a:t>. Microfilter or sterile Membrane</a:t>
            </a:r>
            <a:r>
              <a:rPr lang="en-US" sz="2800" u="sng" dirty="0" smtClean="0"/>
              <a:t> </a:t>
            </a:r>
            <a:r>
              <a:rPr lang="en-US" sz="2400" dirty="0" smtClean="0"/>
              <a:t>:- Some cell culture components may not withstand autoclaving , so they are sterilized through microfiltration or using a sterile membrane to maintain their sterility.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2800" b="1" u="sng" dirty="0" smtClean="0"/>
              <a:t>4. Water Bath or CO2 Incubator</a:t>
            </a:r>
            <a:r>
              <a:rPr lang="en-US" sz="2400" b="1" u="sng" dirty="0" smtClean="0"/>
              <a:t> :- </a:t>
            </a:r>
            <a:r>
              <a:rPr lang="en-US" sz="2400" dirty="0" smtClean="0"/>
              <a:t>For warming the media or maintaining it at a specific temperature , a water bath or CO2 incubator is used.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</p:txBody>
      </p:sp>
      <p:pic>
        <p:nvPicPr>
          <p:cNvPr id="5" name="Picture 4" descr="w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953000"/>
            <a:ext cx="2514600" cy="1600200"/>
          </a:xfrm>
          <a:prstGeom prst="rect">
            <a:avLst/>
          </a:prstGeom>
        </p:spPr>
      </p:pic>
      <p:pic>
        <p:nvPicPr>
          <p:cNvPr id="8" name="Picture 7" descr="sterile membra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V="1">
            <a:off x="2362200" y="2286000"/>
            <a:ext cx="3046511" cy="12605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5.Magnetic Stirrer or Shaker </a:t>
            </a:r>
            <a:r>
              <a:rPr lang="en-US" sz="2400" b="1" dirty="0" smtClean="0"/>
              <a:t>:- </a:t>
            </a:r>
            <a:r>
              <a:rPr lang="en-US" sz="2400" dirty="0" smtClean="0"/>
              <a:t>These are used to mix the components thoroughly and to dissolve the powdered components effectively.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b="1" u="sng" dirty="0" smtClean="0"/>
              <a:t>6.Autoclave or sterilizer </a:t>
            </a:r>
            <a:r>
              <a:rPr lang="en-US" sz="2800" b="1" dirty="0" smtClean="0"/>
              <a:t>:- </a:t>
            </a:r>
            <a:r>
              <a:rPr lang="en-US" sz="2400" dirty="0" smtClean="0"/>
              <a:t>The cell culture media ,especially if it contains heat –sensitive components , needs to be sterilized to prevent contamination .</a:t>
            </a:r>
            <a:endParaRPr lang="en-US" sz="2400" b="1" dirty="0"/>
          </a:p>
        </p:txBody>
      </p:sp>
      <p:pic>
        <p:nvPicPr>
          <p:cNvPr id="4" name="Picture 3" descr="magnet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600200"/>
            <a:ext cx="2362200" cy="182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766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dirty="0" smtClean="0"/>
              <a:t>.</a:t>
            </a:r>
          </a:p>
        </p:txBody>
      </p:sp>
      <p:pic>
        <p:nvPicPr>
          <p:cNvPr id="6" name="Picture 5" descr="autoclav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724400"/>
            <a:ext cx="2438400" cy="190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505</Words>
  <Application>Microsoft Office PowerPoint</Application>
  <PresentationFormat>On-screen Show (4:3)</PresentationFormat>
  <Paragraphs>81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Content </vt:lpstr>
      <vt:lpstr>CELL CULTURE  Growing cell in the lab</vt:lpstr>
      <vt:lpstr> What is Cell culture ?</vt:lpstr>
      <vt:lpstr>Here’s a basic overview of the cell culture process: </vt:lpstr>
      <vt:lpstr>PowerPoint Presentation</vt:lpstr>
      <vt:lpstr>Basic equipment used in cell culture media </vt:lpstr>
      <vt:lpstr>PowerPoint Presentation</vt:lpstr>
      <vt:lpstr>PowerPoint Presentation</vt:lpstr>
      <vt:lpstr>PowerPoint Presentation</vt:lpstr>
      <vt:lpstr>Various types of cell culture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- 5</dc:title>
  <dc:creator>S</dc:creator>
  <cp:lastModifiedBy>Mamta Tiwari</cp:lastModifiedBy>
  <cp:revision>55</cp:revision>
  <dcterms:created xsi:type="dcterms:W3CDTF">2023-07-20T13:29:22Z</dcterms:created>
  <dcterms:modified xsi:type="dcterms:W3CDTF">2023-08-19T06:33:57Z</dcterms:modified>
</cp:coreProperties>
</file>