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7" r:id="rId2"/>
    <p:sldId id="258" r:id="rId3"/>
    <p:sldId id="275" r:id="rId4"/>
    <p:sldId id="276" r:id="rId5"/>
    <p:sldId id="320" r:id="rId6"/>
    <p:sldId id="268" r:id="rId7"/>
    <p:sldId id="269" r:id="rId8"/>
    <p:sldId id="270" r:id="rId9"/>
    <p:sldId id="271" r:id="rId10"/>
    <p:sldId id="272" r:id="rId11"/>
    <p:sldId id="273" r:id="rId12"/>
    <p:sldId id="274" r:id="rId13"/>
    <p:sldId id="277" r:id="rId14"/>
    <p:sldId id="278" r:id="rId15"/>
    <p:sldId id="279" r:id="rId16"/>
    <p:sldId id="280" r:id="rId17"/>
    <p:sldId id="281" r:id="rId18"/>
    <p:sldId id="282" r:id="rId19"/>
    <p:sldId id="283" r:id="rId20"/>
    <p:sldId id="287" r:id="rId21"/>
    <p:sldId id="288" r:id="rId22"/>
    <p:sldId id="289" r:id="rId23"/>
    <p:sldId id="290" r:id="rId24"/>
    <p:sldId id="291" r:id="rId25"/>
    <p:sldId id="292" r:id="rId26"/>
    <p:sldId id="293" r:id="rId27"/>
    <p:sldId id="294" r:id="rId28"/>
    <p:sldId id="296" r:id="rId29"/>
    <p:sldId id="295" r:id="rId30"/>
    <p:sldId id="297" r:id="rId31"/>
    <p:sldId id="298" r:id="rId32"/>
    <p:sldId id="299" r:id="rId33"/>
    <p:sldId id="300" r:id="rId34"/>
    <p:sldId id="301" r:id="rId35"/>
    <p:sldId id="303" r:id="rId36"/>
    <p:sldId id="302" r:id="rId37"/>
    <p:sldId id="305" r:id="rId38"/>
    <p:sldId id="306" r:id="rId39"/>
    <p:sldId id="307" r:id="rId40"/>
    <p:sldId id="308" r:id="rId41"/>
    <p:sldId id="311" r:id="rId42"/>
    <p:sldId id="312" r:id="rId43"/>
    <p:sldId id="313" r:id="rId44"/>
    <p:sldId id="309" r:id="rId45"/>
    <p:sldId id="314" r:id="rId46"/>
    <p:sldId id="315" r:id="rId47"/>
    <p:sldId id="316" r:id="rId48"/>
    <p:sldId id="317" r:id="rId49"/>
    <p:sldId id="318"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2" d="100"/>
          <a:sy n="72" d="100"/>
        </p:scale>
        <p:origin x="-109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D07D7C-5DE9-40AD-A238-0DD2E37942A4}" type="datetimeFigureOut">
              <a:rPr lang="en-US" smtClean="0"/>
              <a:pPr/>
              <a:t>3/27/2018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4C2137-38C1-481A-93B2-9129E3000D4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874A9F-5EF7-4328-BFCF-3659E57A1889}" type="datetimeFigureOut">
              <a:rPr lang="en-US" smtClean="0"/>
              <a:pPr/>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B235F-8764-405D-AEB5-A4F494666E2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874A9F-5EF7-4328-BFCF-3659E57A1889}" type="datetimeFigureOut">
              <a:rPr lang="en-US" smtClean="0"/>
              <a:pPr/>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B235F-8764-405D-AEB5-A4F494666E2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874A9F-5EF7-4328-BFCF-3659E57A1889}" type="datetimeFigureOut">
              <a:rPr lang="en-US" smtClean="0"/>
              <a:pPr/>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B235F-8764-405D-AEB5-A4F494666E2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D347B0F5-C307-43D7-9D16-9637C67D593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874A9F-5EF7-4328-BFCF-3659E57A1889}" type="datetimeFigureOut">
              <a:rPr lang="en-US" smtClean="0"/>
              <a:pPr/>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B235F-8764-405D-AEB5-A4F494666E2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874A9F-5EF7-4328-BFCF-3659E57A1889}" type="datetimeFigureOut">
              <a:rPr lang="en-US" smtClean="0"/>
              <a:pPr/>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B235F-8764-405D-AEB5-A4F494666E2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874A9F-5EF7-4328-BFCF-3659E57A1889}" type="datetimeFigureOut">
              <a:rPr lang="en-US" smtClean="0"/>
              <a:pPr/>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1B235F-8764-405D-AEB5-A4F494666E2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874A9F-5EF7-4328-BFCF-3659E57A1889}" type="datetimeFigureOut">
              <a:rPr lang="en-US" smtClean="0"/>
              <a:pPr/>
              <a:t>3/27/2018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1B235F-8764-405D-AEB5-A4F494666E2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874A9F-5EF7-4328-BFCF-3659E57A1889}" type="datetimeFigureOut">
              <a:rPr lang="en-US" smtClean="0"/>
              <a:pPr/>
              <a:t>3/27/2018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1B235F-8764-405D-AEB5-A4F494666E2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874A9F-5EF7-4328-BFCF-3659E57A1889}" type="datetimeFigureOut">
              <a:rPr lang="en-US" smtClean="0"/>
              <a:pPr/>
              <a:t>3/27/2018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1B235F-8764-405D-AEB5-A4F494666E2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874A9F-5EF7-4328-BFCF-3659E57A1889}" type="datetimeFigureOut">
              <a:rPr lang="en-US" smtClean="0"/>
              <a:pPr/>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1B235F-8764-405D-AEB5-A4F494666E2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874A9F-5EF7-4328-BFCF-3659E57A1889}" type="datetimeFigureOut">
              <a:rPr lang="en-US" smtClean="0"/>
              <a:pPr/>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1B235F-8764-405D-AEB5-A4F494666E2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874A9F-5EF7-4328-BFCF-3659E57A1889}" type="datetimeFigureOut">
              <a:rPr lang="en-US" smtClean="0"/>
              <a:pPr/>
              <a:t>3/27/2018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1B235F-8764-405D-AEB5-A4F494666E2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Electrodes</a:t>
            </a:r>
            <a:endParaRPr lang="en-US" dirty="0"/>
          </a:p>
        </p:txBody>
      </p:sp>
      <p:sp>
        <p:nvSpPr>
          <p:cNvPr id="4" name="Subtitle 2"/>
          <p:cNvSpPr>
            <a:spLocks noGrp="1"/>
          </p:cNvSpPr>
          <p:nvPr>
            <p:ph type="subTitle" idx="1"/>
          </p:nvPr>
        </p:nvSpPr>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r>
              <a:rPr lang="en-US" dirty="0" smtClean="0">
                <a:solidFill>
                  <a:schemeClr val="accent4"/>
                </a:solidFill>
              </a:rPr>
              <a:t>By:</a:t>
            </a:r>
          </a:p>
          <a:p>
            <a:r>
              <a:rPr lang="en-US" dirty="0" err="1" smtClean="0">
                <a:solidFill>
                  <a:schemeClr val="accent4"/>
                </a:solidFill>
              </a:rPr>
              <a:t>Somesh</a:t>
            </a:r>
            <a:r>
              <a:rPr lang="en-US" dirty="0" smtClean="0">
                <a:solidFill>
                  <a:schemeClr val="accent4"/>
                </a:solidFill>
              </a:rPr>
              <a:t> Kumar Malhotra</a:t>
            </a:r>
          </a:p>
          <a:p>
            <a:r>
              <a:rPr lang="en-US" dirty="0" smtClean="0">
                <a:solidFill>
                  <a:schemeClr val="accent4"/>
                </a:solidFill>
              </a:rPr>
              <a:t>Assistant Professor,</a:t>
            </a:r>
          </a:p>
          <a:p>
            <a:r>
              <a:rPr lang="en-US" dirty="0" smtClean="0">
                <a:solidFill>
                  <a:schemeClr val="accent4"/>
                </a:solidFill>
              </a:rPr>
              <a:t>ECE </a:t>
            </a:r>
            <a:r>
              <a:rPr lang="en-US" dirty="0" err="1" smtClean="0">
                <a:solidFill>
                  <a:schemeClr val="accent4"/>
                </a:solidFill>
              </a:rPr>
              <a:t>Deptt.,UIET,CSJM</a:t>
            </a:r>
            <a:r>
              <a:rPr lang="en-US" dirty="0" smtClean="0">
                <a:solidFill>
                  <a:schemeClr val="accent4"/>
                </a:solidFill>
              </a:rPr>
              <a:t> University</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Electrode theory</a:t>
            </a:r>
            <a:endParaRPr lang="en-US" dirty="0"/>
          </a:p>
        </p:txBody>
      </p:sp>
      <p:sp>
        <p:nvSpPr>
          <p:cNvPr id="4" name="Content Placeholder 3"/>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srcRect/>
          <a:stretch>
            <a:fillRect/>
          </a:stretch>
        </p:blipFill>
        <p:spPr bwMode="auto">
          <a:xfrm>
            <a:off x="457200" y="1524000"/>
            <a:ext cx="8153400" cy="449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Bio potential Electrodes</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304800" y="1828800"/>
            <a:ext cx="8534400" cy="449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Bio potential Electrodes</a:t>
            </a:r>
            <a:endParaRPr lang="en-US" dirty="0"/>
          </a:p>
        </p:txBody>
      </p:sp>
      <p:sp>
        <p:nvSpPr>
          <p:cNvPr id="4" name="Content Placeholder 3"/>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457200" y="1676400"/>
            <a:ext cx="8229600" cy="441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smtClean="0"/>
              <a:t>Bio potential Electrodes</a:t>
            </a:r>
            <a:endParaRPr lang="en-US" dirty="0"/>
          </a:p>
        </p:txBody>
      </p:sp>
      <p:sp>
        <p:nvSpPr>
          <p:cNvPr id="4" name="Content Placeholder 3"/>
          <p:cNvSpPr>
            <a:spLocks noGrp="1"/>
          </p:cNvSpPr>
          <p:nvPr>
            <p:ph idx="1"/>
          </p:nvPr>
        </p:nvSpPr>
        <p:spPr/>
        <p:txBody>
          <a:bodyPr/>
          <a:lstStyle/>
          <a:p>
            <a:pPr algn="just"/>
            <a:r>
              <a:rPr lang="en-US" dirty="0" smtClean="0"/>
              <a:t>All three type of </a:t>
            </a:r>
            <a:r>
              <a:rPr lang="en-US" dirty="0" err="1" smtClean="0"/>
              <a:t>biopotential</a:t>
            </a:r>
            <a:r>
              <a:rPr lang="en-US" dirty="0" smtClean="0"/>
              <a:t> electrodes have the metal electrolyte interface.</a:t>
            </a:r>
          </a:p>
          <a:p>
            <a:pPr algn="just"/>
            <a:r>
              <a:rPr lang="en-US" dirty="0" smtClean="0"/>
              <a:t>In each case, an electrode potential is developed across the </a:t>
            </a:r>
            <a:r>
              <a:rPr lang="en-US" dirty="0" err="1" smtClean="0"/>
              <a:t>interface,proportional</a:t>
            </a:r>
            <a:r>
              <a:rPr lang="en-US" dirty="0" smtClean="0"/>
              <a:t> to the exchange of ions between the metal and the electrolyte.</a:t>
            </a:r>
          </a:p>
          <a:p>
            <a:pPr algn="just"/>
            <a:r>
              <a:rPr lang="en-US" dirty="0" smtClean="0"/>
              <a:t>The double layer of the charge at the interface act as a capacitor.</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smtClean="0"/>
              <a:t>Bio potential Electrodes</a:t>
            </a:r>
            <a:endParaRPr lang="en-US" dirty="0"/>
          </a:p>
        </p:txBody>
      </p:sp>
      <p:sp>
        <p:nvSpPr>
          <p:cNvPr id="4" name="Content Placeholder 3"/>
          <p:cNvSpPr>
            <a:spLocks noGrp="1"/>
          </p:cNvSpPr>
          <p:nvPr>
            <p:ph idx="1"/>
          </p:nvPr>
        </p:nvSpPr>
        <p:spPr/>
        <p:txBody>
          <a:bodyPr/>
          <a:lstStyle/>
          <a:p>
            <a:pPr algn="just"/>
            <a:r>
              <a:rPr lang="en-US" dirty="0" smtClean="0"/>
              <a:t>Thus the equivalent circuit of </a:t>
            </a:r>
            <a:r>
              <a:rPr lang="en-US" dirty="0" err="1" smtClean="0"/>
              <a:t>biopotential</a:t>
            </a:r>
            <a:r>
              <a:rPr lang="en-US" dirty="0" smtClean="0"/>
              <a:t> electrode in contact with the body consist of a voltage in series with a resistance- capacitance network of the type shown in fig.</a:t>
            </a:r>
          </a:p>
          <a:p>
            <a:pPr algn="just"/>
            <a:endParaRPr lang="en-US" dirty="0"/>
          </a:p>
        </p:txBody>
      </p:sp>
      <p:pic>
        <p:nvPicPr>
          <p:cNvPr id="24582" name="Picture 6"/>
          <p:cNvPicPr>
            <a:picLocks noChangeAspect="1" noChangeArrowheads="1"/>
          </p:cNvPicPr>
          <p:nvPr/>
        </p:nvPicPr>
        <p:blipFill>
          <a:blip r:embed="rId2"/>
          <a:srcRect/>
          <a:stretch>
            <a:fillRect/>
          </a:stretch>
        </p:blipFill>
        <p:spPr bwMode="auto">
          <a:xfrm>
            <a:off x="1066800" y="3733800"/>
            <a:ext cx="7620000" cy="193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smtClean="0"/>
              <a:t>Bio potential Electrodes</a:t>
            </a:r>
            <a:endParaRPr lang="en-US" dirty="0"/>
          </a:p>
        </p:txBody>
      </p:sp>
      <p:sp>
        <p:nvSpPr>
          <p:cNvPr id="5" name="Content Placeholder 4"/>
          <p:cNvSpPr>
            <a:spLocks noGrp="1"/>
          </p:cNvSpPr>
          <p:nvPr>
            <p:ph idx="1"/>
          </p:nvPr>
        </p:nvSpPr>
        <p:spPr/>
        <p:txBody>
          <a:bodyPr>
            <a:normAutofit fontScale="92500" lnSpcReduction="10000"/>
          </a:bodyPr>
          <a:lstStyle/>
          <a:p>
            <a:pPr algn="just"/>
            <a:r>
              <a:rPr lang="en-US" dirty="0" smtClean="0"/>
              <a:t>Since measurement of bioelectric potentials require two electrodes, the voltage measured is really the difference between the instantaneous potentials of the two electrodes as shown in figure below.</a:t>
            </a:r>
          </a:p>
          <a:p>
            <a:pPr algn="just"/>
            <a:r>
              <a:rPr lang="en-US" dirty="0" smtClean="0"/>
              <a:t>If the two electrodes are of the same type , the difference is usually small and depends essentially on the actual difference of ionic potential between the two points of the body from which the measurement are being taken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smtClean="0"/>
              <a:t>Bio potential Electrodes</a:t>
            </a:r>
            <a:endParaRPr lang="en-US" dirty="0"/>
          </a:p>
        </p:txBody>
      </p:sp>
      <p:pic>
        <p:nvPicPr>
          <p:cNvPr id="25602" name="Picture 2"/>
          <p:cNvPicPr>
            <a:picLocks noGrp="1" noChangeAspect="1" noChangeArrowheads="1"/>
          </p:cNvPicPr>
          <p:nvPr>
            <p:ph idx="1"/>
          </p:nvPr>
        </p:nvPicPr>
        <p:blipFill>
          <a:blip r:embed="rId2"/>
          <a:srcRect/>
          <a:stretch>
            <a:fillRect/>
          </a:stretch>
        </p:blipFill>
        <p:spPr bwMode="auto">
          <a:xfrm>
            <a:off x="838200" y="2133600"/>
            <a:ext cx="7772400" cy="419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smtClean="0"/>
              <a:t>Bio potential Electrodes</a:t>
            </a:r>
            <a:endParaRPr lang="en-US" dirty="0"/>
          </a:p>
        </p:txBody>
      </p:sp>
      <p:sp>
        <p:nvSpPr>
          <p:cNvPr id="4" name="Content Placeholder 3"/>
          <p:cNvSpPr>
            <a:spLocks noGrp="1"/>
          </p:cNvSpPr>
          <p:nvPr>
            <p:ph idx="1"/>
          </p:nvPr>
        </p:nvSpPr>
        <p:spPr/>
        <p:txBody>
          <a:bodyPr>
            <a:normAutofit lnSpcReduction="10000"/>
          </a:bodyPr>
          <a:lstStyle/>
          <a:p>
            <a:r>
              <a:rPr lang="en-US" dirty="0" smtClean="0"/>
              <a:t>If two electrodes are of different type, however they may produce a significant </a:t>
            </a:r>
            <a:r>
              <a:rPr lang="en-US" dirty="0" err="1" smtClean="0"/>
              <a:t>d.c</a:t>
            </a:r>
            <a:r>
              <a:rPr lang="en-US" dirty="0" smtClean="0"/>
              <a:t>. voltage that can cause current to flow through both electrodes as well as through the I/P circuit of the amplifier to which they are connected .</a:t>
            </a:r>
          </a:p>
          <a:p>
            <a:r>
              <a:rPr lang="en-US" dirty="0" smtClean="0"/>
              <a:t>The </a:t>
            </a:r>
            <a:r>
              <a:rPr lang="en-US" dirty="0" err="1" smtClean="0"/>
              <a:t>d.c</a:t>
            </a:r>
            <a:r>
              <a:rPr lang="en-US" dirty="0" smtClean="0"/>
              <a:t>. voltage  due to the difference  in electrode potentials is called the </a:t>
            </a:r>
            <a:r>
              <a:rPr lang="en-US" b="1" dirty="0" smtClean="0"/>
              <a:t>electrode offset voltage .</a:t>
            </a:r>
            <a:endParaRPr 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smtClean="0"/>
              <a:t>Bio potential Electrodes</a:t>
            </a:r>
            <a:endParaRPr lang="en-US" dirty="0"/>
          </a:p>
        </p:txBody>
      </p:sp>
      <p:sp>
        <p:nvSpPr>
          <p:cNvPr id="4" name="Content Placeholder 3"/>
          <p:cNvSpPr>
            <a:spLocks noGrp="1"/>
          </p:cNvSpPr>
          <p:nvPr>
            <p:ph idx="1"/>
          </p:nvPr>
        </p:nvSpPr>
        <p:spPr/>
        <p:txBody>
          <a:bodyPr>
            <a:normAutofit lnSpcReduction="10000"/>
          </a:bodyPr>
          <a:lstStyle/>
          <a:p>
            <a:r>
              <a:rPr lang="en-US" dirty="0" smtClean="0"/>
              <a:t>The resulting current is often mistaken for a true physiological event.</a:t>
            </a:r>
          </a:p>
          <a:p>
            <a:r>
              <a:rPr lang="en-US" dirty="0" smtClean="0"/>
              <a:t>Even two electrodes of the same materials may produce a small electrode offset voltage.</a:t>
            </a:r>
          </a:p>
          <a:p>
            <a:r>
              <a:rPr lang="en-US" dirty="0" smtClean="0"/>
              <a:t>In addition to the electrode offset voltage, experiments have shown that the chemical activity that take place with in a electrode can cause voltage fluctuation to appear without any physiological I/P.</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smtClean="0"/>
              <a:t>Bio potential Electrodes</a:t>
            </a:r>
            <a:endParaRPr lang="en-US" dirty="0"/>
          </a:p>
        </p:txBody>
      </p:sp>
      <p:sp>
        <p:nvSpPr>
          <p:cNvPr id="4" name="Content Placeholder 3"/>
          <p:cNvSpPr>
            <a:spLocks noGrp="1"/>
          </p:cNvSpPr>
          <p:nvPr>
            <p:ph idx="1"/>
          </p:nvPr>
        </p:nvSpPr>
        <p:spPr/>
        <p:txBody>
          <a:bodyPr>
            <a:normAutofit/>
          </a:bodyPr>
          <a:lstStyle/>
          <a:p>
            <a:r>
              <a:rPr lang="en-US" dirty="0" smtClean="0"/>
              <a:t>Such variations may appear as noise on a bioelectric signals.</a:t>
            </a:r>
          </a:p>
          <a:p>
            <a:r>
              <a:rPr lang="en-US" dirty="0" smtClean="0"/>
              <a:t>This noise can be reduced by proper choice of the material or, in most cases, by special treatment, such as coating the electrodes by some electrolytic method to improve stability.</a:t>
            </a:r>
          </a:p>
          <a:p>
            <a:r>
              <a:rPr lang="en-US" dirty="0" smtClean="0"/>
              <a:t>It has been found that electrochemically the silver-silver chloride electrode is very stable.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Introduction</a:t>
            </a: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47500" lnSpcReduction="20000"/>
          </a:bodyPr>
          <a:lstStyle/>
          <a:p>
            <a:pPr lvl="1">
              <a:buNone/>
            </a:pPr>
            <a:r>
              <a:rPr lang="en-US" sz="4400" dirty="0" smtClean="0">
                <a:latin typeface="Times New Roman" pitchFamily="18" charset="0"/>
                <a:cs typeface="Times New Roman" pitchFamily="18" charset="0"/>
              </a:rPr>
              <a:t>In observing the measurement of ECG or the some other form of bioelectric potential, a conclusion could easily be reached that the measurement electrodes are simply electrical terminals or contact points from which the voltage can be obtained at the surface of the body.</a:t>
            </a:r>
          </a:p>
          <a:p>
            <a:pPr lvl="1">
              <a:buNone/>
            </a:pPr>
            <a:r>
              <a:rPr lang="en-US" sz="4400" dirty="0" smtClean="0">
                <a:latin typeface="Times New Roman" pitchFamily="18" charset="0"/>
                <a:cs typeface="Times New Roman" pitchFamily="18" charset="0"/>
              </a:rPr>
              <a:t>Also the purpose of the electrolyte paste or jelly often used in such measurement might be assumed to be only the reduction of the skin impedance in order to lower the overall input impedance of the system.</a:t>
            </a:r>
          </a:p>
          <a:p>
            <a:pPr lvl="1">
              <a:buNone/>
            </a:pPr>
            <a:r>
              <a:rPr lang="en-US" sz="4400" dirty="0" smtClean="0">
                <a:latin typeface="Times New Roman" pitchFamily="18" charset="0"/>
                <a:cs typeface="Times New Roman" pitchFamily="18" charset="0"/>
              </a:rPr>
              <a:t>These conclusions, however are incorrect and do not satisfy the theory that explains the origin of bioelectric potentials</a:t>
            </a:r>
            <a:r>
              <a:rPr lang="en-US" sz="4400" dirty="0">
                <a:latin typeface="Times New Roman" pitchFamily="18" charset="0"/>
                <a:cs typeface="Times New Roman" pitchFamily="18" charset="0"/>
              </a:rPr>
              <a:t/>
            </a:r>
            <a:br>
              <a:rPr lang="en-US" sz="4400" dirty="0">
                <a:latin typeface="Times New Roman" pitchFamily="18" charset="0"/>
                <a:cs typeface="Times New Roman" pitchFamily="18" charset="0"/>
              </a:rPr>
            </a:br>
            <a:r>
              <a:rPr lang="en-US" sz="4400" dirty="0">
                <a:latin typeface="Times New Roman" pitchFamily="18" charset="0"/>
                <a:cs typeface="Times New Roman" pitchFamily="18" charset="0"/>
              </a:rPr>
              <a:t/>
            </a:r>
            <a:br>
              <a:rPr lang="en-US" sz="4400" dirty="0">
                <a:latin typeface="Times New Roman" pitchFamily="18" charset="0"/>
                <a:cs typeface="Times New Roman" pitchFamily="18" charset="0"/>
              </a:rPr>
            </a:br>
            <a:r>
              <a:rPr lang="en-US" sz="4400" dirty="0">
                <a:latin typeface="Times New Roman" pitchFamily="18" charset="0"/>
                <a:cs typeface="Times New Roman" pitchFamily="18" charset="0"/>
              </a:rPr>
              <a:t> </a:t>
            </a:r>
            <a:br>
              <a:rPr lang="en-US" sz="4400" dirty="0">
                <a:latin typeface="Times New Roman" pitchFamily="18" charset="0"/>
                <a:cs typeface="Times New Roman" pitchFamily="18" charset="0"/>
              </a:rPr>
            </a:br>
            <a:r>
              <a:rPr lang="en-US" sz="4400" dirty="0">
                <a:latin typeface="Times New Roman" pitchFamily="18" charset="0"/>
                <a:cs typeface="Times New Roman" pitchFamily="18" charset="0"/>
              </a:rPr>
              <a:t/>
            </a:r>
            <a:br>
              <a:rPr lang="en-US" sz="4400" dirty="0">
                <a:latin typeface="Times New Roman" pitchFamily="18" charset="0"/>
                <a:cs typeface="Times New Roman" pitchFamily="18" charset="0"/>
              </a:rPr>
            </a:br>
            <a:r>
              <a:rPr lang="en-US" sz="4400" dirty="0">
                <a:latin typeface="Times New Roman" pitchFamily="18" charset="0"/>
                <a:cs typeface="Times New Roman" pitchFamily="18" charset="0"/>
              </a:rPr>
              <a:t> </a:t>
            </a:r>
            <a:r>
              <a:rPr lang="en-US" dirty="0"/>
              <a:t/>
            </a:r>
            <a:br>
              <a:rPr lang="en-US" dirty="0"/>
            </a:b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smtClean="0"/>
              <a:t>Bio potential Electrodes</a:t>
            </a:r>
            <a:endParaRPr lang="en-US" dirty="0"/>
          </a:p>
        </p:txBody>
      </p:sp>
      <p:sp>
        <p:nvSpPr>
          <p:cNvPr id="4" name="Content Placeholder 3"/>
          <p:cNvSpPr>
            <a:spLocks noGrp="1"/>
          </p:cNvSpPr>
          <p:nvPr>
            <p:ph idx="1"/>
          </p:nvPr>
        </p:nvSpPr>
        <p:spPr/>
        <p:txBody>
          <a:bodyPr>
            <a:normAutofit lnSpcReduction="10000"/>
          </a:bodyPr>
          <a:lstStyle/>
          <a:p>
            <a:pPr algn="just"/>
            <a:r>
              <a:rPr lang="en-US" dirty="0" smtClean="0"/>
              <a:t>Larger electrodes tend to have lower impedance. Surface electrodes generally have impedance of 2 to 10 </a:t>
            </a:r>
            <a:r>
              <a:rPr lang="en-US" dirty="0" err="1" smtClean="0"/>
              <a:t>Kohm</a:t>
            </a:r>
            <a:r>
              <a:rPr lang="en-US" dirty="0" smtClean="0"/>
              <a:t>, where as small needle electrodes and </a:t>
            </a:r>
            <a:r>
              <a:rPr lang="en-US" dirty="0" err="1" smtClean="0"/>
              <a:t>microlelectrodes</a:t>
            </a:r>
            <a:r>
              <a:rPr lang="en-US" dirty="0" smtClean="0"/>
              <a:t> have higher impedance.</a:t>
            </a:r>
          </a:p>
          <a:p>
            <a:pPr algn="just"/>
            <a:r>
              <a:rPr lang="en-US" dirty="0" smtClean="0"/>
              <a:t>For best results in readings and recording potentials measured by the electrodes , the I/P impedance of the amplifier must be several time that of electrode.</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Microelectrodes</a:t>
            </a:r>
            <a:endParaRPr lang="en-US" dirty="0"/>
          </a:p>
        </p:txBody>
      </p:sp>
      <p:sp>
        <p:nvSpPr>
          <p:cNvPr id="4" name="Content Placeholder 3"/>
          <p:cNvSpPr>
            <a:spLocks noGrp="1"/>
          </p:cNvSpPr>
          <p:nvPr>
            <p:ph idx="1"/>
          </p:nvPr>
        </p:nvSpPr>
        <p:spPr/>
        <p:txBody>
          <a:bodyPr>
            <a:normAutofit/>
          </a:bodyPr>
          <a:lstStyle/>
          <a:p>
            <a:pPr algn="just"/>
            <a:r>
              <a:rPr lang="en-US" dirty="0" smtClean="0"/>
              <a:t>Microelectrodes are electrodes with tips sufficiently small to penetrate a single cell in order to obtain reading from with in a cell. The tip must be small enough to permit penetration without damaging the cell. This action is usually complicated by the difficulty of accurately positioning an electrode </a:t>
            </a:r>
            <a:r>
              <a:rPr lang="en-US" dirty="0" err="1" smtClean="0"/>
              <a:t>w.r.t</a:t>
            </a:r>
            <a:r>
              <a:rPr lang="en-US" dirty="0" smtClean="0"/>
              <a:t>. a cell.</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Microelectrodes</a:t>
            </a:r>
            <a:endParaRPr lang="en-US" dirty="0"/>
          </a:p>
        </p:txBody>
      </p:sp>
      <p:sp>
        <p:nvSpPr>
          <p:cNvPr id="4" name="Content Placeholder 3"/>
          <p:cNvSpPr>
            <a:spLocks noGrp="1"/>
          </p:cNvSpPr>
          <p:nvPr>
            <p:ph idx="1"/>
          </p:nvPr>
        </p:nvSpPr>
        <p:spPr/>
        <p:txBody>
          <a:bodyPr>
            <a:normAutofit/>
          </a:bodyPr>
          <a:lstStyle/>
          <a:p>
            <a:pPr algn="just"/>
            <a:r>
              <a:rPr lang="en-US" dirty="0" smtClean="0"/>
              <a:t>Microelectrode are generally of two types:</a:t>
            </a:r>
          </a:p>
          <a:p>
            <a:pPr marL="971550" lvl="1" indent="-514350" algn="just">
              <a:buAutoNum type="alphaLcParenBoth"/>
            </a:pPr>
            <a:r>
              <a:rPr lang="en-US" dirty="0" smtClean="0"/>
              <a:t>Metal and </a:t>
            </a:r>
          </a:p>
          <a:p>
            <a:pPr marL="971550" lvl="1" indent="-514350" algn="just">
              <a:buAutoNum type="alphaLcParenBoth"/>
            </a:pPr>
            <a:r>
              <a:rPr lang="en-US" dirty="0" err="1" smtClean="0"/>
              <a:t>Micropipet</a:t>
            </a:r>
            <a:endParaRPr lang="en-US" dirty="0" smtClean="0"/>
          </a:p>
          <a:p>
            <a:pPr marL="971550" lvl="1" indent="-514350" algn="just">
              <a:buNone/>
            </a:pPr>
            <a:r>
              <a:rPr lang="en-US" b="1" dirty="0" smtClean="0"/>
              <a:t>Metal microelectrode </a:t>
            </a:r>
            <a:r>
              <a:rPr lang="en-US" dirty="0" smtClean="0"/>
              <a:t>are formed by </a:t>
            </a:r>
            <a:r>
              <a:rPr lang="en-US" dirty="0" err="1" smtClean="0"/>
              <a:t>electrolytically</a:t>
            </a:r>
            <a:r>
              <a:rPr lang="en-US" dirty="0" smtClean="0"/>
              <a:t> etching the tip of a fine tungsten or stainless steel wire to desired </a:t>
            </a:r>
            <a:r>
              <a:rPr lang="en-US" dirty="0" err="1" smtClean="0"/>
              <a:t>size.then</a:t>
            </a:r>
            <a:r>
              <a:rPr lang="en-US" dirty="0" smtClean="0"/>
              <a:t> the wire is coated almost to the tip with an insulating material.</a:t>
            </a:r>
          </a:p>
          <a:p>
            <a:pPr marL="971550" lvl="1" indent="-514350" algn="just">
              <a:buNone/>
            </a:pPr>
            <a:r>
              <a:rPr lang="en-US" dirty="0" smtClean="0"/>
              <a:t>Some electrolytic processing can also be performed on the tip to lower the impedance.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Microelectrodes</a:t>
            </a:r>
            <a:endParaRPr lang="en-US" dirty="0"/>
          </a:p>
        </p:txBody>
      </p:sp>
      <p:sp>
        <p:nvSpPr>
          <p:cNvPr id="4" name="Content Placeholder 3"/>
          <p:cNvSpPr>
            <a:spLocks noGrp="1"/>
          </p:cNvSpPr>
          <p:nvPr>
            <p:ph idx="1"/>
          </p:nvPr>
        </p:nvSpPr>
        <p:spPr/>
        <p:txBody>
          <a:bodyPr>
            <a:normAutofit/>
          </a:bodyPr>
          <a:lstStyle/>
          <a:p>
            <a:pPr algn="just"/>
            <a:r>
              <a:rPr lang="en-US" dirty="0" smtClean="0"/>
              <a:t>The </a:t>
            </a:r>
            <a:r>
              <a:rPr lang="en-US" b="1" dirty="0" smtClean="0"/>
              <a:t>micro-</a:t>
            </a:r>
            <a:r>
              <a:rPr lang="en-US" b="1" dirty="0" err="1" smtClean="0"/>
              <a:t>pipet</a:t>
            </a:r>
            <a:r>
              <a:rPr lang="en-US" dirty="0" smtClean="0"/>
              <a:t> </a:t>
            </a:r>
            <a:r>
              <a:rPr lang="en-US" b="1" dirty="0" smtClean="0"/>
              <a:t>type of </a:t>
            </a:r>
            <a:r>
              <a:rPr lang="en-US" dirty="0" smtClean="0"/>
              <a:t>microelectrodes is a glass micro-</a:t>
            </a:r>
            <a:r>
              <a:rPr lang="en-US" dirty="0" err="1" smtClean="0"/>
              <a:t>pipet</a:t>
            </a:r>
            <a:r>
              <a:rPr lang="en-US" dirty="0" smtClean="0"/>
              <a:t> with tip drawn out to the desired size (usually about 1 micron in diameter).</a:t>
            </a:r>
          </a:p>
          <a:p>
            <a:pPr algn="just"/>
            <a:r>
              <a:rPr lang="en-US" dirty="0" smtClean="0"/>
              <a:t>The micro-</a:t>
            </a:r>
            <a:r>
              <a:rPr lang="en-US" dirty="0" err="1" smtClean="0"/>
              <a:t>pipet</a:t>
            </a:r>
            <a:r>
              <a:rPr lang="en-US" dirty="0" smtClean="0"/>
              <a:t> is filled with an electrolyte compatible with the cellular fluids. </a:t>
            </a:r>
            <a:endParaRPr lang="en-US"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Microelectrodes</a:t>
            </a:r>
            <a:endParaRPr lang="en-US" dirty="0"/>
          </a:p>
        </p:txBody>
      </p:sp>
      <p:sp>
        <p:nvSpPr>
          <p:cNvPr id="4" name="Content Placeholder 3"/>
          <p:cNvSpPr>
            <a:spLocks noGrp="1"/>
          </p:cNvSpPr>
          <p:nvPr>
            <p:ph idx="1"/>
          </p:nvPr>
        </p:nvSpPr>
        <p:spPr/>
        <p:txBody>
          <a:bodyPr>
            <a:normAutofit/>
          </a:bodyPr>
          <a:lstStyle/>
          <a:p>
            <a:pPr algn="just"/>
            <a:r>
              <a:rPr lang="en-US" dirty="0" smtClean="0"/>
              <a:t>This type of microelectrodes has a dual interface. One interface consist of a metal wire in contact with the electrolyte solution inside the micropipette, while the other is the interface between the electrolyte inside the pipette and the fluid inside or immediately outside the cell.</a:t>
            </a:r>
          </a:p>
          <a:p>
            <a:pPr algn="just"/>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Microelectrodes</a:t>
            </a:r>
            <a:endParaRPr lang="en-US" dirty="0"/>
          </a:p>
        </p:txBody>
      </p:sp>
      <p:sp>
        <p:nvSpPr>
          <p:cNvPr id="4" name="Content Placeholder 3"/>
          <p:cNvSpPr>
            <a:spLocks noGrp="1"/>
          </p:cNvSpPr>
          <p:nvPr>
            <p:ph idx="1"/>
          </p:nvPr>
        </p:nvSpPr>
        <p:spPr/>
        <p:txBody>
          <a:bodyPr>
            <a:normAutofit/>
          </a:bodyPr>
          <a:lstStyle/>
          <a:p>
            <a:pPr algn="just"/>
            <a:r>
              <a:rPr lang="en-US" dirty="0" smtClean="0"/>
              <a:t>A commercial type of microelectrode is shown in </a:t>
            </a:r>
            <a:r>
              <a:rPr lang="en-US" dirty="0" err="1" smtClean="0"/>
              <a:t>Fig.In</a:t>
            </a:r>
            <a:r>
              <a:rPr lang="en-US" dirty="0" smtClean="0"/>
              <a:t> this electrode a thin film of precious metal is bonded to the outside of a drawn glass microelectrode. </a:t>
            </a:r>
            <a:endParaRPr lang="en-US" dirty="0"/>
          </a:p>
        </p:txBody>
      </p:sp>
      <p:pic>
        <p:nvPicPr>
          <p:cNvPr id="26626" name="Picture 2"/>
          <p:cNvPicPr>
            <a:picLocks noChangeAspect="1" noChangeArrowheads="1"/>
          </p:cNvPicPr>
          <p:nvPr/>
        </p:nvPicPr>
        <p:blipFill>
          <a:blip r:embed="rId2"/>
          <a:srcRect/>
          <a:stretch>
            <a:fillRect/>
          </a:stretch>
        </p:blipFill>
        <p:spPr bwMode="auto">
          <a:xfrm>
            <a:off x="914400" y="3657600"/>
            <a:ext cx="7315200" cy="2603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Microelectrodes</a:t>
            </a:r>
            <a:endParaRPr lang="en-US" dirty="0"/>
          </a:p>
        </p:txBody>
      </p:sp>
      <p:sp>
        <p:nvSpPr>
          <p:cNvPr id="4" name="Content Placeholder 3"/>
          <p:cNvSpPr>
            <a:spLocks noGrp="1"/>
          </p:cNvSpPr>
          <p:nvPr>
            <p:ph idx="1"/>
          </p:nvPr>
        </p:nvSpPr>
        <p:spPr/>
        <p:txBody>
          <a:bodyPr>
            <a:normAutofit/>
          </a:bodyPr>
          <a:lstStyle/>
          <a:p>
            <a:pPr algn="just"/>
            <a:r>
              <a:rPr lang="en-US" dirty="0" smtClean="0"/>
              <a:t>Microelectrodes, because of their small surface areas, have impedance well up into </a:t>
            </a:r>
            <a:r>
              <a:rPr lang="en-US" smtClean="0"/>
              <a:t>the mega-ohm</a:t>
            </a:r>
            <a:r>
              <a:rPr lang="en-US" dirty="0" smtClean="0"/>
              <a:t>. For this reason, amplifier with extremely high impedance are required to avoid loading the current and to minimize the effects of small changes in interface impedance.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Body Surface Electrodes</a:t>
            </a:r>
            <a:endParaRPr lang="en-US" dirty="0"/>
          </a:p>
        </p:txBody>
      </p:sp>
      <p:sp>
        <p:nvSpPr>
          <p:cNvPr id="4" name="Content Placeholder 3"/>
          <p:cNvSpPr>
            <a:spLocks noGrp="1"/>
          </p:cNvSpPr>
          <p:nvPr>
            <p:ph idx="1"/>
          </p:nvPr>
        </p:nvSpPr>
        <p:spPr/>
        <p:txBody>
          <a:bodyPr>
            <a:normAutofit/>
          </a:bodyPr>
          <a:lstStyle/>
          <a:p>
            <a:pPr algn="just"/>
            <a:r>
              <a:rPr lang="en-US" dirty="0" smtClean="0"/>
              <a:t>The earliest bioelectric potential measurements used immersed electrodes, which was simply bucket of saline solution into which the subject placed his hand and feet, one bucket for each extremity. As might be expected, this type of electrode presented many difficulties, such as restricted position of the subject and danger of electrolytic spillage.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Body Surface Electrodes</a:t>
            </a:r>
            <a:endParaRPr lang="en-US" dirty="0"/>
          </a:p>
        </p:txBody>
      </p:sp>
      <p:pic>
        <p:nvPicPr>
          <p:cNvPr id="24578" name="Picture 2"/>
          <p:cNvPicPr>
            <a:picLocks noGrp="1" noChangeAspect="1" noChangeArrowheads="1"/>
          </p:cNvPicPr>
          <p:nvPr>
            <p:ph idx="1"/>
          </p:nvPr>
        </p:nvPicPr>
        <p:blipFill>
          <a:blip r:embed="rId2" cstate="print"/>
          <a:srcRect/>
          <a:stretch>
            <a:fillRect/>
          </a:stretch>
        </p:blipFill>
        <p:spPr bwMode="auto">
          <a:xfrm>
            <a:off x="533401" y="1600200"/>
            <a:ext cx="7620000"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Body Surface Electrodes</a:t>
            </a:r>
            <a:endParaRPr lang="en-US" dirty="0"/>
          </a:p>
        </p:txBody>
      </p:sp>
      <p:sp>
        <p:nvSpPr>
          <p:cNvPr id="4" name="Content Placeholder 3"/>
          <p:cNvSpPr>
            <a:spLocks noGrp="1"/>
          </p:cNvSpPr>
          <p:nvPr>
            <p:ph idx="1"/>
          </p:nvPr>
        </p:nvSpPr>
        <p:spPr/>
        <p:txBody>
          <a:bodyPr>
            <a:normAutofit fontScale="92500"/>
          </a:bodyPr>
          <a:lstStyle/>
          <a:p>
            <a:pPr algn="just"/>
            <a:r>
              <a:rPr lang="en-US" dirty="0" smtClean="0"/>
              <a:t>A great improvement over the immersion electrodes were the plates electrodes, first introduced about 1917.</a:t>
            </a:r>
          </a:p>
          <a:p>
            <a:pPr algn="just"/>
            <a:r>
              <a:rPr lang="en-US" dirty="0" smtClean="0"/>
              <a:t>Originally, these electrodes were </a:t>
            </a:r>
            <a:r>
              <a:rPr lang="en-US" dirty="0" err="1" smtClean="0"/>
              <a:t>seperated</a:t>
            </a:r>
            <a:r>
              <a:rPr lang="en-US" dirty="0" smtClean="0"/>
              <a:t> from the subject’s skin by cotton or felt  soaked in a strong saline solution.</a:t>
            </a:r>
          </a:p>
          <a:p>
            <a:pPr algn="just"/>
            <a:r>
              <a:rPr lang="en-US" dirty="0" smtClean="0"/>
              <a:t>Later a conductive jelly or electrolyte paste replaced the soaked pads and metal was allowed to contact the skin through a thin coat of jelly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Introduction</a:t>
            </a: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47500" lnSpcReduction="20000"/>
          </a:bodyPr>
          <a:lstStyle/>
          <a:p>
            <a:pPr lvl="1">
              <a:buNone/>
            </a:pPr>
            <a:r>
              <a:rPr lang="en-US" sz="6500" dirty="0" smtClean="0">
                <a:latin typeface="Times New Roman" pitchFamily="18" charset="0"/>
                <a:cs typeface="Times New Roman" pitchFamily="18" charset="0"/>
              </a:rPr>
              <a:t>It must be </a:t>
            </a:r>
            <a:r>
              <a:rPr lang="en-US" sz="6500" dirty="0" err="1" smtClean="0">
                <a:latin typeface="Times New Roman" pitchFamily="18" charset="0"/>
                <a:cs typeface="Times New Roman" pitchFamily="18" charset="0"/>
              </a:rPr>
              <a:t>realised</a:t>
            </a:r>
            <a:r>
              <a:rPr lang="en-US" sz="6500" dirty="0" smtClean="0">
                <a:latin typeface="Times New Roman" pitchFamily="18" charset="0"/>
                <a:cs typeface="Times New Roman" pitchFamily="18" charset="0"/>
              </a:rPr>
              <a:t> that the </a:t>
            </a:r>
            <a:r>
              <a:rPr lang="en-US" sz="6500" dirty="0" err="1" smtClean="0">
                <a:latin typeface="Times New Roman" pitchFamily="18" charset="0"/>
                <a:cs typeface="Times New Roman" pitchFamily="18" charset="0"/>
              </a:rPr>
              <a:t>biopotentials</a:t>
            </a:r>
            <a:r>
              <a:rPr lang="en-US" sz="6500" dirty="0" smtClean="0">
                <a:latin typeface="Times New Roman" pitchFamily="18" charset="0"/>
                <a:cs typeface="Times New Roman" pitchFamily="18" charset="0"/>
              </a:rPr>
              <a:t>  generated in the body are ionic potentials, produced by ionic current flow.</a:t>
            </a:r>
          </a:p>
          <a:p>
            <a:pPr lvl="1">
              <a:buNone/>
            </a:pPr>
            <a:r>
              <a:rPr lang="en-US" sz="6500" dirty="0" smtClean="0">
                <a:latin typeface="Times New Roman" pitchFamily="18" charset="0"/>
                <a:cs typeface="Times New Roman" pitchFamily="18" charset="0"/>
              </a:rPr>
              <a:t>Efficient measurement of these ionic potentials requires that they be converted into electronic potentials before they can be measured by conventional methods </a:t>
            </a:r>
            <a:r>
              <a:rPr lang="en-US" sz="6500" dirty="0">
                <a:latin typeface="Times New Roman" pitchFamily="18" charset="0"/>
                <a:cs typeface="Times New Roman" pitchFamily="18" charset="0"/>
              </a:rPr>
              <a:t/>
            </a:r>
            <a:br>
              <a:rPr lang="en-US" sz="6500" dirty="0">
                <a:latin typeface="Times New Roman" pitchFamily="18" charset="0"/>
                <a:cs typeface="Times New Roman" pitchFamily="18" charset="0"/>
              </a:rPr>
            </a:br>
            <a:r>
              <a:rPr lang="en-US" sz="6500" dirty="0">
                <a:latin typeface="Times New Roman" pitchFamily="18" charset="0"/>
                <a:cs typeface="Times New Roman" pitchFamily="18" charset="0"/>
              </a:rPr>
              <a:t/>
            </a:r>
            <a:br>
              <a:rPr lang="en-US" sz="6500" dirty="0">
                <a:latin typeface="Times New Roman" pitchFamily="18" charset="0"/>
                <a:cs typeface="Times New Roman" pitchFamily="18" charset="0"/>
              </a:rPr>
            </a:br>
            <a:r>
              <a:rPr lang="en-US" sz="6500" dirty="0">
                <a:latin typeface="Times New Roman" pitchFamily="18" charset="0"/>
                <a:cs typeface="Times New Roman" pitchFamily="18" charset="0"/>
              </a:rPr>
              <a:t> </a:t>
            </a:r>
            <a:r>
              <a:rPr lang="en-US" dirty="0"/>
              <a:t/>
            </a:r>
            <a:br>
              <a:rPr lang="en-US" dirty="0"/>
            </a:br>
            <a:r>
              <a:rPr lang="en-US" dirty="0"/>
              <a:t/>
            </a:r>
            <a:br>
              <a:rPr lang="en-US" dirty="0"/>
            </a:br>
            <a:r>
              <a:rPr lang="en-US" dirty="0"/>
              <a:t> </a:t>
            </a:r>
            <a:br>
              <a:rPr lang="en-US" dirty="0"/>
            </a:b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Body Surface Electrodes</a:t>
            </a:r>
            <a:endParaRPr lang="en-US" dirty="0"/>
          </a:p>
        </p:txBody>
      </p:sp>
      <p:pic>
        <p:nvPicPr>
          <p:cNvPr id="5" name="Content Placeholder 4" descr="Fig5-9L"/>
          <p:cNvPicPr>
            <a:picLocks noGrp="1" noChangeAspect="1" noChangeArrowheads="1"/>
          </p:cNvPicPr>
          <p:nvPr>
            <p:ph idx="1"/>
          </p:nvPr>
        </p:nvPicPr>
        <p:blipFill>
          <a:blip r:embed="rId2"/>
          <a:srcRect/>
          <a:stretch>
            <a:fillRect/>
          </a:stretch>
        </p:blipFill>
        <p:spPr>
          <a:xfrm>
            <a:off x="685801" y="1676401"/>
            <a:ext cx="4412040" cy="3657600"/>
          </a:xfrm>
          <a:noFill/>
          <a:ln/>
        </p:spPr>
      </p:pic>
      <p:sp>
        <p:nvSpPr>
          <p:cNvPr id="7" name="Rectangle 6"/>
          <p:cNvSpPr>
            <a:spLocks noChangeArrowheads="1"/>
          </p:cNvSpPr>
          <p:nvPr/>
        </p:nvSpPr>
        <p:spPr bwMode="auto">
          <a:xfrm>
            <a:off x="3429000" y="5486400"/>
            <a:ext cx="5410200" cy="915988"/>
          </a:xfrm>
          <a:prstGeom prst="rect">
            <a:avLst/>
          </a:prstGeom>
          <a:noFill/>
          <a:ln w="9525">
            <a:noFill/>
            <a:miter lim="800000"/>
            <a:headEnd/>
            <a:tailEnd/>
          </a:ln>
          <a:effectLst/>
        </p:spPr>
        <p:txBody>
          <a:bodyPr wrap="none">
            <a:spAutoFit/>
          </a:bodyPr>
          <a:lstStyle/>
          <a:p>
            <a:r>
              <a:rPr lang="en-US" sz="1800" i="0" dirty="0">
                <a:solidFill>
                  <a:schemeClr val="tx1"/>
                </a:solidFill>
              </a:rPr>
              <a:t>(a) Metal-plate electrode used for application to limbs. </a:t>
            </a:r>
            <a:br>
              <a:rPr lang="en-US" sz="1800" i="0" dirty="0">
                <a:solidFill>
                  <a:schemeClr val="tx1"/>
                </a:solidFill>
              </a:rPr>
            </a:br>
            <a:r>
              <a:rPr lang="en-US" sz="1800" i="0" dirty="0">
                <a:solidFill>
                  <a:schemeClr val="tx1"/>
                </a:solidFill>
              </a:rPr>
              <a:t>(b) Metal-disk electrode applied with surgical tape. </a:t>
            </a:r>
            <a:br>
              <a:rPr lang="en-US" sz="1800" i="0" dirty="0">
                <a:solidFill>
                  <a:schemeClr val="tx1"/>
                </a:solidFill>
              </a:rPr>
            </a:br>
            <a:r>
              <a:rPr lang="en-US" sz="1800" i="0" dirty="0">
                <a:solidFill>
                  <a:schemeClr val="tx1"/>
                </a:solidFill>
              </a:rPr>
              <a:t>(c)Disposable foam-pad electrodes, often used with ECG</a:t>
            </a:r>
          </a:p>
        </p:txBody>
      </p:sp>
      <p:sp>
        <p:nvSpPr>
          <p:cNvPr id="8" name="Rectangle 3"/>
          <p:cNvSpPr txBox="1">
            <a:spLocks noChangeArrowheads="1"/>
          </p:cNvSpPr>
          <p:nvPr/>
        </p:nvSpPr>
        <p:spPr>
          <a:xfrm>
            <a:off x="4953000" y="1371601"/>
            <a:ext cx="3733800" cy="3810000"/>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200" b="1" i="0" u="sng" strike="noStrike" kern="1200" cap="none" spc="0" normalizeH="0" baseline="0" noProof="0" smtClean="0">
                <a:ln>
                  <a:noFill/>
                </a:ln>
                <a:solidFill>
                  <a:schemeClr val="tx1"/>
                </a:solidFill>
                <a:effectLst/>
                <a:uLnTx/>
                <a:uFillTx/>
                <a:latin typeface="Times New Roman" pitchFamily="18" charset="0"/>
                <a:ea typeface="+mn-ea"/>
                <a:cs typeface="+mn-cs"/>
              </a:rPr>
              <a:t>Metal plate electrodes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smtClean="0">
                <a:ln>
                  <a:noFill/>
                </a:ln>
                <a:solidFill>
                  <a:schemeClr val="tx1"/>
                </a:solidFill>
                <a:effectLst/>
                <a:uLnTx/>
                <a:uFillTx/>
                <a:latin typeface="Times New Roman" pitchFamily="18" charset="0"/>
                <a:ea typeface="+mn-ea"/>
                <a:cs typeface="+mn-cs"/>
              </a:rPr>
              <a:t>Large surface: Ancient, therefore still used, ECG</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smtClean="0">
                <a:ln>
                  <a:noFill/>
                </a:ln>
                <a:solidFill>
                  <a:schemeClr val="tx1"/>
                </a:solidFill>
                <a:effectLst/>
                <a:uLnTx/>
                <a:uFillTx/>
                <a:latin typeface="Times New Roman" pitchFamily="18" charset="0"/>
                <a:ea typeface="+mn-ea"/>
                <a:cs typeface="+mn-cs"/>
              </a:rPr>
              <a:t>Metal disk with stainless steel; platinum or gold coated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smtClean="0">
                <a:ln>
                  <a:noFill/>
                </a:ln>
                <a:solidFill>
                  <a:schemeClr val="tx1"/>
                </a:solidFill>
                <a:effectLst/>
                <a:uLnTx/>
                <a:uFillTx/>
                <a:latin typeface="Times New Roman" pitchFamily="18" charset="0"/>
                <a:ea typeface="+mn-ea"/>
                <a:cs typeface="+mn-cs"/>
              </a:rPr>
              <a:t>EMG, EEG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smtClean="0">
                <a:ln>
                  <a:noFill/>
                </a:ln>
                <a:solidFill>
                  <a:schemeClr val="tx1"/>
                </a:solidFill>
                <a:effectLst/>
                <a:uLnTx/>
                <a:uFillTx/>
                <a:latin typeface="Times New Roman" pitchFamily="18" charset="0"/>
                <a:ea typeface="+mn-ea"/>
                <a:cs typeface="+mn-cs"/>
              </a:rPr>
              <a:t>smaller diameters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smtClean="0">
                <a:ln>
                  <a:noFill/>
                </a:ln>
                <a:solidFill>
                  <a:schemeClr val="tx1"/>
                </a:solidFill>
                <a:effectLst/>
                <a:uLnTx/>
                <a:uFillTx/>
                <a:latin typeface="Times New Roman" pitchFamily="18" charset="0"/>
                <a:ea typeface="+mn-ea"/>
                <a:cs typeface="+mn-cs"/>
                <a:sym typeface="Wingdings" pitchFamily="2" charset="2"/>
              </a:rPr>
              <a:t>motion artifacts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smtClean="0">
                <a:ln>
                  <a:noFill/>
                </a:ln>
                <a:solidFill>
                  <a:schemeClr val="tx1"/>
                </a:solidFill>
                <a:effectLst/>
                <a:uLnTx/>
                <a:uFillTx/>
                <a:latin typeface="Times New Roman" pitchFamily="18" charset="0"/>
                <a:ea typeface="+mn-ea"/>
                <a:cs typeface="+mn-cs"/>
                <a:sym typeface="Wingdings" pitchFamily="2" charset="2"/>
              </a:rPr>
              <a:t>Disposable foam-pad: Cheap!</a:t>
            </a:r>
            <a:endParaRPr kumimoji="0" lang="en-US" sz="2200" b="0" i="0" u="none" strike="noStrike" kern="1200" cap="none" spc="0" normalizeH="0" baseline="0" noProof="0" dirty="0">
              <a:ln>
                <a:noFill/>
              </a:ln>
              <a:solidFill>
                <a:schemeClr val="tx1"/>
              </a:solidFill>
              <a:effectLst/>
              <a:uLnTx/>
              <a:uFillTx/>
              <a:latin typeface="Times New Roman" pitchFamily="18" charset="0"/>
              <a:ea typeface="+mn-ea"/>
              <a:cs typeface="+mn-cs"/>
              <a:sym typeface="Wingdings" pitchFamily="2" charset="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Body Surface Electrodes</a:t>
            </a:r>
            <a:endParaRPr lang="en-US" dirty="0"/>
          </a:p>
        </p:txBody>
      </p:sp>
      <p:sp>
        <p:nvSpPr>
          <p:cNvPr id="4" name="Content Placeholder 3"/>
          <p:cNvSpPr>
            <a:spLocks noGrp="1"/>
          </p:cNvSpPr>
          <p:nvPr>
            <p:ph idx="1"/>
          </p:nvPr>
        </p:nvSpPr>
        <p:spPr/>
        <p:txBody>
          <a:bodyPr>
            <a:normAutofit/>
          </a:bodyPr>
          <a:lstStyle/>
          <a:p>
            <a:pPr algn="just">
              <a:buNone/>
            </a:pPr>
            <a:r>
              <a:rPr lang="en-US" dirty="0" smtClean="0"/>
              <a:t>Another fairly old type of electrode still in use is the suction-cup electrode shown in fig.</a:t>
            </a:r>
          </a:p>
          <a:p>
            <a:pPr algn="just">
              <a:buNone/>
            </a:pPr>
            <a:r>
              <a:rPr lang="en-US" dirty="0" smtClean="0"/>
              <a:t>In this type, only the rim actually contacts the skin. </a:t>
            </a:r>
            <a:endParaRPr lang="en-US" dirty="0"/>
          </a:p>
        </p:txBody>
      </p:sp>
      <p:pic>
        <p:nvPicPr>
          <p:cNvPr id="5" name="Picture 3" descr="Fig5-10L"/>
          <p:cNvPicPr>
            <a:picLocks noChangeAspect="1" noChangeArrowheads="1"/>
          </p:cNvPicPr>
          <p:nvPr/>
        </p:nvPicPr>
        <p:blipFill>
          <a:blip r:embed="rId2"/>
          <a:srcRect/>
          <a:stretch>
            <a:fillRect/>
          </a:stretch>
        </p:blipFill>
        <p:spPr bwMode="auto">
          <a:xfrm>
            <a:off x="5181600" y="3422859"/>
            <a:ext cx="3586163" cy="3101766"/>
          </a:xfrm>
          <a:prstGeom prst="rect">
            <a:avLst/>
          </a:prstGeom>
          <a:noFill/>
        </p:spPr>
      </p:pic>
      <p:sp>
        <p:nvSpPr>
          <p:cNvPr id="6" name="Text Box 4"/>
          <p:cNvSpPr txBox="1">
            <a:spLocks noChangeArrowheads="1"/>
          </p:cNvSpPr>
          <p:nvPr/>
        </p:nvSpPr>
        <p:spPr bwMode="auto">
          <a:xfrm>
            <a:off x="381000" y="4419600"/>
            <a:ext cx="4572000" cy="2100263"/>
          </a:xfrm>
          <a:prstGeom prst="rect">
            <a:avLst/>
          </a:prstGeom>
          <a:noFill/>
          <a:ln w="9525">
            <a:noFill/>
            <a:miter lim="800000"/>
            <a:headEnd/>
            <a:tailEnd/>
          </a:ln>
          <a:effectLst/>
        </p:spPr>
        <p:txBody>
          <a:bodyPr>
            <a:spAutoFit/>
          </a:bodyPr>
          <a:lstStyle/>
          <a:p>
            <a:r>
              <a:rPr lang="en-US" b="1" i="0" u="sng" dirty="0">
                <a:solidFill>
                  <a:schemeClr val="tx1"/>
                </a:solidFill>
              </a:rPr>
              <a:t>Suction electrodes</a:t>
            </a:r>
          </a:p>
          <a:p>
            <a:pPr lvl="1">
              <a:buFontTx/>
              <a:buChar char="-"/>
            </a:pPr>
            <a:r>
              <a:rPr lang="en-US" i="0" dirty="0">
                <a:solidFill>
                  <a:schemeClr val="tx1"/>
                </a:solidFill>
              </a:rPr>
              <a:t> No straps or adhesives required</a:t>
            </a:r>
          </a:p>
          <a:p>
            <a:pPr lvl="1">
              <a:buFontTx/>
              <a:buChar char="-"/>
            </a:pPr>
            <a:r>
              <a:rPr lang="en-US" i="0" dirty="0">
                <a:solidFill>
                  <a:schemeClr val="tx1"/>
                </a:solidFill>
              </a:rPr>
              <a:t> </a:t>
            </a:r>
            <a:r>
              <a:rPr lang="en-US" i="0" dirty="0" err="1">
                <a:solidFill>
                  <a:schemeClr val="tx1"/>
                </a:solidFill>
              </a:rPr>
              <a:t>precordial</a:t>
            </a:r>
            <a:r>
              <a:rPr lang="en-US" i="0" dirty="0">
                <a:solidFill>
                  <a:schemeClr val="tx1"/>
                </a:solidFill>
              </a:rPr>
              <a:t> (chest) ECG</a:t>
            </a:r>
          </a:p>
          <a:p>
            <a:pPr lvl="1">
              <a:buFontTx/>
              <a:buChar char="-"/>
            </a:pPr>
            <a:r>
              <a:rPr lang="en-US" i="0" dirty="0">
                <a:solidFill>
                  <a:schemeClr val="tx1"/>
                </a:solidFill>
              </a:rPr>
              <a:t> can only be used for short periods </a:t>
            </a:r>
          </a:p>
          <a:p>
            <a:pPr>
              <a:spcBef>
                <a:spcPct val="50000"/>
              </a:spcBef>
            </a:pPr>
            <a:endParaRPr lang="en-US" i="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Body Surface Electrodes</a:t>
            </a:r>
            <a:endParaRPr lang="en-US" dirty="0"/>
          </a:p>
        </p:txBody>
      </p:sp>
      <p:sp>
        <p:nvSpPr>
          <p:cNvPr id="4" name="Content Placeholder 3"/>
          <p:cNvSpPr>
            <a:spLocks noGrp="1"/>
          </p:cNvSpPr>
          <p:nvPr>
            <p:ph idx="1"/>
          </p:nvPr>
        </p:nvSpPr>
        <p:spPr/>
        <p:txBody>
          <a:bodyPr>
            <a:normAutofit fontScale="92500" lnSpcReduction="10000"/>
          </a:bodyPr>
          <a:lstStyle/>
          <a:p>
            <a:pPr algn="just">
              <a:buNone/>
            </a:pPr>
            <a:r>
              <a:rPr lang="en-US" dirty="0" smtClean="0"/>
              <a:t>One of the difficulties in using plates electrodes is the possibility of electrode slippage or movement.</a:t>
            </a:r>
          </a:p>
          <a:p>
            <a:pPr algn="just">
              <a:buNone/>
            </a:pPr>
            <a:r>
              <a:rPr lang="en-US" dirty="0" smtClean="0"/>
              <a:t>This also occur with the suction cup electrode after sufficient length of time </a:t>
            </a:r>
          </a:p>
          <a:p>
            <a:pPr algn="just">
              <a:buNone/>
            </a:pPr>
            <a:r>
              <a:rPr lang="en-US" dirty="0" smtClean="0"/>
              <a:t>A number of attempts were made to overcome this problems, including the use of adhesive backing and a surface resembling a nutmeg grater that penetrate the skin to lower the contact impedance and reduce the likelihood of slippage.</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Body Surface Electrodes</a:t>
            </a:r>
            <a:endParaRPr lang="en-US" dirty="0"/>
          </a:p>
        </p:txBody>
      </p:sp>
      <p:sp>
        <p:nvSpPr>
          <p:cNvPr id="4" name="Content Placeholder 3"/>
          <p:cNvSpPr>
            <a:spLocks noGrp="1"/>
          </p:cNvSpPr>
          <p:nvPr>
            <p:ph idx="1"/>
          </p:nvPr>
        </p:nvSpPr>
        <p:spPr/>
        <p:txBody>
          <a:bodyPr>
            <a:normAutofit/>
          </a:bodyPr>
          <a:lstStyle/>
          <a:p>
            <a:pPr algn="just">
              <a:buNone/>
            </a:pPr>
            <a:r>
              <a:rPr lang="en-US" dirty="0" smtClean="0"/>
              <a:t>All the preceding  electrodes suffer from common problem. They are all sensitive to movement , some to  greater degree than others. Even the slightest movement change the thickness of thin film of electrolyte between metal and skin and thus cause changes in electrode potential and impedances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Body Surface Electrodes</a:t>
            </a:r>
            <a:endParaRPr lang="en-US" dirty="0"/>
          </a:p>
        </p:txBody>
      </p:sp>
      <p:sp>
        <p:nvSpPr>
          <p:cNvPr id="4" name="Content Placeholder 3"/>
          <p:cNvSpPr>
            <a:spLocks noGrp="1"/>
          </p:cNvSpPr>
          <p:nvPr>
            <p:ph idx="1"/>
          </p:nvPr>
        </p:nvSpPr>
        <p:spPr/>
        <p:txBody>
          <a:bodyPr>
            <a:normAutofit lnSpcReduction="10000"/>
          </a:bodyPr>
          <a:lstStyle/>
          <a:p>
            <a:pPr algn="just">
              <a:buNone/>
            </a:pPr>
            <a:r>
              <a:rPr lang="en-US" dirty="0" smtClean="0"/>
              <a:t>Later, a new type of electrode, the </a:t>
            </a:r>
            <a:r>
              <a:rPr lang="en-US" b="1" dirty="0" smtClean="0"/>
              <a:t>floating electrode, </a:t>
            </a:r>
            <a:r>
              <a:rPr lang="en-US" dirty="0" smtClean="0"/>
              <a:t>was introduced in varying form by several manufacturers.</a:t>
            </a:r>
          </a:p>
          <a:p>
            <a:pPr algn="just">
              <a:buNone/>
            </a:pPr>
            <a:r>
              <a:rPr lang="en-US" dirty="0" smtClean="0"/>
              <a:t>The principle of this electrode is to practically eliminate movement artifact by avoiding any direct contact of the metal with the skin .</a:t>
            </a:r>
          </a:p>
          <a:p>
            <a:pPr algn="just">
              <a:buNone/>
            </a:pPr>
            <a:r>
              <a:rPr lang="en-US" dirty="0" smtClean="0"/>
              <a:t>The only conductive path between the metal and skin is the electrolyte paste or jelly, which form an electrolyte bridge.</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Freeform 3"/>
          <p:cNvSpPr>
            <a:spLocks/>
          </p:cNvSpPr>
          <p:nvPr/>
        </p:nvSpPr>
        <p:spPr bwMode="auto">
          <a:xfrm>
            <a:off x="2228850" y="1917700"/>
            <a:ext cx="1027113" cy="317500"/>
          </a:xfrm>
          <a:custGeom>
            <a:avLst/>
            <a:gdLst/>
            <a:ahLst/>
            <a:cxnLst>
              <a:cxn ang="0">
                <a:pos x="0" y="200"/>
              </a:cxn>
              <a:cxn ang="0">
                <a:pos x="0" y="200"/>
              </a:cxn>
              <a:cxn ang="0">
                <a:pos x="70" y="163"/>
              </a:cxn>
              <a:cxn ang="0">
                <a:pos x="143" y="123"/>
              </a:cxn>
              <a:cxn ang="0">
                <a:pos x="180" y="110"/>
              </a:cxn>
              <a:cxn ang="0">
                <a:pos x="213" y="96"/>
              </a:cxn>
              <a:cxn ang="0">
                <a:pos x="243" y="90"/>
              </a:cxn>
              <a:cxn ang="0">
                <a:pos x="270" y="86"/>
              </a:cxn>
              <a:cxn ang="0">
                <a:pos x="270" y="86"/>
              </a:cxn>
              <a:cxn ang="0">
                <a:pos x="293" y="90"/>
              </a:cxn>
              <a:cxn ang="0">
                <a:pos x="313" y="83"/>
              </a:cxn>
              <a:cxn ang="0">
                <a:pos x="327" y="73"/>
              </a:cxn>
              <a:cxn ang="0">
                <a:pos x="343" y="56"/>
              </a:cxn>
              <a:cxn ang="0">
                <a:pos x="343" y="56"/>
              </a:cxn>
              <a:cxn ang="0">
                <a:pos x="353" y="46"/>
              </a:cxn>
              <a:cxn ang="0">
                <a:pos x="373" y="33"/>
              </a:cxn>
              <a:cxn ang="0">
                <a:pos x="397" y="23"/>
              </a:cxn>
              <a:cxn ang="0">
                <a:pos x="430" y="16"/>
              </a:cxn>
              <a:cxn ang="0">
                <a:pos x="470" y="10"/>
              </a:cxn>
              <a:cxn ang="0">
                <a:pos x="520" y="3"/>
              </a:cxn>
              <a:cxn ang="0">
                <a:pos x="577" y="0"/>
              </a:cxn>
              <a:cxn ang="0">
                <a:pos x="647" y="0"/>
              </a:cxn>
            </a:cxnLst>
            <a:rect l="0" t="0" r="r" b="b"/>
            <a:pathLst>
              <a:path w="647" h="200">
                <a:moveTo>
                  <a:pt x="0" y="200"/>
                </a:moveTo>
                <a:lnTo>
                  <a:pt x="0" y="200"/>
                </a:lnTo>
                <a:lnTo>
                  <a:pt x="70" y="163"/>
                </a:lnTo>
                <a:lnTo>
                  <a:pt x="143" y="123"/>
                </a:lnTo>
                <a:lnTo>
                  <a:pt x="180" y="110"/>
                </a:lnTo>
                <a:lnTo>
                  <a:pt x="213" y="96"/>
                </a:lnTo>
                <a:lnTo>
                  <a:pt x="243" y="90"/>
                </a:lnTo>
                <a:lnTo>
                  <a:pt x="270" y="86"/>
                </a:lnTo>
                <a:lnTo>
                  <a:pt x="270" y="86"/>
                </a:lnTo>
                <a:lnTo>
                  <a:pt x="293" y="90"/>
                </a:lnTo>
                <a:lnTo>
                  <a:pt x="313" y="83"/>
                </a:lnTo>
                <a:lnTo>
                  <a:pt x="327" y="73"/>
                </a:lnTo>
                <a:lnTo>
                  <a:pt x="343" y="56"/>
                </a:lnTo>
                <a:lnTo>
                  <a:pt x="343" y="56"/>
                </a:lnTo>
                <a:lnTo>
                  <a:pt x="353" y="46"/>
                </a:lnTo>
                <a:lnTo>
                  <a:pt x="373" y="33"/>
                </a:lnTo>
                <a:lnTo>
                  <a:pt x="397" y="23"/>
                </a:lnTo>
                <a:lnTo>
                  <a:pt x="430" y="16"/>
                </a:lnTo>
                <a:lnTo>
                  <a:pt x="470" y="10"/>
                </a:lnTo>
                <a:lnTo>
                  <a:pt x="520" y="3"/>
                </a:lnTo>
                <a:lnTo>
                  <a:pt x="577" y="0"/>
                </a:lnTo>
                <a:lnTo>
                  <a:pt x="647" y="0"/>
                </a:lnTo>
              </a:path>
            </a:pathLst>
          </a:custGeom>
          <a:noFill/>
          <a:ln w="74613">
            <a:solidFill>
              <a:srgbClr val="000000"/>
            </a:solidFill>
            <a:prstDash val="solid"/>
            <a:round/>
            <a:headEnd/>
            <a:tailEnd/>
          </a:ln>
        </p:spPr>
        <p:txBody>
          <a:bodyPr/>
          <a:lstStyle/>
          <a:p>
            <a:endParaRPr lang="en-US"/>
          </a:p>
        </p:txBody>
      </p:sp>
      <p:sp>
        <p:nvSpPr>
          <p:cNvPr id="46084" name="Freeform 4"/>
          <p:cNvSpPr>
            <a:spLocks/>
          </p:cNvSpPr>
          <p:nvPr/>
        </p:nvSpPr>
        <p:spPr bwMode="auto">
          <a:xfrm>
            <a:off x="2228850" y="1917700"/>
            <a:ext cx="1027113" cy="317500"/>
          </a:xfrm>
          <a:custGeom>
            <a:avLst/>
            <a:gdLst/>
            <a:ahLst/>
            <a:cxnLst>
              <a:cxn ang="0">
                <a:pos x="0" y="200"/>
              </a:cxn>
              <a:cxn ang="0">
                <a:pos x="0" y="200"/>
              </a:cxn>
              <a:cxn ang="0">
                <a:pos x="70" y="163"/>
              </a:cxn>
              <a:cxn ang="0">
                <a:pos x="143" y="123"/>
              </a:cxn>
              <a:cxn ang="0">
                <a:pos x="180" y="110"/>
              </a:cxn>
              <a:cxn ang="0">
                <a:pos x="213" y="96"/>
              </a:cxn>
              <a:cxn ang="0">
                <a:pos x="243" y="90"/>
              </a:cxn>
              <a:cxn ang="0">
                <a:pos x="270" y="86"/>
              </a:cxn>
              <a:cxn ang="0">
                <a:pos x="270" y="86"/>
              </a:cxn>
              <a:cxn ang="0">
                <a:pos x="293" y="90"/>
              </a:cxn>
              <a:cxn ang="0">
                <a:pos x="313" y="83"/>
              </a:cxn>
              <a:cxn ang="0">
                <a:pos x="327" y="73"/>
              </a:cxn>
              <a:cxn ang="0">
                <a:pos x="343" y="56"/>
              </a:cxn>
              <a:cxn ang="0">
                <a:pos x="343" y="56"/>
              </a:cxn>
              <a:cxn ang="0">
                <a:pos x="353" y="46"/>
              </a:cxn>
              <a:cxn ang="0">
                <a:pos x="373" y="33"/>
              </a:cxn>
              <a:cxn ang="0">
                <a:pos x="397" y="23"/>
              </a:cxn>
              <a:cxn ang="0">
                <a:pos x="430" y="16"/>
              </a:cxn>
              <a:cxn ang="0">
                <a:pos x="470" y="10"/>
              </a:cxn>
              <a:cxn ang="0">
                <a:pos x="520" y="3"/>
              </a:cxn>
              <a:cxn ang="0">
                <a:pos x="577" y="0"/>
              </a:cxn>
              <a:cxn ang="0">
                <a:pos x="647" y="0"/>
              </a:cxn>
            </a:cxnLst>
            <a:rect l="0" t="0" r="r" b="b"/>
            <a:pathLst>
              <a:path w="647" h="200">
                <a:moveTo>
                  <a:pt x="0" y="200"/>
                </a:moveTo>
                <a:lnTo>
                  <a:pt x="0" y="200"/>
                </a:lnTo>
                <a:lnTo>
                  <a:pt x="70" y="163"/>
                </a:lnTo>
                <a:lnTo>
                  <a:pt x="143" y="123"/>
                </a:lnTo>
                <a:lnTo>
                  <a:pt x="180" y="110"/>
                </a:lnTo>
                <a:lnTo>
                  <a:pt x="213" y="96"/>
                </a:lnTo>
                <a:lnTo>
                  <a:pt x="243" y="90"/>
                </a:lnTo>
                <a:lnTo>
                  <a:pt x="270" y="86"/>
                </a:lnTo>
                <a:lnTo>
                  <a:pt x="270" y="86"/>
                </a:lnTo>
                <a:lnTo>
                  <a:pt x="293" y="90"/>
                </a:lnTo>
                <a:lnTo>
                  <a:pt x="313" y="83"/>
                </a:lnTo>
                <a:lnTo>
                  <a:pt x="327" y="73"/>
                </a:lnTo>
                <a:lnTo>
                  <a:pt x="343" y="56"/>
                </a:lnTo>
                <a:lnTo>
                  <a:pt x="343" y="56"/>
                </a:lnTo>
                <a:lnTo>
                  <a:pt x="353" y="46"/>
                </a:lnTo>
                <a:lnTo>
                  <a:pt x="373" y="33"/>
                </a:lnTo>
                <a:lnTo>
                  <a:pt x="397" y="23"/>
                </a:lnTo>
                <a:lnTo>
                  <a:pt x="430" y="16"/>
                </a:lnTo>
                <a:lnTo>
                  <a:pt x="470" y="10"/>
                </a:lnTo>
                <a:lnTo>
                  <a:pt x="520" y="3"/>
                </a:lnTo>
                <a:lnTo>
                  <a:pt x="577" y="0"/>
                </a:lnTo>
                <a:lnTo>
                  <a:pt x="647" y="0"/>
                </a:lnTo>
              </a:path>
            </a:pathLst>
          </a:custGeom>
          <a:noFill/>
          <a:ln w="52388">
            <a:solidFill>
              <a:srgbClr val="FFFFFF"/>
            </a:solidFill>
            <a:prstDash val="solid"/>
            <a:round/>
            <a:headEnd/>
            <a:tailEnd/>
          </a:ln>
        </p:spPr>
        <p:txBody>
          <a:bodyPr/>
          <a:lstStyle/>
          <a:p>
            <a:endParaRPr lang="en-US"/>
          </a:p>
        </p:txBody>
      </p:sp>
      <p:pic>
        <p:nvPicPr>
          <p:cNvPr id="46085" name="Picture 5"/>
          <p:cNvPicPr>
            <a:picLocks noChangeAspect="1" noChangeArrowheads="1"/>
          </p:cNvPicPr>
          <p:nvPr/>
        </p:nvPicPr>
        <p:blipFill>
          <a:blip r:embed="rId2"/>
          <a:srcRect/>
          <a:stretch>
            <a:fillRect/>
          </a:stretch>
        </p:blipFill>
        <p:spPr bwMode="auto">
          <a:xfrm>
            <a:off x="2970213" y="4738688"/>
            <a:ext cx="3113087" cy="158750"/>
          </a:xfrm>
          <a:prstGeom prst="rect">
            <a:avLst/>
          </a:prstGeom>
          <a:noFill/>
          <a:ln w="9525">
            <a:noFill/>
            <a:miter lim="800000"/>
            <a:headEnd/>
            <a:tailEnd/>
          </a:ln>
        </p:spPr>
      </p:pic>
      <p:sp>
        <p:nvSpPr>
          <p:cNvPr id="46086" name="Rectangle 6"/>
          <p:cNvSpPr>
            <a:spLocks noChangeArrowheads="1"/>
          </p:cNvSpPr>
          <p:nvPr/>
        </p:nvSpPr>
        <p:spPr bwMode="auto">
          <a:xfrm>
            <a:off x="3171825" y="4543425"/>
            <a:ext cx="762000" cy="142875"/>
          </a:xfrm>
          <a:prstGeom prst="rect">
            <a:avLst/>
          </a:prstGeom>
          <a:noFill/>
          <a:ln w="11113">
            <a:solidFill>
              <a:srgbClr val="000000"/>
            </a:solidFill>
            <a:miter lim="800000"/>
            <a:headEnd/>
            <a:tailEnd/>
          </a:ln>
        </p:spPr>
        <p:txBody>
          <a:bodyPr/>
          <a:lstStyle/>
          <a:p>
            <a:endParaRPr lang="en-US"/>
          </a:p>
        </p:txBody>
      </p:sp>
      <p:sp>
        <p:nvSpPr>
          <p:cNvPr id="46087" name="Rectangle 7"/>
          <p:cNvSpPr>
            <a:spLocks noChangeArrowheads="1"/>
          </p:cNvSpPr>
          <p:nvPr/>
        </p:nvSpPr>
        <p:spPr bwMode="auto">
          <a:xfrm>
            <a:off x="5013325" y="4543425"/>
            <a:ext cx="762000" cy="142875"/>
          </a:xfrm>
          <a:prstGeom prst="rect">
            <a:avLst/>
          </a:prstGeom>
          <a:noFill/>
          <a:ln w="11113">
            <a:solidFill>
              <a:srgbClr val="000000"/>
            </a:solidFill>
            <a:miter lim="800000"/>
            <a:headEnd/>
            <a:tailEnd/>
          </a:ln>
        </p:spPr>
        <p:txBody>
          <a:bodyPr/>
          <a:lstStyle/>
          <a:p>
            <a:endParaRPr lang="en-US"/>
          </a:p>
        </p:txBody>
      </p:sp>
      <p:sp>
        <p:nvSpPr>
          <p:cNvPr id="46088" name="Freeform 8"/>
          <p:cNvSpPr>
            <a:spLocks/>
          </p:cNvSpPr>
          <p:nvPr/>
        </p:nvSpPr>
        <p:spPr bwMode="auto">
          <a:xfrm>
            <a:off x="3879850" y="4464050"/>
            <a:ext cx="1192213" cy="79375"/>
          </a:xfrm>
          <a:custGeom>
            <a:avLst/>
            <a:gdLst/>
            <a:ahLst/>
            <a:cxnLst>
              <a:cxn ang="0">
                <a:pos x="751" y="50"/>
              </a:cxn>
              <a:cxn ang="0">
                <a:pos x="751" y="50"/>
              </a:cxn>
              <a:cxn ang="0">
                <a:pos x="731" y="47"/>
              </a:cxn>
              <a:cxn ang="0">
                <a:pos x="708" y="40"/>
              </a:cxn>
              <a:cxn ang="0">
                <a:pos x="678" y="30"/>
              </a:cxn>
              <a:cxn ang="0">
                <a:pos x="641" y="13"/>
              </a:cxn>
              <a:cxn ang="0">
                <a:pos x="641" y="13"/>
              </a:cxn>
              <a:cxn ang="0">
                <a:pos x="617" y="3"/>
              </a:cxn>
              <a:cxn ang="0">
                <a:pos x="594" y="0"/>
              </a:cxn>
              <a:cxn ang="0">
                <a:pos x="157" y="0"/>
              </a:cxn>
              <a:cxn ang="0">
                <a:pos x="157" y="0"/>
              </a:cxn>
              <a:cxn ang="0">
                <a:pos x="134" y="3"/>
              </a:cxn>
              <a:cxn ang="0">
                <a:pos x="111" y="13"/>
              </a:cxn>
              <a:cxn ang="0">
                <a:pos x="111" y="13"/>
              </a:cxn>
              <a:cxn ang="0">
                <a:pos x="74" y="30"/>
              </a:cxn>
              <a:cxn ang="0">
                <a:pos x="44" y="40"/>
              </a:cxn>
              <a:cxn ang="0">
                <a:pos x="21" y="47"/>
              </a:cxn>
              <a:cxn ang="0">
                <a:pos x="0" y="50"/>
              </a:cxn>
            </a:cxnLst>
            <a:rect l="0" t="0" r="r" b="b"/>
            <a:pathLst>
              <a:path w="751" h="50">
                <a:moveTo>
                  <a:pt x="751" y="50"/>
                </a:moveTo>
                <a:lnTo>
                  <a:pt x="751" y="50"/>
                </a:lnTo>
                <a:lnTo>
                  <a:pt x="731" y="47"/>
                </a:lnTo>
                <a:lnTo>
                  <a:pt x="708" y="40"/>
                </a:lnTo>
                <a:lnTo>
                  <a:pt x="678" y="30"/>
                </a:lnTo>
                <a:lnTo>
                  <a:pt x="641" y="13"/>
                </a:lnTo>
                <a:lnTo>
                  <a:pt x="641" y="13"/>
                </a:lnTo>
                <a:lnTo>
                  <a:pt x="617" y="3"/>
                </a:lnTo>
                <a:lnTo>
                  <a:pt x="594" y="0"/>
                </a:lnTo>
                <a:lnTo>
                  <a:pt x="157" y="0"/>
                </a:lnTo>
                <a:lnTo>
                  <a:pt x="157" y="0"/>
                </a:lnTo>
                <a:lnTo>
                  <a:pt x="134" y="3"/>
                </a:lnTo>
                <a:lnTo>
                  <a:pt x="111" y="13"/>
                </a:lnTo>
                <a:lnTo>
                  <a:pt x="111" y="13"/>
                </a:lnTo>
                <a:lnTo>
                  <a:pt x="74" y="30"/>
                </a:lnTo>
                <a:lnTo>
                  <a:pt x="44" y="40"/>
                </a:lnTo>
                <a:lnTo>
                  <a:pt x="21" y="47"/>
                </a:lnTo>
                <a:lnTo>
                  <a:pt x="0" y="50"/>
                </a:lnTo>
              </a:path>
            </a:pathLst>
          </a:custGeom>
          <a:noFill/>
          <a:ln w="11113">
            <a:solidFill>
              <a:srgbClr val="000000"/>
            </a:solidFill>
            <a:prstDash val="solid"/>
            <a:round/>
            <a:headEnd/>
            <a:tailEnd/>
          </a:ln>
        </p:spPr>
        <p:txBody>
          <a:bodyPr/>
          <a:lstStyle/>
          <a:p>
            <a:endParaRPr lang="en-US"/>
          </a:p>
        </p:txBody>
      </p:sp>
      <p:sp>
        <p:nvSpPr>
          <p:cNvPr id="46089" name="Freeform 9"/>
          <p:cNvSpPr>
            <a:spLocks/>
          </p:cNvSpPr>
          <p:nvPr/>
        </p:nvSpPr>
        <p:spPr bwMode="auto">
          <a:xfrm>
            <a:off x="3986213" y="4479925"/>
            <a:ext cx="979487" cy="222250"/>
          </a:xfrm>
          <a:custGeom>
            <a:avLst/>
            <a:gdLst/>
            <a:ahLst/>
            <a:cxnLst>
              <a:cxn ang="0">
                <a:pos x="564" y="0"/>
              </a:cxn>
              <a:cxn ang="0">
                <a:pos x="564" y="0"/>
              </a:cxn>
              <a:cxn ang="0">
                <a:pos x="577" y="6"/>
              </a:cxn>
              <a:cxn ang="0">
                <a:pos x="587" y="17"/>
              </a:cxn>
              <a:cxn ang="0">
                <a:pos x="597" y="30"/>
              </a:cxn>
              <a:cxn ang="0">
                <a:pos x="604" y="43"/>
              </a:cxn>
              <a:cxn ang="0">
                <a:pos x="614" y="73"/>
              </a:cxn>
              <a:cxn ang="0">
                <a:pos x="617" y="103"/>
              </a:cxn>
              <a:cxn ang="0">
                <a:pos x="617" y="103"/>
              </a:cxn>
              <a:cxn ang="0">
                <a:pos x="614" y="117"/>
              </a:cxn>
              <a:cxn ang="0">
                <a:pos x="611" y="130"/>
              </a:cxn>
              <a:cxn ang="0">
                <a:pos x="600" y="137"/>
              </a:cxn>
              <a:cxn ang="0">
                <a:pos x="584" y="140"/>
              </a:cxn>
              <a:cxn ang="0">
                <a:pos x="584" y="140"/>
              </a:cxn>
              <a:cxn ang="0">
                <a:pos x="574" y="140"/>
              </a:cxn>
              <a:cxn ang="0">
                <a:pos x="564" y="140"/>
              </a:cxn>
              <a:cxn ang="0">
                <a:pos x="557" y="137"/>
              </a:cxn>
              <a:cxn ang="0">
                <a:pos x="550" y="130"/>
              </a:cxn>
              <a:cxn ang="0">
                <a:pos x="540" y="103"/>
              </a:cxn>
              <a:cxn ang="0">
                <a:pos x="530" y="63"/>
              </a:cxn>
              <a:cxn ang="0">
                <a:pos x="530" y="63"/>
              </a:cxn>
              <a:cxn ang="0">
                <a:pos x="524" y="50"/>
              </a:cxn>
              <a:cxn ang="0">
                <a:pos x="514" y="37"/>
              </a:cxn>
              <a:cxn ang="0">
                <a:pos x="504" y="33"/>
              </a:cxn>
              <a:cxn ang="0">
                <a:pos x="490" y="27"/>
              </a:cxn>
              <a:cxn ang="0">
                <a:pos x="477" y="23"/>
              </a:cxn>
              <a:cxn ang="0">
                <a:pos x="457" y="20"/>
              </a:cxn>
              <a:cxn ang="0">
                <a:pos x="160" y="20"/>
              </a:cxn>
              <a:cxn ang="0">
                <a:pos x="160" y="20"/>
              </a:cxn>
              <a:cxn ang="0">
                <a:pos x="140" y="23"/>
              </a:cxn>
              <a:cxn ang="0">
                <a:pos x="124" y="27"/>
              </a:cxn>
              <a:cxn ang="0">
                <a:pos x="114" y="33"/>
              </a:cxn>
              <a:cxn ang="0">
                <a:pos x="104" y="37"/>
              </a:cxn>
              <a:cxn ang="0">
                <a:pos x="94" y="50"/>
              </a:cxn>
              <a:cxn ang="0">
                <a:pos x="87" y="63"/>
              </a:cxn>
              <a:cxn ang="0">
                <a:pos x="87" y="63"/>
              </a:cxn>
              <a:cxn ang="0">
                <a:pos x="77" y="103"/>
              </a:cxn>
              <a:cxn ang="0">
                <a:pos x="67" y="130"/>
              </a:cxn>
              <a:cxn ang="0">
                <a:pos x="60" y="137"/>
              </a:cxn>
              <a:cxn ang="0">
                <a:pos x="54" y="140"/>
              </a:cxn>
              <a:cxn ang="0">
                <a:pos x="44" y="140"/>
              </a:cxn>
              <a:cxn ang="0">
                <a:pos x="34" y="140"/>
              </a:cxn>
              <a:cxn ang="0">
                <a:pos x="34" y="140"/>
              </a:cxn>
              <a:cxn ang="0">
                <a:pos x="17" y="137"/>
              </a:cxn>
              <a:cxn ang="0">
                <a:pos x="7" y="130"/>
              </a:cxn>
              <a:cxn ang="0">
                <a:pos x="0" y="117"/>
              </a:cxn>
              <a:cxn ang="0">
                <a:pos x="0" y="103"/>
              </a:cxn>
              <a:cxn ang="0">
                <a:pos x="0" y="103"/>
              </a:cxn>
              <a:cxn ang="0">
                <a:pos x="4" y="73"/>
              </a:cxn>
              <a:cxn ang="0">
                <a:pos x="14" y="43"/>
              </a:cxn>
              <a:cxn ang="0">
                <a:pos x="20" y="30"/>
              </a:cxn>
              <a:cxn ang="0">
                <a:pos x="30" y="17"/>
              </a:cxn>
              <a:cxn ang="0">
                <a:pos x="40" y="6"/>
              </a:cxn>
              <a:cxn ang="0">
                <a:pos x="54" y="0"/>
              </a:cxn>
            </a:cxnLst>
            <a:rect l="0" t="0" r="r" b="b"/>
            <a:pathLst>
              <a:path w="617" h="140">
                <a:moveTo>
                  <a:pt x="564" y="0"/>
                </a:moveTo>
                <a:lnTo>
                  <a:pt x="564" y="0"/>
                </a:lnTo>
                <a:lnTo>
                  <a:pt x="577" y="6"/>
                </a:lnTo>
                <a:lnTo>
                  <a:pt x="587" y="17"/>
                </a:lnTo>
                <a:lnTo>
                  <a:pt x="597" y="30"/>
                </a:lnTo>
                <a:lnTo>
                  <a:pt x="604" y="43"/>
                </a:lnTo>
                <a:lnTo>
                  <a:pt x="614" y="73"/>
                </a:lnTo>
                <a:lnTo>
                  <a:pt x="617" y="103"/>
                </a:lnTo>
                <a:lnTo>
                  <a:pt x="617" y="103"/>
                </a:lnTo>
                <a:lnTo>
                  <a:pt x="614" y="117"/>
                </a:lnTo>
                <a:lnTo>
                  <a:pt x="611" y="130"/>
                </a:lnTo>
                <a:lnTo>
                  <a:pt x="600" y="137"/>
                </a:lnTo>
                <a:lnTo>
                  <a:pt x="584" y="140"/>
                </a:lnTo>
                <a:lnTo>
                  <a:pt x="584" y="140"/>
                </a:lnTo>
                <a:lnTo>
                  <a:pt x="574" y="140"/>
                </a:lnTo>
                <a:lnTo>
                  <a:pt x="564" y="140"/>
                </a:lnTo>
                <a:lnTo>
                  <a:pt x="557" y="137"/>
                </a:lnTo>
                <a:lnTo>
                  <a:pt x="550" y="130"/>
                </a:lnTo>
                <a:lnTo>
                  <a:pt x="540" y="103"/>
                </a:lnTo>
                <a:lnTo>
                  <a:pt x="530" y="63"/>
                </a:lnTo>
                <a:lnTo>
                  <a:pt x="530" y="63"/>
                </a:lnTo>
                <a:lnTo>
                  <a:pt x="524" y="50"/>
                </a:lnTo>
                <a:lnTo>
                  <a:pt x="514" y="37"/>
                </a:lnTo>
                <a:lnTo>
                  <a:pt x="504" y="33"/>
                </a:lnTo>
                <a:lnTo>
                  <a:pt x="490" y="27"/>
                </a:lnTo>
                <a:lnTo>
                  <a:pt x="477" y="23"/>
                </a:lnTo>
                <a:lnTo>
                  <a:pt x="457" y="20"/>
                </a:lnTo>
                <a:lnTo>
                  <a:pt x="160" y="20"/>
                </a:lnTo>
                <a:lnTo>
                  <a:pt x="160" y="20"/>
                </a:lnTo>
                <a:lnTo>
                  <a:pt x="140" y="23"/>
                </a:lnTo>
                <a:lnTo>
                  <a:pt x="124" y="27"/>
                </a:lnTo>
                <a:lnTo>
                  <a:pt x="114" y="33"/>
                </a:lnTo>
                <a:lnTo>
                  <a:pt x="104" y="37"/>
                </a:lnTo>
                <a:lnTo>
                  <a:pt x="94" y="50"/>
                </a:lnTo>
                <a:lnTo>
                  <a:pt x="87" y="63"/>
                </a:lnTo>
                <a:lnTo>
                  <a:pt x="87" y="63"/>
                </a:lnTo>
                <a:lnTo>
                  <a:pt x="77" y="103"/>
                </a:lnTo>
                <a:lnTo>
                  <a:pt x="67" y="130"/>
                </a:lnTo>
                <a:lnTo>
                  <a:pt x="60" y="137"/>
                </a:lnTo>
                <a:lnTo>
                  <a:pt x="54" y="140"/>
                </a:lnTo>
                <a:lnTo>
                  <a:pt x="44" y="140"/>
                </a:lnTo>
                <a:lnTo>
                  <a:pt x="34" y="140"/>
                </a:lnTo>
                <a:lnTo>
                  <a:pt x="34" y="140"/>
                </a:lnTo>
                <a:lnTo>
                  <a:pt x="17" y="137"/>
                </a:lnTo>
                <a:lnTo>
                  <a:pt x="7" y="130"/>
                </a:lnTo>
                <a:lnTo>
                  <a:pt x="0" y="117"/>
                </a:lnTo>
                <a:lnTo>
                  <a:pt x="0" y="103"/>
                </a:lnTo>
                <a:lnTo>
                  <a:pt x="0" y="103"/>
                </a:lnTo>
                <a:lnTo>
                  <a:pt x="4" y="73"/>
                </a:lnTo>
                <a:lnTo>
                  <a:pt x="14" y="43"/>
                </a:lnTo>
                <a:lnTo>
                  <a:pt x="20" y="30"/>
                </a:lnTo>
                <a:lnTo>
                  <a:pt x="30" y="17"/>
                </a:lnTo>
                <a:lnTo>
                  <a:pt x="40" y="6"/>
                </a:lnTo>
                <a:lnTo>
                  <a:pt x="54" y="0"/>
                </a:lnTo>
              </a:path>
            </a:pathLst>
          </a:custGeom>
          <a:noFill/>
          <a:ln w="11113">
            <a:solidFill>
              <a:srgbClr val="000000"/>
            </a:solidFill>
            <a:prstDash val="solid"/>
            <a:round/>
            <a:headEnd/>
            <a:tailEnd/>
          </a:ln>
        </p:spPr>
        <p:txBody>
          <a:bodyPr/>
          <a:lstStyle/>
          <a:p>
            <a:endParaRPr lang="en-US"/>
          </a:p>
        </p:txBody>
      </p:sp>
      <p:sp>
        <p:nvSpPr>
          <p:cNvPr id="46090" name="Freeform 10"/>
          <p:cNvSpPr>
            <a:spLocks/>
          </p:cNvSpPr>
          <p:nvPr/>
        </p:nvSpPr>
        <p:spPr bwMode="auto">
          <a:xfrm>
            <a:off x="4298950" y="4183063"/>
            <a:ext cx="354013" cy="242887"/>
          </a:xfrm>
          <a:custGeom>
            <a:avLst/>
            <a:gdLst/>
            <a:ahLst/>
            <a:cxnLst>
              <a:cxn ang="0">
                <a:pos x="223" y="153"/>
              </a:cxn>
              <a:cxn ang="0">
                <a:pos x="223" y="133"/>
              </a:cxn>
              <a:cxn ang="0">
                <a:pos x="160" y="133"/>
              </a:cxn>
              <a:cxn ang="0">
                <a:pos x="160" y="133"/>
              </a:cxn>
              <a:cxn ang="0">
                <a:pos x="150" y="130"/>
              </a:cxn>
              <a:cxn ang="0">
                <a:pos x="147" y="123"/>
              </a:cxn>
              <a:cxn ang="0">
                <a:pos x="147" y="113"/>
              </a:cxn>
              <a:cxn ang="0">
                <a:pos x="150" y="103"/>
              </a:cxn>
              <a:cxn ang="0">
                <a:pos x="157" y="100"/>
              </a:cxn>
              <a:cxn ang="0">
                <a:pos x="157" y="100"/>
              </a:cxn>
              <a:cxn ang="0">
                <a:pos x="163" y="93"/>
              </a:cxn>
              <a:cxn ang="0">
                <a:pos x="167" y="83"/>
              </a:cxn>
              <a:cxn ang="0">
                <a:pos x="170" y="73"/>
              </a:cxn>
              <a:cxn ang="0">
                <a:pos x="173" y="60"/>
              </a:cxn>
              <a:cxn ang="0">
                <a:pos x="173" y="60"/>
              </a:cxn>
              <a:cxn ang="0">
                <a:pos x="170" y="47"/>
              </a:cxn>
              <a:cxn ang="0">
                <a:pos x="167" y="37"/>
              </a:cxn>
              <a:cxn ang="0">
                <a:pos x="163" y="27"/>
              </a:cxn>
              <a:cxn ang="0">
                <a:pos x="153" y="17"/>
              </a:cxn>
              <a:cxn ang="0">
                <a:pos x="147" y="10"/>
              </a:cxn>
              <a:cxn ang="0">
                <a:pos x="137" y="3"/>
              </a:cxn>
              <a:cxn ang="0">
                <a:pos x="123" y="0"/>
              </a:cxn>
              <a:cxn ang="0">
                <a:pos x="113" y="0"/>
              </a:cxn>
              <a:cxn ang="0">
                <a:pos x="113" y="0"/>
              </a:cxn>
              <a:cxn ang="0">
                <a:pos x="113" y="0"/>
              </a:cxn>
              <a:cxn ang="0">
                <a:pos x="100" y="0"/>
              </a:cxn>
              <a:cxn ang="0">
                <a:pos x="90" y="3"/>
              </a:cxn>
              <a:cxn ang="0">
                <a:pos x="80" y="10"/>
              </a:cxn>
              <a:cxn ang="0">
                <a:pos x="70" y="17"/>
              </a:cxn>
              <a:cxn ang="0">
                <a:pos x="63" y="27"/>
              </a:cxn>
              <a:cxn ang="0">
                <a:pos x="57" y="37"/>
              </a:cxn>
              <a:cxn ang="0">
                <a:pos x="53" y="47"/>
              </a:cxn>
              <a:cxn ang="0">
                <a:pos x="53" y="60"/>
              </a:cxn>
              <a:cxn ang="0">
                <a:pos x="53" y="60"/>
              </a:cxn>
              <a:cxn ang="0">
                <a:pos x="53" y="73"/>
              </a:cxn>
              <a:cxn ang="0">
                <a:pos x="57" y="83"/>
              </a:cxn>
              <a:cxn ang="0">
                <a:pos x="63" y="93"/>
              </a:cxn>
              <a:cxn ang="0">
                <a:pos x="70" y="100"/>
              </a:cxn>
              <a:cxn ang="0">
                <a:pos x="73" y="103"/>
              </a:cxn>
              <a:cxn ang="0">
                <a:pos x="73" y="103"/>
              </a:cxn>
              <a:cxn ang="0">
                <a:pos x="80" y="113"/>
              </a:cxn>
              <a:cxn ang="0">
                <a:pos x="80" y="123"/>
              </a:cxn>
              <a:cxn ang="0">
                <a:pos x="73" y="130"/>
              </a:cxn>
              <a:cxn ang="0">
                <a:pos x="67" y="133"/>
              </a:cxn>
              <a:cxn ang="0">
                <a:pos x="0" y="133"/>
              </a:cxn>
              <a:cxn ang="0">
                <a:pos x="0" y="153"/>
              </a:cxn>
              <a:cxn ang="0">
                <a:pos x="223" y="153"/>
              </a:cxn>
            </a:cxnLst>
            <a:rect l="0" t="0" r="r" b="b"/>
            <a:pathLst>
              <a:path w="223" h="153">
                <a:moveTo>
                  <a:pt x="223" y="153"/>
                </a:moveTo>
                <a:lnTo>
                  <a:pt x="223" y="133"/>
                </a:lnTo>
                <a:lnTo>
                  <a:pt x="160" y="133"/>
                </a:lnTo>
                <a:lnTo>
                  <a:pt x="160" y="133"/>
                </a:lnTo>
                <a:lnTo>
                  <a:pt x="150" y="130"/>
                </a:lnTo>
                <a:lnTo>
                  <a:pt x="147" y="123"/>
                </a:lnTo>
                <a:lnTo>
                  <a:pt x="147" y="113"/>
                </a:lnTo>
                <a:lnTo>
                  <a:pt x="150" y="103"/>
                </a:lnTo>
                <a:lnTo>
                  <a:pt x="157" y="100"/>
                </a:lnTo>
                <a:lnTo>
                  <a:pt x="157" y="100"/>
                </a:lnTo>
                <a:lnTo>
                  <a:pt x="163" y="93"/>
                </a:lnTo>
                <a:lnTo>
                  <a:pt x="167" y="83"/>
                </a:lnTo>
                <a:lnTo>
                  <a:pt x="170" y="73"/>
                </a:lnTo>
                <a:lnTo>
                  <a:pt x="173" y="60"/>
                </a:lnTo>
                <a:lnTo>
                  <a:pt x="173" y="60"/>
                </a:lnTo>
                <a:lnTo>
                  <a:pt x="170" y="47"/>
                </a:lnTo>
                <a:lnTo>
                  <a:pt x="167" y="37"/>
                </a:lnTo>
                <a:lnTo>
                  <a:pt x="163" y="27"/>
                </a:lnTo>
                <a:lnTo>
                  <a:pt x="153" y="17"/>
                </a:lnTo>
                <a:lnTo>
                  <a:pt x="147" y="10"/>
                </a:lnTo>
                <a:lnTo>
                  <a:pt x="137" y="3"/>
                </a:lnTo>
                <a:lnTo>
                  <a:pt x="123" y="0"/>
                </a:lnTo>
                <a:lnTo>
                  <a:pt x="113" y="0"/>
                </a:lnTo>
                <a:lnTo>
                  <a:pt x="113" y="0"/>
                </a:lnTo>
                <a:lnTo>
                  <a:pt x="113" y="0"/>
                </a:lnTo>
                <a:lnTo>
                  <a:pt x="100" y="0"/>
                </a:lnTo>
                <a:lnTo>
                  <a:pt x="90" y="3"/>
                </a:lnTo>
                <a:lnTo>
                  <a:pt x="80" y="10"/>
                </a:lnTo>
                <a:lnTo>
                  <a:pt x="70" y="17"/>
                </a:lnTo>
                <a:lnTo>
                  <a:pt x="63" y="27"/>
                </a:lnTo>
                <a:lnTo>
                  <a:pt x="57" y="37"/>
                </a:lnTo>
                <a:lnTo>
                  <a:pt x="53" y="47"/>
                </a:lnTo>
                <a:lnTo>
                  <a:pt x="53" y="60"/>
                </a:lnTo>
                <a:lnTo>
                  <a:pt x="53" y="60"/>
                </a:lnTo>
                <a:lnTo>
                  <a:pt x="53" y="73"/>
                </a:lnTo>
                <a:lnTo>
                  <a:pt x="57" y="83"/>
                </a:lnTo>
                <a:lnTo>
                  <a:pt x="63" y="93"/>
                </a:lnTo>
                <a:lnTo>
                  <a:pt x="70" y="100"/>
                </a:lnTo>
                <a:lnTo>
                  <a:pt x="73" y="103"/>
                </a:lnTo>
                <a:lnTo>
                  <a:pt x="73" y="103"/>
                </a:lnTo>
                <a:lnTo>
                  <a:pt x="80" y="113"/>
                </a:lnTo>
                <a:lnTo>
                  <a:pt x="80" y="123"/>
                </a:lnTo>
                <a:lnTo>
                  <a:pt x="73" y="130"/>
                </a:lnTo>
                <a:lnTo>
                  <a:pt x="67" y="133"/>
                </a:lnTo>
                <a:lnTo>
                  <a:pt x="0" y="133"/>
                </a:lnTo>
                <a:lnTo>
                  <a:pt x="0" y="153"/>
                </a:lnTo>
                <a:lnTo>
                  <a:pt x="223" y="153"/>
                </a:lnTo>
                <a:close/>
              </a:path>
            </a:pathLst>
          </a:custGeom>
          <a:solidFill>
            <a:srgbClr val="999999"/>
          </a:solidFill>
          <a:ln w="9525">
            <a:noFill/>
            <a:round/>
            <a:headEnd/>
            <a:tailEnd/>
          </a:ln>
        </p:spPr>
        <p:txBody>
          <a:bodyPr/>
          <a:lstStyle/>
          <a:p>
            <a:endParaRPr lang="en-US"/>
          </a:p>
        </p:txBody>
      </p:sp>
      <p:sp>
        <p:nvSpPr>
          <p:cNvPr id="46091" name="Freeform 11"/>
          <p:cNvSpPr>
            <a:spLocks/>
          </p:cNvSpPr>
          <p:nvPr/>
        </p:nvSpPr>
        <p:spPr bwMode="auto">
          <a:xfrm>
            <a:off x="4298950" y="4183063"/>
            <a:ext cx="354013" cy="242887"/>
          </a:xfrm>
          <a:custGeom>
            <a:avLst/>
            <a:gdLst/>
            <a:ahLst/>
            <a:cxnLst>
              <a:cxn ang="0">
                <a:pos x="223" y="153"/>
              </a:cxn>
              <a:cxn ang="0">
                <a:pos x="223" y="133"/>
              </a:cxn>
              <a:cxn ang="0">
                <a:pos x="160" y="133"/>
              </a:cxn>
              <a:cxn ang="0">
                <a:pos x="160" y="133"/>
              </a:cxn>
              <a:cxn ang="0">
                <a:pos x="150" y="130"/>
              </a:cxn>
              <a:cxn ang="0">
                <a:pos x="147" y="123"/>
              </a:cxn>
              <a:cxn ang="0">
                <a:pos x="147" y="113"/>
              </a:cxn>
              <a:cxn ang="0">
                <a:pos x="150" y="103"/>
              </a:cxn>
              <a:cxn ang="0">
                <a:pos x="157" y="100"/>
              </a:cxn>
              <a:cxn ang="0">
                <a:pos x="157" y="100"/>
              </a:cxn>
              <a:cxn ang="0">
                <a:pos x="163" y="93"/>
              </a:cxn>
              <a:cxn ang="0">
                <a:pos x="167" y="83"/>
              </a:cxn>
              <a:cxn ang="0">
                <a:pos x="170" y="73"/>
              </a:cxn>
              <a:cxn ang="0">
                <a:pos x="173" y="60"/>
              </a:cxn>
              <a:cxn ang="0">
                <a:pos x="173" y="60"/>
              </a:cxn>
              <a:cxn ang="0">
                <a:pos x="170" y="47"/>
              </a:cxn>
              <a:cxn ang="0">
                <a:pos x="167" y="37"/>
              </a:cxn>
              <a:cxn ang="0">
                <a:pos x="163" y="27"/>
              </a:cxn>
              <a:cxn ang="0">
                <a:pos x="153" y="17"/>
              </a:cxn>
              <a:cxn ang="0">
                <a:pos x="147" y="10"/>
              </a:cxn>
              <a:cxn ang="0">
                <a:pos x="137" y="3"/>
              </a:cxn>
              <a:cxn ang="0">
                <a:pos x="123" y="0"/>
              </a:cxn>
              <a:cxn ang="0">
                <a:pos x="113" y="0"/>
              </a:cxn>
              <a:cxn ang="0">
                <a:pos x="113" y="0"/>
              </a:cxn>
              <a:cxn ang="0">
                <a:pos x="113" y="0"/>
              </a:cxn>
              <a:cxn ang="0">
                <a:pos x="100" y="0"/>
              </a:cxn>
              <a:cxn ang="0">
                <a:pos x="90" y="3"/>
              </a:cxn>
              <a:cxn ang="0">
                <a:pos x="80" y="10"/>
              </a:cxn>
              <a:cxn ang="0">
                <a:pos x="70" y="17"/>
              </a:cxn>
              <a:cxn ang="0">
                <a:pos x="63" y="27"/>
              </a:cxn>
              <a:cxn ang="0">
                <a:pos x="57" y="37"/>
              </a:cxn>
              <a:cxn ang="0">
                <a:pos x="53" y="47"/>
              </a:cxn>
              <a:cxn ang="0">
                <a:pos x="53" y="60"/>
              </a:cxn>
              <a:cxn ang="0">
                <a:pos x="53" y="60"/>
              </a:cxn>
              <a:cxn ang="0">
                <a:pos x="53" y="73"/>
              </a:cxn>
              <a:cxn ang="0">
                <a:pos x="57" y="83"/>
              </a:cxn>
              <a:cxn ang="0">
                <a:pos x="63" y="93"/>
              </a:cxn>
              <a:cxn ang="0">
                <a:pos x="70" y="100"/>
              </a:cxn>
              <a:cxn ang="0">
                <a:pos x="73" y="103"/>
              </a:cxn>
              <a:cxn ang="0">
                <a:pos x="73" y="103"/>
              </a:cxn>
              <a:cxn ang="0">
                <a:pos x="80" y="113"/>
              </a:cxn>
              <a:cxn ang="0">
                <a:pos x="80" y="123"/>
              </a:cxn>
              <a:cxn ang="0">
                <a:pos x="73" y="130"/>
              </a:cxn>
              <a:cxn ang="0">
                <a:pos x="67" y="133"/>
              </a:cxn>
              <a:cxn ang="0">
                <a:pos x="0" y="133"/>
              </a:cxn>
              <a:cxn ang="0">
                <a:pos x="0" y="153"/>
              </a:cxn>
            </a:cxnLst>
            <a:rect l="0" t="0" r="r" b="b"/>
            <a:pathLst>
              <a:path w="223" h="153">
                <a:moveTo>
                  <a:pt x="223" y="153"/>
                </a:moveTo>
                <a:lnTo>
                  <a:pt x="223" y="133"/>
                </a:lnTo>
                <a:lnTo>
                  <a:pt x="160" y="133"/>
                </a:lnTo>
                <a:lnTo>
                  <a:pt x="160" y="133"/>
                </a:lnTo>
                <a:lnTo>
                  <a:pt x="150" y="130"/>
                </a:lnTo>
                <a:lnTo>
                  <a:pt x="147" y="123"/>
                </a:lnTo>
                <a:lnTo>
                  <a:pt x="147" y="113"/>
                </a:lnTo>
                <a:lnTo>
                  <a:pt x="150" y="103"/>
                </a:lnTo>
                <a:lnTo>
                  <a:pt x="157" y="100"/>
                </a:lnTo>
                <a:lnTo>
                  <a:pt x="157" y="100"/>
                </a:lnTo>
                <a:lnTo>
                  <a:pt x="163" y="93"/>
                </a:lnTo>
                <a:lnTo>
                  <a:pt x="167" y="83"/>
                </a:lnTo>
                <a:lnTo>
                  <a:pt x="170" y="73"/>
                </a:lnTo>
                <a:lnTo>
                  <a:pt x="173" y="60"/>
                </a:lnTo>
                <a:lnTo>
                  <a:pt x="173" y="60"/>
                </a:lnTo>
                <a:lnTo>
                  <a:pt x="170" y="47"/>
                </a:lnTo>
                <a:lnTo>
                  <a:pt x="167" y="37"/>
                </a:lnTo>
                <a:lnTo>
                  <a:pt x="163" y="27"/>
                </a:lnTo>
                <a:lnTo>
                  <a:pt x="153" y="17"/>
                </a:lnTo>
                <a:lnTo>
                  <a:pt x="147" y="10"/>
                </a:lnTo>
                <a:lnTo>
                  <a:pt x="137" y="3"/>
                </a:lnTo>
                <a:lnTo>
                  <a:pt x="123" y="0"/>
                </a:lnTo>
                <a:lnTo>
                  <a:pt x="113" y="0"/>
                </a:lnTo>
                <a:lnTo>
                  <a:pt x="113" y="0"/>
                </a:lnTo>
                <a:lnTo>
                  <a:pt x="113" y="0"/>
                </a:lnTo>
                <a:lnTo>
                  <a:pt x="100" y="0"/>
                </a:lnTo>
                <a:lnTo>
                  <a:pt x="90" y="3"/>
                </a:lnTo>
                <a:lnTo>
                  <a:pt x="80" y="10"/>
                </a:lnTo>
                <a:lnTo>
                  <a:pt x="70" y="17"/>
                </a:lnTo>
                <a:lnTo>
                  <a:pt x="63" y="27"/>
                </a:lnTo>
                <a:lnTo>
                  <a:pt x="57" y="37"/>
                </a:lnTo>
                <a:lnTo>
                  <a:pt x="53" y="47"/>
                </a:lnTo>
                <a:lnTo>
                  <a:pt x="53" y="60"/>
                </a:lnTo>
                <a:lnTo>
                  <a:pt x="53" y="60"/>
                </a:lnTo>
                <a:lnTo>
                  <a:pt x="53" y="73"/>
                </a:lnTo>
                <a:lnTo>
                  <a:pt x="57" y="83"/>
                </a:lnTo>
                <a:lnTo>
                  <a:pt x="63" y="93"/>
                </a:lnTo>
                <a:lnTo>
                  <a:pt x="70" y="100"/>
                </a:lnTo>
                <a:lnTo>
                  <a:pt x="73" y="103"/>
                </a:lnTo>
                <a:lnTo>
                  <a:pt x="73" y="103"/>
                </a:lnTo>
                <a:lnTo>
                  <a:pt x="80" y="113"/>
                </a:lnTo>
                <a:lnTo>
                  <a:pt x="80" y="123"/>
                </a:lnTo>
                <a:lnTo>
                  <a:pt x="73" y="130"/>
                </a:lnTo>
                <a:lnTo>
                  <a:pt x="67" y="133"/>
                </a:lnTo>
                <a:lnTo>
                  <a:pt x="0" y="133"/>
                </a:lnTo>
                <a:lnTo>
                  <a:pt x="0" y="153"/>
                </a:lnTo>
              </a:path>
            </a:pathLst>
          </a:custGeom>
          <a:noFill/>
          <a:ln w="11113">
            <a:solidFill>
              <a:srgbClr val="000000"/>
            </a:solidFill>
            <a:prstDash val="solid"/>
            <a:round/>
            <a:headEnd/>
            <a:tailEnd/>
          </a:ln>
        </p:spPr>
        <p:txBody>
          <a:bodyPr/>
          <a:lstStyle/>
          <a:p>
            <a:endParaRPr lang="en-US"/>
          </a:p>
        </p:txBody>
      </p:sp>
      <p:sp>
        <p:nvSpPr>
          <p:cNvPr id="46092" name="Freeform 12"/>
          <p:cNvSpPr>
            <a:spLocks/>
          </p:cNvSpPr>
          <p:nvPr/>
        </p:nvSpPr>
        <p:spPr bwMode="auto">
          <a:xfrm>
            <a:off x="4414838" y="4219575"/>
            <a:ext cx="122237" cy="206375"/>
          </a:xfrm>
          <a:custGeom>
            <a:avLst/>
            <a:gdLst/>
            <a:ahLst/>
            <a:cxnLst>
              <a:cxn ang="0">
                <a:pos x="77" y="130"/>
              </a:cxn>
              <a:cxn ang="0">
                <a:pos x="77" y="130"/>
              </a:cxn>
              <a:cxn ang="0">
                <a:pos x="67" y="127"/>
              </a:cxn>
              <a:cxn ang="0">
                <a:pos x="57" y="120"/>
              </a:cxn>
              <a:cxn ang="0">
                <a:pos x="54" y="114"/>
              </a:cxn>
              <a:cxn ang="0">
                <a:pos x="50" y="100"/>
              </a:cxn>
              <a:cxn ang="0">
                <a:pos x="50" y="100"/>
              </a:cxn>
              <a:cxn ang="0">
                <a:pos x="50" y="90"/>
              </a:cxn>
              <a:cxn ang="0">
                <a:pos x="54" y="84"/>
              </a:cxn>
              <a:cxn ang="0">
                <a:pos x="57" y="74"/>
              </a:cxn>
              <a:cxn ang="0">
                <a:pos x="64" y="67"/>
              </a:cxn>
              <a:cxn ang="0">
                <a:pos x="67" y="60"/>
              </a:cxn>
              <a:cxn ang="0">
                <a:pos x="67" y="60"/>
              </a:cxn>
              <a:cxn ang="0">
                <a:pos x="74" y="50"/>
              </a:cxn>
              <a:cxn ang="0">
                <a:pos x="77" y="37"/>
              </a:cxn>
              <a:cxn ang="0">
                <a:pos x="77" y="37"/>
              </a:cxn>
              <a:cxn ang="0">
                <a:pos x="74" y="24"/>
              </a:cxn>
              <a:cxn ang="0">
                <a:pos x="67" y="10"/>
              </a:cxn>
              <a:cxn ang="0">
                <a:pos x="54" y="4"/>
              </a:cxn>
              <a:cxn ang="0">
                <a:pos x="40" y="0"/>
              </a:cxn>
              <a:cxn ang="0">
                <a:pos x="40" y="0"/>
              </a:cxn>
              <a:cxn ang="0">
                <a:pos x="40" y="0"/>
              </a:cxn>
              <a:cxn ang="0">
                <a:pos x="24" y="4"/>
              </a:cxn>
              <a:cxn ang="0">
                <a:pos x="14" y="10"/>
              </a:cxn>
              <a:cxn ang="0">
                <a:pos x="4" y="24"/>
              </a:cxn>
              <a:cxn ang="0">
                <a:pos x="0" y="37"/>
              </a:cxn>
              <a:cxn ang="0">
                <a:pos x="0" y="37"/>
              </a:cxn>
              <a:cxn ang="0">
                <a:pos x="4" y="50"/>
              </a:cxn>
              <a:cxn ang="0">
                <a:pos x="10" y="60"/>
              </a:cxn>
              <a:cxn ang="0">
                <a:pos x="17" y="67"/>
              </a:cxn>
              <a:cxn ang="0">
                <a:pos x="17" y="67"/>
              </a:cxn>
              <a:cxn ang="0">
                <a:pos x="24" y="77"/>
              </a:cxn>
              <a:cxn ang="0">
                <a:pos x="27" y="84"/>
              </a:cxn>
              <a:cxn ang="0">
                <a:pos x="27" y="100"/>
              </a:cxn>
              <a:cxn ang="0">
                <a:pos x="27" y="100"/>
              </a:cxn>
              <a:cxn ang="0">
                <a:pos x="27" y="114"/>
              </a:cxn>
              <a:cxn ang="0">
                <a:pos x="20" y="120"/>
              </a:cxn>
              <a:cxn ang="0">
                <a:pos x="14" y="127"/>
              </a:cxn>
              <a:cxn ang="0">
                <a:pos x="0" y="130"/>
              </a:cxn>
              <a:cxn ang="0">
                <a:pos x="77" y="130"/>
              </a:cxn>
            </a:cxnLst>
            <a:rect l="0" t="0" r="r" b="b"/>
            <a:pathLst>
              <a:path w="77" h="130">
                <a:moveTo>
                  <a:pt x="77" y="130"/>
                </a:moveTo>
                <a:lnTo>
                  <a:pt x="77" y="130"/>
                </a:lnTo>
                <a:lnTo>
                  <a:pt x="67" y="127"/>
                </a:lnTo>
                <a:lnTo>
                  <a:pt x="57" y="120"/>
                </a:lnTo>
                <a:lnTo>
                  <a:pt x="54" y="114"/>
                </a:lnTo>
                <a:lnTo>
                  <a:pt x="50" y="100"/>
                </a:lnTo>
                <a:lnTo>
                  <a:pt x="50" y="100"/>
                </a:lnTo>
                <a:lnTo>
                  <a:pt x="50" y="90"/>
                </a:lnTo>
                <a:lnTo>
                  <a:pt x="54" y="84"/>
                </a:lnTo>
                <a:lnTo>
                  <a:pt x="57" y="74"/>
                </a:lnTo>
                <a:lnTo>
                  <a:pt x="64" y="67"/>
                </a:lnTo>
                <a:lnTo>
                  <a:pt x="67" y="60"/>
                </a:lnTo>
                <a:lnTo>
                  <a:pt x="67" y="60"/>
                </a:lnTo>
                <a:lnTo>
                  <a:pt x="74" y="50"/>
                </a:lnTo>
                <a:lnTo>
                  <a:pt x="77" y="37"/>
                </a:lnTo>
                <a:lnTo>
                  <a:pt x="77" y="37"/>
                </a:lnTo>
                <a:lnTo>
                  <a:pt x="74" y="24"/>
                </a:lnTo>
                <a:lnTo>
                  <a:pt x="67" y="10"/>
                </a:lnTo>
                <a:lnTo>
                  <a:pt x="54" y="4"/>
                </a:lnTo>
                <a:lnTo>
                  <a:pt x="40" y="0"/>
                </a:lnTo>
                <a:lnTo>
                  <a:pt x="40" y="0"/>
                </a:lnTo>
                <a:lnTo>
                  <a:pt x="40" y="0"/>
                </a:lnTo>
                <a:lnTo>
                  <a:pt x="24" y="4"/>
                </a:lnTo>
                <a:lnTo>
                  <a:pt x="14" y="10"/>
                </a:lnTo>
                <a:lnTo>
                  <a:pt x="4" y="24"/>
                </a:lnTo>
                <a:lnTo>
                  <a:pt x="0" y="37"/>
                </a:lnTo>
                <a:lnTo>
                  <a:pt x="0" y="37"/>
                </a:lnTo>
                <a:lnTo>
                  <a:pt x="4" y="50"/>
                </a:lnTo>
                <a:lnTo>
                  <a:pt x="10" y="60"/>
                </a:lnTo>
                <a:lnTo>
                  <a:pt x="17" y="67"/>
                </a:lnTo>
                <a:lnTo>
                  <a:pt x="17" y="67"/>
                </a:lnTo>
                <a:lnTo>
                  <a:pt x="24" y="77"/>
                </a:lnTo>
                <a:lnTo>
                  <a:pt x="27" y="84"/>
                </a:lnTo>
                <a:lnTo>
                  <a:pt x="27" y="100"/>
                </a:lnTo>
                <a:lnTo>
                  <a:pt x="27" y="100"/>
                </a:lnTo>
                <a:lnTo>
                  <a:pt x="27" y="114"/>
                </a:lnTo>
                <a:lnTo>
                  <a:pt x="20" y="120"/>
                </a:lnTo>
                <a:lnTo>
                  <a:pt x="14" y="127"/>
                </a:lnTo>
                <a:lnTo>
                  <a:pt x="0" y="130"/>
                </a:lnTo>
                <a:lnTo>
                  <a:pt x="77" y="130"/>
                </a:lnTo>
                <a:close/>
              </a:path>
            </a:pathLst>
          </a:custGeom>
          <a:solidFill>
            <a:srgbClr val="FFFFFF"/>
          </a:solidFill>
          <a:ln w="9525">
            <a:noFill/>
            <a:round/>
            <a:headEnd/>
            <a:tailEnd/>
          </a:ln>
        </p:spPr>
        <p:txBody>
          <a:bodyPr/>
          <a:lstStyle/>
          <a:p>
            <a:endParaRPr lang="en-US"/>
          </a:p>
        </p:txBody>
      </p:sp>
      <p:sp>
        <p:nvSpPr>
          <p:cNvPr id="46093" name="Freeform 13"/>
          <p:cNvSpPr>
            <a:spLocks/>
          </p:cNvSpPr>
          <p:nvPr/>
        </p:nvSpPr>
        <p:spPr bwMode="auto">
          <a:xfrm>
            <a:off x="4414838" y="4219575"/>
            <a:ext cx="122237" cy="206375"/>
          </a:xfrm>
          <a:custGeom>
            <a:avLst/>
            <a:gdLst/>
            <a:ahLst/>
            <a:cxnLst>
              <a:cxn ang="0">
                <a:pos x="77" y="130"/>
              </a:cxn>
              <a:cxn ang="0">
                <a:pos x="77" y="130"/>
              </a:cxn>
              <a:cxn ang="0">
                <a:pos x="67" y="127"/>
              </a:cxn>
              <a:cxn ang="0">
                <a:pos x="57" y="120"/>
              </a:cxn>
              <a:cxn ang="0">
                <a:pos x="54" y="114"/>
              </a:cxn>
              <a:cxn ang="0">
                <a:pos x="50" y="100"/>
              </a:cxn>
              <a:cxn ang="0">
                <a:pos x="50" y="100"/>
              </a:cxn>
              <a:cxn ang="0">
                <a:pos x="50" y="90"/>
              </a:cxn>
              <a:cxn ang="0">
                <a:pos x="54" y="84"/>
              </a:cxn>
              <a:cxn ang="0">
                <a:pos x="57" y="74"/>
              </a:cxn>
              <a:cxn ang="0">
                <a:pos x="64" y="67"/>
              </a:cxn>
              <a:cxn ang="0">
                <a:pos x="67" y="60"/>
              </a:cxn>
              <a:cxn ang="0">
                <a:pos x="67" y="60"/>
              </a:cxn>
              <a:cxn ang="0">
                <a:pos x="74" y="50"/>
              </a:cxn>
              <a:cxn ang="0">
                <a:pos x="77" y="37"/>
              </a:cxn>
              <a:cxn ang="0">
                <a:pos x="77" y="37"/>
              </a:cxn>
              <a:cxn ang="0">
                <a:pos x="74" y="24"/>
              </a:cxn>
              <a:cxn ang="0">
                <a:pos x="67" y="10"/>
              </a:cxn>
              <a:cxn ang="0">
                <a:pos x="54" y="4"/>
              </a:cxn>
              <a:cxn ang="0">
                <a:pos x="40" y="0"/>
              </a:cxn>
              <a:cxn ang="0">
                <a:pos x="40" y="0"/>
              </a:cxn>
              <a:cxn ang="0">
                <a:pos x="40" y="0"/>
              </a:cxn>
              <a:cxn ang="0">
                <a:pos x="24" y="4"/>
              </a:cxn>
              <a:cxn ang="0">
                <a:pos x="14" y="10"/>
              </a:cxn>
              <a:cxn ang="0">
                <a:pos x="4" y="24"/>
              </a:cxn>
              <a:cxn ang="0">
                <a:pos x="0" y="37"/>
              </a:cxn>
              <a:cxn ang="0">
                <a:pos x="0" y="37"/>
              </a:cxn>
              <a:cxn ang="0">
                <a:pos x="4" y="50"/>
              </a:cxn>
              <a:cxn ang="0">
                <a:pos x="10" y="60"/>
              </a:cxn>
              <a:cxn ang="0">
                <a:pos x="17" y="67"/>
              </a:cxn>
              <a:cxn ang="0">
                <a:pos x="17" y="67"/>
              </a:cxn>
              <a:cxn ang="0">
                <a:pos x="24" y="77"/>
              </a:cxn>
              <a:cxn ang="0">
                <a:pos x="27" y="84"/>
              </a:cxn>
              <a:cxn ang="0">
                <a:pos x="27" y="100"/>
              </a:cxn>
              <a:cxn ang="0">
                <a:pos x="27" y="100"/>
              </a:cxn>
              <a:cxn ang="0">
                <a:pos x="27" y="114"/>
              </a:cxn>
              <a:cxn ang="0">
                <a:pos x="20" y="120"/>
              </a:cxn>
              <a:cxn ang="0">
                <a:pos x="14" y="127"/>
              </a:cxn>
              <a:cxn ang="0">
                <a:pos x="0" y="130"/>
              </a:cxn>
            </a:cxnLst>
            <a:rect l="0" t="0" r="r" b="b"/>
            <a:pathLst>
              <a:path w="77" h="130">
                <a:moveTo>
                  <a:pt x="77" y="130"/>
                </a:moveTo>
                <a:lnTo>
                  <a:pt x="77" y="130"/>
                </a:lnTo>
                <a:lnTo>
                  <a:pt x="67" y="127"/>
                </a:lnTo>
                <a:lnTo>
                  <a:pt x="57" y="120"/>
                </a:lnTo>
                <a:lnTo>
                  <a:pt x="54" y="114"/>
                </a:lnTo>
                <a:lnTo>
                  <a:pt x="50" y="100"/>
                </a:lnTo>
                <a:lnTo>
                  <a:pt x="50" y="100"/>
                </a:lnTo>
                <a:lnTo>
                  <a:pt x="50" y="90"/>
                </a:lnTo>
                <a:lnTo>
                  <a:pt x="54" y="84"/>
                </a:lnTo>
                <a:lnTo>
                  <a:pt x="57" y="74"/>
                </a:lnTo>
                <a:lnTo>
                  <a:pt x="64" y="67"/>
                </a:lnTo>
                <a:lnTo>
                  <a:pt x="67" y="60"/>
                </a:lnTo>
                <a:lnTo>
                  <a:pt x="67" y="60"/>
                </a:lnTo>
                <a:lnTo>
                  <a:pt x="74" y="50"/>
                </a:lnTo>
                <a:lnTo>
                  <a:pt x="77" y="37"/>
                </a:lnTo>
                <a:lnTo>
                  <a:pt x="77" y="37"/>
                </a:lnTo>
                <a:lnTo>
                  <a:pt x="74" y="24"/>
                </a:lnTo>
                <a:lnTo>
                  <a:pt x="67" y="10"/>
                </a:lnTo>
                <a:lnTo>
                  <a:pt x="54" y="4"/>
                </a:lnTo>
                <a:lnTo>
                  <a:pt x="40" y="0"/>
                </a:lnTo>
                <a:lnTo>
                  <a:pt x="40" y="0"/>
                </a:lnTo>
                <a:lnTo>
                  <a:pt x="40" y="0"/>
                </a:lnTo>
                <a:lnTo>
                  <a:pt x="24" y="4"/>
                </a:lnTo>
                <a:lnTo>
                  <a:pt x="14" y="10"/>
                </a:lnTo>
                <a:lnTo>
                  <a:pt x="4" y="24"/>
                </a:lnTo>
                <a:lnTo>
                  <a:pt x="0" y="37"/>
                </a:lnTo>
                <a:lnTo>
                  <a:pt x="0" y="37"/>
                </a:lnTo>
                <a:lnTo>
                  <a:pt x="4" y="50"/>
                </a:lnTo>
                <a:lnTo>
                  <a:pt x="10" y="60"/>
                </a:lnTo>
                <a:lnTo>
                  <a:pt x="17" y="67"/>
                </a:lnTo>
                <a:lnTo>
                  <a:pt x="17" y="67"/>
                </a:lnTo>
                <a:lnTo>
                  <a:pt x="24" y="77"/>
                </a:lnTo>
                <a:lnTo>
                  <a:pt x="27" y="84"/>
                </a:lnTo>
                <a:lnTo>
                  <a:pt x="27" y="100"/>
                </a:lnTo>
                <a:lnTo>
                  <a:pt x="27" y="100"/>
                </a:lnTo>
                <a:lnTo>
                  <a:pt x="27" y="114"/>
                </a:lnTo>
                <a:lnTo>
                  <a:pt x="20" y="120"/>
                </a:lnTo>
                <a:lnTo>
                  <a:pt x="14" y="127"/>
                </a:lnTo>
                <a:lnTo>
                  <a:pt x="0" y="130"/>
                </a:lnTo>
              </a:path>
            </a:pathLst>
          </a:custGeom>
          <a:noFill/>
          <a:ln w="11113">
            <a:solidFill>
              <a:srgbClr val="000000"/>
            </a:solidFill>
            <a:prstDash val="solid"/>
            <a:round/>
            <a:headEnd/>
            <a:tailEnd/>
          </a:ln>
        </p:spPr>
        <p:txBody>
          <a:bodyPr/>
          <a:lstStyle/>
          <a:p>
            <a:endParaRPr lang="en-US"/>
          </a:p>
        </p:txBody>
      </p:sp>
      <p:sp>
        <p:nvSpPr>
          <p:cNvPr id="46094" name="Freeform 14"/>
          <p:cNvSpPr>
            <a:spLocks/>
          </p:cNvSpPr>
          <p:nvPr/>
        </p:nvSpPr>
        <p:spPr bwMode="auto">
          <a:xfrm>
            <a:off x="1460500" y="2965450"/>
            <a:ext cx="614363" cy="211138"/>
          </a:xfrm>
          <a:custGeom>
            <a:avLst/>
            <a:gdLst/>
            <a:ahLst/>
            <a:cxnLst>
              <a:cxn ang="0">
                <a:pos x="194" y="133"/>
              </a:cxn>
              <a:cxn ang="0">
                <a:pos x="194" y="133"/>
              </a:cxn>
              <a:cxn ang="0">
                <a:pos x="234" y="130"/>
              </a:cxn>
              <a:cxn ang="0">
                <a:pos x="267" y="127"/>
              </a:cxn>
              <a:cxn ang="0">
                <a:pos x="301" y="120"/>
              </a:cxn>
              <a:cxn ang="0">
                <a:pos x="331" y="113"/>
              </a:cxn>
              <a:cxn ang="0">
                <a:pos x="354" y="103"/>
              </a:cxn>
              <a:cxn ang="0">
                <a:pos x="371" y="93"/>
              </a:cxn>
              <a:cxn ang="0">
                <a:pos x="381" y="80"/>
              </a:cxn>
              <a:cxn ang="0">
                <a:pos x="387" y="67"/>
              </a:cxn>
              <a:cxn ang="0">
                <a:pos x="387" y="67"/>
              </a:cxn>
              <a:cxn ang="0">
                <a:pos x="381" y="53"/>
              </a:cxn>
              <a:cxn ang="0">
                <a:pos x="371" y="40"/>
              </a:cxn>
              <a:cxn ang="0">
                <a:pos x="354" y="30"/>
              </a:cxn>
              <a:cxn ang="0">
                <a:pos x="331" y="20"/>
              </a:cxn>
              <a:cxn ang="0">
                <a:pos x="301" y="10"/>
              </a:cxn>
              <a:cxn ang="0">
                <a:pos x="267" y="7"/>
              </a:cxn>
              <a:cxn ang="0">
                <a:pos x="234" y="3"/>
              </a:cxn>
              <a:cxn ang="0">
                <a:pos x="194" y="0"/>
              </a:cxn>
              <a:cxn ang="0">
                <a:pos x="194" y="0"/>
              </a:cxn>
              <a:cxn ang="0">
                <a:pos x="154" y="3"/>
              </a:cxn>
              <a:cxn ang="0">
                <a:pos x="120" y="7"/>
              </a:cxn>
              <a:cxn ang="0">
                <a:pos x="87" y="10"/>
              </a:cxn>
              <a:cxn ang="0">
                <a:pos x="57" y="20"/>
              </a:cxn>
              <a:cxn ang="0">
                <a:pos x="34" y="30"/>
              </a:cxn>
              <a:cxn ang="0">
                <a:pos x="17" y="40"/>
              </a:cxn>
              <a:cxn ang="0">
                <a:pos x="7" y="53"/>
              </a:cxn>
              <a:cxn ang="0">
                <a:pos x="0" y="67"/>
              </a:cxn>
              <a:cxn ang="0">
                <a:pos x="0" y="67"/>
              </a:cxn>
              <a:cxn ang="0">
                <a:pos x="7" y="80"/>
              </a:cxn>
              <a:cxn ang="0">
                <a:pos x="17" y="93"/>
              </a:cxn>
              <a:cxn ang="0">
                <a:pos x="34" y="103"/>
              </a:cxn>
              <a:cxn ang="0">
                <a:pos x="57" y="113"/>
              </a:cxn>
              <a:cxn ang="0">
                <a:pos x="87" y="120"/>
              </a:cxn>
              <a:cxn ang="0">
                <a:pos x="120" y="127"/>
              </a:cxn>
              <a:cxn ang="0">
                <a:pos x="154" y="130"/>
              </a:cxn>
              <a:cxn ang="0">
                <a:pos x="194" y="133"/>
              </a:cxn>
              <a:cxn ang="0">
                <a:pos x="194" y="133"/>
              </a:cxn>
            </a:cxnLst>
            <a:rect l="0" t="0" r="r" b="b"/>
            <a:pathLst>
              <a:path w="387" h="133">
                <a:moveTo>
                  <a:pt x="194" y="133"/>
                </a:moveTo>
                <a:lnTo>
                  <a:pt x="194" y="133"/>
                </a:lnTo>
                <a:lnTo>
                  <a:pt x="234" y="130"/>
                </a:lnTo>
                <a:lnTo>
                  <a:pt x="267" y="127"/>
                </a:lnTo>
                <a:lnTo>
                  <a:pt x="301" y="120"/>
                </a:lnTo>
                <a:lnTo>
                  <a:pt x="331" y="113"/>
                </a:lnTo>
                <a:lnTo>
                  <a:pt x="354" y="103"/>
                </a:lnTo>
                <a:lnTo>
                  <a:pt x="371" y="93"/>
                </a:lnTo>
                <a:lnTo>
                  <a:pt x="381" y="80"/>
                </a:lnTo>
                <a:lnTo>
                  <a:pt x="387" y="67"/>
                </a:lnTo>
                <a:lnTo>
                  <a:pt x="387" y="67"/>
                </a:lnTo>
                <a:lnTo>
                  <a:pt x="381" y="53"/>
                </a:lnTo>
                <a:lnTo>
                  <a:pt x="371" y="40"/>
                </a:lnTo>
                <a:lnTo>
                  <a:pt x="354" y="30"/>
                </a:lnTo>
                <a:lnTo>
                  <a:pt x="331" y="20"/>
                </a:lnTo>
                <a:lnTo>
                  <a:pt x="301" y="10"/>
                </a:lnTo>
                <a:lnTo>
                  <a:pt x="267" y="7"/>
                </a:lnTo>
                <a:lnTo>
                  <a:pt x="234" y="3"/>
                </a:lnTo>
                <a:lnTo>
                  <a:pt x="194" y="0"/>
                </a:lnTo>
                <a:lnTo>
                  <a:pt x="194" y="0"/>
                </a:lnTo>
                <a:lnTo>
                  <a:pt x="154" y="3"/>
                </a:lnTo>
                <a:lnTo>
                  <a:pt x="120" y="7"/>
                </a:lnTo>
                <a:lnTo>
                  <a:pt x="87" y="10"/>
                </a:lnTo>
                <a:lnTo>
                  <a:pt x="57" y="20"/>
                </a:lnTo>
                <a:lnTo>
                  <a:pt x="34" y="30"/>
                </a:lnTo>
                <a:lnTo>
                  <a:pt x="17" y="40"/>
                </a:lnTo>
                <a:lnTo>
                  <a:pt x="7" y="53"/>
                </a:lnTo>
                <a:lnTo>
                  <a:pt x="0" y="67"/>
                </a:lnTo>
                <a:lnTo>
                  <a:pt x="0" y="67"/>
                </a:lnTo>
                <a:lnTo>
                  <a:pt x="7" y="80"/>
                </a:lnTo>
                <a:lnTo>
                  <a:pt x="17" y="93"/>
                </a:lnTo>
                <a:lnTo>
                  <a:pt x="34" y="103"/>
                </a:lnTo>
                <a:lnTo>
                  <a:pt x="57" y="113"/>
                </a:lnTo>
                <a:lnTo>
                  <a:pt x="87" y="120"/>
                </a:lnTo>
                <a:lnTo>
                  <a:pt x="120" y="127"/>
                </a:lnTo>
                <a:lnTo>
                  <a:pt x="154" y="130"/>
                </a:lnTo>
                <a:lnTo>
                  <a:pt x="194" y="133"/>
                </a:lnTo>
                <a:lnTo>
                  <a:pt x="194" y="133"/>
                </a:lnTo>
                <a:close/>
              </a:path>
            </a:pathLst>
          </a:custGeom>
          <a:noFill/>
          <a:ln w="11113">
            <a:solidFill>
              <a:srgbClr val="000000"/>
            </a:solidFill>
            <a:prstDash val="solid"/>
            <a:round/>
            <a:headEnd/>
            <a:tailEnd/>
          </a:ln>
        </p:spPr>
        <p:txBody>
          <a:bodyPr/>
          <a:lstStyle/>
          <a:p>
            <a:endParaRPr lang="en-US"/>
          </a:p>
        </p:txBody>
      </p:sp>
      <p:sp>
        <p:nvSpPr>
          <p:cNvPr id="46095" name="Freeform 15"/>
          <p:cNvSpPr>
            <a:spLocks/>
          </p:cNvSpPr>
          <p:nvPr/>
        </p:nvSpPr>
        <p:spPr bwMode="auto">
          <a:xfrm>
            <a:off x="1265238" y="2219325"/>
            <a:ext cx="1196975" cy="412750"/>
          </a:xfrm>
          <a:custGeom>
            <a:avLst/>
            <a:gdLst/>
            <a:ahLst/>
            <a:cxnLst>
              <a:cxn ang="0">
                <a:pos x="377" y="260"/>
              </a:cxn>
              <a:cxn ang="0">
                <a:pos x="377" y="260"/>
              </a:cxn>
              <a:cxn ang="0">
                <a:pos x="454" y="256"/>
              </a:cxn>
              <a:cxn ang="0">
                <a:pos x="524" y="250"/>
              </a:cxn>
              <a:cxn ang="0">
                <a:pos x="587" y="236"/>
              </a:cxn>
              <a:cxn ang="0">
                <a:pos x="644" y="223"/>
              </a:cxn>
              <a:cxn ang="0">
                <a:pos x="690" y="203"/>
              </a:cxn>
              <a:cxn ang="0">
                <a:pos x="710" y="193"/>
              </a:cxn>
              <a:cxn ang="0">
                <a:pos x="727" y="180"/>
              </a:cxn>
              <a:cxn ang="0">
                <a:pos x="737" y="170"/>
              </a:cxn>
              <a:cxn ang="0">
                <a:pos x="747" y="156"/>
              </a:cxn>
              <a:cxn ang="0">
                <a:pos x="754" y="143"/>
              </a:cxn>
              <a:cxn ang="0">
                <a:pos x="754" y="130"/>
              </a:cxn>
              <a:cxn ang="0">
                <a:pos x="754" y="130"/>
              </a:cxn>
              <a:cxn ang="0">
                <a:pos x="754" y="116"/>
              </a:cxn>
              <a:cxn ang="0">
                <a:pos x="747" y="103"/>
              </a:cxn>
              <a:cxn ang="0">
                <a:pos x="737" y="90"/>
              </a:cxn>
              <a:cxn ang="0">
                <a:pos x="727" y="80"/>
              </a:cxn>
              <a:cxn ang="0">
                <a:pos x="710" y="66"/>
              </a:cxn>
              <a:cxn ang="0">
                <a:pos x="690" y="56"/>
              </a:cxn>
              <a:cxn ang="0">
                <a:pos x="644" y="36"/>
              </a:cxn>
              <a:cxn ang="0">
                <a:pos x="587" y="23"/>
              </a:cxn>
              <a:cxn ang="0">
                <a:pos x="524" y="10"/>
              </a:cxn>
              <a:cxn ang="0">
                <a:pos x="454" y="3"/>
              </a:cxn>
              <a:cxn ang="0">
                <a:pos x="377" y="0"/>
              </a:cxn>
              <a:cxn ang="0">
                <a:pos x="377" y="0"/>
              </a:cxn>
              <a:cxn ang="0">
                <a:pos x="300" y="3"/>
              </a:cxn>
              <a:cxn ang="0">
                <a:pos x="230" y="10"/>
              </a:cxn>
              <a:cxn ang="0">
                <a:pos x="167" y="23"/>
              </a:cxn>
              <a:cxn ang="0">
                <a:pos x="110" y="36"/>
              </a:cxn>
              <a:cxn ang="0">
                <a:pos x="63" y="56"/>
              </a:cxn>
              <a:cxn ang="0">
                <a:pos x="43" y="66"/>
              </a:cxn>
              <a:cxn ang="0">
                <a:pos x="27" y="80"/>
              </a:cxn>
              <a:cxn ang="0">
                <a:pos x="17" y="90"/>
              </a:cxn>
              <a:cxn ang="0">
                <a:pos x="7" y="103"/>
              </a:cxn>
              <a:cxn ang="0">
                <a:pos x="0" y="116"/>
              </a:cxn>
              <a:cxn ang="0">
                <a:pos x="0" y="130"/>
              </a:cxn>
              <a:cxn ang="0">
                <a:pos x="0" y="130"/>
              </a:cxn>
              <a:cxn ang="0">
                <a:pos x="0" y="143"/>
              </a:cxn>
              <a:cxn ang="0">
                <a:pos x="7" y="156"/>
              </a:cxn>
              <a:cxn ang="0">
                <a:pos x="17" y="170"/>
              </a:cxn>
              <a:cxn ang="0">
                <a:pos x="27" y="180"/>
              </a:cxn>
              <a:cxn ang="0">
                <a:pos x="43" y="193"/>
              </a:cxn>
              <a:cxn ang="0">
                <a:pos x="63" y="203"/>
              </a:cxn>
              <a:cxn ang="0">
                <a:pos x="110" y="223"/>
              </a:cxn>
              <a:cxn ang="0">
                <a:pos x="167" y="236"/>
              </a:cxn>
              <a:cxn ang="0">
                <a:pos x="230" y="250"/>
              </a:cxn>
              <a:cxn ang="0">
                <a:pos x="300" y="256"/>
              </a:cxn>
              <a:cxn ang="0">
                <a:pos x="377" y="260"/>
              </a:cxn>
              <a:cxn ang="0">
                <a:pos x="377" y="260"/>
              </a:cxn>
            </a:cxnLst>
            <a:rect l="0" t="0" r="r" b="b"/>
            <a:pathLst>
              <a:path w="754" h="260">
                <a:moveTo>
                  <a:pt x="377" y="260"/>
                </a:moveTo>
                <a:lnTo>
                  <a:pt x="377" y="260"/>
                </a:lnTo>
                <a:lnTo>
                  <a:pt x="454" y="256"/>
                </a:lnTo>
                <a:lnTo>
                  <a:pt x="524" y="250"/>
                </a:lnTo>
                <a:lnTo>
                  <a:pt x="587" y="236"/>
                </a:lnTo>
                <a:lnTo>
                  <a:pt x="644" y="223"/>
                </a:lnTo>
                <a:lnTo>
                  <a:pt x="690" y="203"/>
                </a:lnTo>
                <a:lnTo>
                  <a:pt x="710" y="193"/>
                </a:lnTo>
                <a:lnTo>
                  <a:pt x="727" y="180"/>
                </a:lnTo>
                <a:lnTo>
                  <a:pt x="737" y="170"/>
                </a:lnTo>
                <a:lnTo>
                  <a:pt x="747" y="156"/>
                </a:lnTo>
                <a:lnTo>
                  <a:pt x="754" y="143"/>
                </a:lnTo>
                <a:lnTo>
                  <a:pt x="754" y="130"/>
                </a:lnTo>
                <a:lnTo>
                  <a:pt x="754" y="130"/>
                </a:lnTo>
                <a:lnTo>
                  <a:pt x="754" y="116"/>
                </a:lnTo>
                <a:lnTo>
                  <a:pt x="747" y="103"/>
                </a:lnTo>
                <a:lnTo>
                  <a:pt x="737" y="90"/>
                </a:lnTo>
                <a:lnTo>
                  <a:pt x="727" y="80"/>
                </a:lnTo>
                <a:lnTo>
                  <a:pt x="710" y="66"/>
                </a:lnTo>
                <a:lnTo>
                  <a:pt x="690" y="56"/>
                </a:lnTo>
                <a:lnTo>
                  <a:pt x="644" y="36"/>
                </a:lnTo>
                <a:lnTo>
                  <a:pt x="587" y="23"/>
                </a:lnTo>
                <a:lnTo>
                  <a:pt x="524" y="10"/>
                </a:lnTo>
                <a:lnTo>
                  <a:pt x="454" y="3"/>
                </a:lnTo>
                <a:lnTo>
                  <a:pt x="377" y="0"/>
                </a:lnTo>
                <a:lnTo>
                  <a:pt x="377" y="0"/>
                </a:lnTo>
                <a:lnTo>
                  <a:pt x="300" y="3"/>
                </a:lnTo>
                <a:lnTo>
                  <a:pt x="230" y="10"/>
                </a:lnTo>
                <a:lnTo>
                  <a:pt x="167" y="23"/>
                </a:lnTo>
                <a:lnTo>
                  <a:pt x="110" y="36"/>
                </a:lnTo>
                <a:lnTo>
                  <a:pt x="63" y="56"/>
                </a:lnTo>
                <a:lnTo>
                  <a:pt x="43" y="66"/>
                </a:lnTo>
                <a:lnTo>
                  <a:pt x="27" y="80"/>
                </a:lnTo>
                <a:lnTo>
                  <a:pt x="17" y="90"/>
                </a:lnTo>
                <a:lnTo>
                  <a:pt x="7" y="103"/>
                </a:lnTo>
                <a:lnTo>
                  <a:pt x="0" y="116"/>
                </a:lnTo>
                <a:lnTo>
                  <a:pt x="0" y="130"/>
                </a:lnTo>
                <a:lnTo>
                  <a:pt x="0" y="130"/>
                </a:lnTo>
                <a:lnTo>
                  <a:pt x="0" y="143"/>
                </a:lnTo>
                <a:lnTo>
                  <a:pt x="7" y="156"/>
                </a:lnTo>
                <a:lnTo>
                  <a:pt x="17" y="170"/>
                </a:lnTo>
                <a:lnTo>
                  <a:pt x="27" y="180"/>
                </a:lnTo>
                <a:lnTo>
                  <a:pt x="43" y="193"/>
                </a:lnTo>
                <a:lnTo>
                  <a:pt x="63" y="203"/>
                </a:lnTo>
                <a:lnTo>
                  <a:pt x="110" y="223"/>
                </a:lnTo>
                <a:lnTo>
                  <a:pt x="167" y="236"/>
                </a:lnTo>
                <a:lnTo>
                  <a:pt x="230" y="250"/>
                </a:lnTo>
                <a:lnTo>
                  <a:pt x="300" y="256"/>
                </a:lnTo>
                <a:lnTo>
                  <a:pt x="377" y="260"/>
                </a:lnTo>
                <a:lnTo>
                  <a:pt x="377" y="260"/>
                </a:lnTo>
                <a:close/>
              </a:path>
            </a:pathLst>
          </a:custGeom>
          <a:noFill/>
          <a:ln w="11113">
            <a:solidFill>
              <a:srgbClr val="000000"/>
            </a:solidFill>
            <a:prstDash val="solid"/>
            <a:round/>
            <a:headEnd/>
            <a:tailEnd/>
          </a:ln>
        </p:spPr>
        <p:txBody>
          <a:bodyPr/>
          <a:lstStyle/>
          <a:p>
            <a:endParaRPr lang="en-US"/>
          </a:p>
        </p:txBody>
      </p:sp>
      <p:sp>
        <p:nvSpPr>
          <p:cNvPr id="46096" name="Freeform 16"/>
          <p:cNvSpPr>
            <a:spLocks/>
          </p:cNvSpPr>
          <p:nvPr/>
        </p:nvSpPr>
        <p:spPr bwMode="auto">
          <a:xfrm>
            <a:off x="1265238" y="2425700"/>
            <a:ext cx="1196975" cy="254000"/>
          </a:xfrm>
          <a:custGeom>
            <a:avLst/>
            <a:gdLst/>
            <a:ahLst/>
            <a:cxnLst>
              <a:cxn ang="0">
                <a:pos x="0" y="0"/>
              </a:cxn>
              <a:cxn ang="0">
                <a:pos x="0" y="30"/>
              </a:cxn>
              <a:cxn ang="0">
                <a:pos x="0" y="30"/>
              </a:cxn>
              <a:cxn ang="0">
                <a:pos x="0" y="43"/>
              </a:cxn>
              <a:cxn ang="0">
                <a:pos x="7" y="56"/>
              </a:cxn>
              <a:cxn ang="0">
                <a:pos x="17" y="66"/>
              </a:cxn>
              <a:cxn ang="0">
                <a:pos x="27" y="80"/>
              </a:cxn>
              <a:cxn ang="0">
                <a:pos x="43" y="90"/>
              </a:cxn>
              <a:cxn ang="0">
                <a:pos x="63" y="103"/>
              </a:cxn>
              <a:cxn ang="0">
                <a:pos x="110" y="120"/>
              </a:cxn>
              <a:cxn ang="0">
                <a:pos x="167" y="136"/>
              </a:cxn>
              <a:cxn ang="0">
                <a:pos x="230" y="150"/>
              </a:cxn>
              <a:cxn ang="0">
                <a:pos x="300" y="157"/>
              </a:cxn>
              <a:cxn ang="0">
                <a:pos x="377" y="160"/>
              </a:cxn>
              <a:cxn ang="0">
                <a:pos x="377" y="160"/>
              </a:cxn>
              <a:cxn ang="0">
                <a:pos x="454" y="157"/>
              </a:cxn>
              <a:cxn ang="0">
                <a:pos x="524" y="150"/>
              </a:cxn>
              <a:cxn ang="0">
                <a:pos x="587" y="136"/>
              </a:cxn>
              <a:cxn ang="0">
                <a:pos x="644" y="120"/>
              </a:cxn>
              <a:cxn ang="0">
                <a:pos x="690" y="103"/>
              </a:cxn>
              <a:cxn ang="0">
                <a:pos x="710" y="90"/>
              </a:cxn>
              <a:cxn ang="0">
                <a:pos x="727" y="80"/>
              </a:cxn>
              <a:cxn ang="0">
                <a:pos x="737" y="66"/>
              </a:cxn>
              <a:cxn ang="0">
                <a:pos x="747" y="56"/>
              </a:cxn>
              <a:cxn ang="0">
                <a:pos x="754" y="43"/>
              </a:cxn>
              <a:cxn ang="0">
                <a:pos x="754" y="30"/>
              </a:cxn>
              <a:cxn ang="0">
                <a:pos x="754" y="0"/>
              </a:cxn>
            </a:cxnLst>
            <a:rect l="0" t="0" r="r" b="b"/>
            <a:pathLst>
              <a:path w="754" h="160">
                <a:moveTo>
                  <a:pt x="0" y="0"/>
                </a:moveTo>
                <a:lnTo>
                  <a:pt x="0" y="30"/>
                </a:lnTo>
                <a:lnTo>
                  <a:pt x="0" y="30"/>
                </a:lnTo>
                <a:lnTo>
                  <a:pt x="0" y="43"/>
                </a:lnTo>
                <a:lnTo>
                  <a:pt x="7" y="56"/>
                </a:lnTo>
                <a:lnTo>
                  <a:pt x="17" y="66"/>
                </a:lnTo>
                <a:lnTo>
                  <a:pt x="27" y="80"/>
                </a:lnTo>
                <a:lnTo>
                  <a:pt x="43" y="90"/>
                </a:lnTo>
                <a:lnTo>
                  <a:pt x="63" y="103"/>
                </a:lnTo>
                <a:lnTo>
                  <a:pt x="110" y="120"/>
                </a:lnTo>
                <a:lnTo>
                  <a:pt x="167" y="136"/>
                </a:lnTo>
                <a:lnTo>
                  <a:pt x="230" y="150"/>
                </a:lnTo>
                <a:lnTo>
                  <a:pt x="300" y="157"/>
                </a:lnTo>
                <a:lnTo>
                  <a:pt x="377" y="160"/>
                </a:lnTo>
                <a:lnTo>
                  <a:pt x="377" y="160"/>
                </a:lnTo>
                <a:lnTo>
                  <a:pt x="454" y="157"/>
                </a:lnTo>
                <a:lnTo>
                  <a:pt x="524" y="150"/>
                </a:lnTo>
                <a:lnTo>
                  <a:pt x="587" y="136"/>
                </a:lnTo>
                <a:lnTo>
                  <a:pt x="644" y="120"/>
                </a:lnTo>
                <a:lnTo>
                  <a:pt x="690" y="103"/>
                </a:lnTo>
                <a:lnTo>
                  <a:pt x="710" y="90"/>
                </a:lnTo>
                <a:lnTo>
                  <a:pt x="727" y="80"/>
                </a:lnTo>
                <a:lnTo>
                  <a:pt x="737" y="66"/>
                </a:lnTo>
                <a:lnTo>
                  <a:pt x="747" y="56"/>
                </a:lnTo>
                <a:lnTo>
                  <a:pt x="754" y="43"/>
                </a:lnTo>
                <a:lnTo>
                  <a:pt x="754" y="30"/>
                </a:lnTo>
                <a:lnTo>
                  <a:pt x="754" y="0"/>
                </a:lnTo>
              </a:path>
            </a:pathLst>
          </a:custGeom>
          <a:noFill/>
          <a:ln w="11113">
            <a:solidFill>
              <a:srgbClr val="000000"/>
            </a:solidFill>
            <a:prstDash val="solid"/>
            <a:round/>
            <a:headEnd/>
            <a:tailEnd/>
          </a:ln>
        </p:spPr>
        <p:txBody>
          <a:bodyPr/>
          <a:lstStyle/>
          <a:p>
            <a:endParaRPr lang="en-US"/>
          </a:p>
        </p:txBody>
      </p:sp>
      <p:sp>
        <p:nvSpPr>
          <p:cNvPr id="46097" name="Freeform 17"/>
          <p:cNvSpPr>
            <a:spLocks/>
          </p:cNvSpPr>
          <p:nvPr/>
        </p:nvSpPr>
        <p:spPr bwMode="auto">
          <a:xfrm>
            <a:off x="1265238" y="2865438"/>
            <a:ext cx="1308100" cy="412750"/>
          </a:xfrm>
          <a:custGeom>
            <a:avLst/>
            <a:gdLst/>
            <a:ahLst/>
            <a:cxnLst>
              <a:cxn ang="0">
                <a:pos x="824" y="53"/>
              </a:cxn>
              <a:cxn ang="0">
                <a:pos x="824" y="206"/>
              </a:cxn>
              <a:cxn ang="0">
                <a:pos x="727" y="180"/>
              </a:cxn>
              <a:cxn ang="0">
                <a:pos x="727" y="180"/>
              </a:cxn>
              <a:cxn ang="0">
                <a:pos x="700" y="196"/>
              </a:cxn>
              <a:cxn ang="0">
                <a:pos x="670" y="213"/>
              </a:cxn>
              <a:cxn ang="0">
                <a:pos x="630" y="226"/>
              </a:cxn>
              <a:cxn ang="0">
                <a:pos x="587" y="236"/>
              </a:cxn>
              <a:cxn ang="0">
                <a:pos x="540" y="246"/>
              </a:cxn>
              <a:cxn ang="0">
                <a:pos x="490" y="253"/>
              </a:cxn>
              <a:cxn ang="0">
                <a:pos x="434" y="260"/>
              </a:cxn>
              <a:cxn ang="0">
                <a:pos x="377" y="260"/>
              </a:cxn>
              <a:cxn ang="0">
                <a:pos x="377" y="260"/>
              </a:cxn>
              <a:cxn ang="0">
                <a:pos x="300" y="256"/>
              </a:cxn>
              <a:cxn ang="0">
                <a:pos x="230" y="250"/>
              </a:cxn>
              <a:cxn ang="0">
                <a:pos x="167" y="236"/>
              </a:cxn>
              <a:cxn ang="0">
                <a:pos x="110" y="223"/>
              </a:cxn>
              <a:cxn ang="0">
                <a:pos x="63" y="203"/>
              </a:cxn>
              <a:cxn ang="0">
                <a:pos x="43" y="193"/>
              </a:cxn>
              <a:cxn ang="0">
                <a:pos x="27" y="180"/>
              </a:cxn>
              <a:cxn ang="0">
                <a:pos x="17" y="170"/>
              </a:cxn>
              <a:cxn ang="0">
                <a:pos x="7" y="156"/>
              </a:cxn>
              <a:cxn ang="0">
                <a:pos x="0" y="143"/>
              </a:cxn>
              <a:cxn ang="0">
                <a:pos x="0" y="130"/>
              </a:cxn>
              <a:cxn ang="0">
                <a:pos x="0" y="130"/>
              </a:cxn>
              <a:cxn ang="0">
                <a:pos x="0" y="116"/>
              </a:cxn>
              <a:cxn ang="0">
                <a:pos x="7" y="103"/>
              </a:cxn>
              <a:cxn ang="0">
                <a:pos x="17" y="90"/>
              </a:cxn>
              <a:cxn ang="0">
                <a:pos x="27" y="80"/>
              </a:cxn>
              <a:cxn ang="0">
                <a:pos x="43" y="66"/>
              </a:cxn>
              <a:cxn ang="0">
                <a:pos x="63" y="56"/>
              </a:cxn>
              <a:cxn ang="0">
                <a:pos x="110" y="36"/>
              </a:cxn>
              <a:cxn ang="0">
                <a:pos x="167" y="23"/>
              </a:cxn>
              <a:cxn ang="0">
                <a:pos x="230" y="10"/>
              </a:cxn>
              <a:cxn ang="0">
                <a:pos x="300" y="3"/>
              </a:cxn>
              <a:cxn ang="0">
                <a:pos x="377" y="0"/>
              </a:cxn>
              <a:cxn ang="0">
                <a:pos x="377" y="0"/>
              </a:cxn>
              <a:cxn ang="0">
                <a:pos x="434" y="0"/>
              </a:cxn>
              <a:cxn ang="0">
                <a:pos x="490" y="6"/>
              </a:cxn>
              <a:cxn ang="0">
                <a:pos x="540" y="13"/>
              </a:cxn>
              <a:cxn ang="0">
                <a:pos x="587" y="23"/>
              </a:cxn>
              <a:cxn ang="0">
                <a:pos x="630" y="33"/>
              </a:cxn>
              <a:cxn ang="0">
                <a:pos x="670" y="46"/>
              </a:cxn>
              <a:cxn ang="0">
                <a:pos x="700" y="63"/>
              </a:cxn>
              <a:cxn ang="0">
                <a:pos x="727" y="80"/>
              </a:cxn>
              <a:cxn ang="0">
                <a:pos x="824" y="53"/>
              </a:cxn>
            </a:cxnLst>
            <a:rect l="0" t="0" r="r" b="b"/>
            <a:pathLst>
              <a:path w="824" h="260">
                <a:moveTo>
                  <a:pt x="824" y="53"/>
                </a:moveTo>
                <a:lnTo>
                  <a:pt x="824" y="206"/>
                </a:lnTo>
                <a:lnTo>
                  <a:pt x="727" y="180"/>
                </a:lnTo>
                <a:lnTo>
                  <a:pt x="727" y="180"/>
                </a:lnTo>
                <a:lnTo>
                  <a:pt x="700" y="196"/>
                </a:lnTo>
                <a:lnTo>
                  <a:pt x="670" y="213"/>
                </a:lnTo>
                <a:lnTo>
                  <a:pt x="630" y="226"/>
                </a:lnTo>
                <a:lnTo>
                  <a:pt x="587" y="236"/>
                </a:lnTo>
                <a:lnTo>
                  <a:pt x="540" y="246"/>
                </a:lnTo>
                <a:lnTo>
                  <a:pt x="490" y="253"/>
                </a:lnTo>
                <a:lnTo>
                  <a:pt x="434" y="260"/>
                </a:lnTo>
                <a:lnTo>
                  <a:pt x="377" y="260"/>
                </a:lnTo>
                <a:lnTo>
                  <a:pt x="377" y="260"/>
                </a:lnTo>
                <a:lnTo>
                  <a:pt x="300" y="256"/>
                </a:lnTo>
                <a:lnTo>
                  <a:pt x="230" y="250"/>
                </a:lnTo>
                <a:lnTo>
                  <a:pt x="167" y="236"/>
                </a:lnTo>
                <a:lnTo>
                  <a:pt x="110" y="223"/>
                </a:lnTo>
                <a:lnTo>
                  <a:pt x="63" y="203"/>
                </a:lnTo>
                <a:lnTo>
                  <a:pt x="43" y="193"/>
                </a:lnTo>
                <a:lnTo>
                  <a:pt x="27" y="180"/>
                </a:lnTo>
                <a:lnTo>
                  <a:pt x="17" y="170"/>
                </a:lnTo>
                <a:lnTo>
                  <a:pt x="7" y="156"/>
                </a:lnTo>
                <a:lnTo>
                  <a:pt x="0" y="143"/>
                </a:lnTo>
                <a:lnTo>
                  <a:pt x="0" y="130"/>
                </a:lnTo>
                <a:lnTo>
                  <a:pt x="0" y="130"/>
                </a:lnTo>
                <a:lnTo>
                  <a:pt x="0" y="116"/>
                </a:lnTo>
                <a:lnTo>
                  <a:pt x="7" y="103"/>
                </a:lnTo>
                <a:lnTo>
                  <a:pt x="17" y="90"/>
                </a:lnTo>
                <a:lnTo>
                  <a:pt x="27" y="80"/>
                </a:lnTo>
                <a:lnTo>
                  <a:pt x="43" y="66"/>
                </a:lnTo>
                <a:lnTo>
                  <a:pt x="63" y="56"/>
                </a:lnTo>
                <a:lnTo>
                  <a:pt x="110" y="36"/>
                </a:lnTo>
                <a:lnTo>
                  <a:pt x="167" y="23"/>
                </a:lnTo>
                <a:lnTo>
                  <a:pt x="230" y="10"/>
                </a:lnTo>
                <a:lnTo>
                  <a:pt x="300" y="3"/>
                </a:lnTo>
                <a:lnTo>
                  <a:pt x="377" y="0"/>
                </a:lnTo>
                <a:lnTo>
                  <a:pt x="377" y="0"/>
                </a:lnTo>
                <a:lnTo>
                  <a:pt x="434" y="0"/>
                </a:lnTo>
                <a:lnTo>
                  <a:pt x="490" y="6"/>
                </a:lnTo>
                <a:lnTo>
                  <a:pt x="540" y="13"/>
                </a:lnTo>
                <a:lnTo>
                  <a:pt x="587" y="23"/>
                </a:lnTo>
                <a:lnTo>
                  <a:pt x="630" y="33"/>
                </a:lnTo>
                <a:lnTo>
                  <a:pt x="670" y="46"/>
                </a:lnTo>
                <a:lnTo>
                  <a:pt x="700" y="63"/>
                </a:lnTo>
                <a:lnTo>
                  <a:pt x="727" y="80"/>
                </a:lnTo>
                <a:lnTo>
                  <a:pt x="824" y="53"/>
                </a:lnTo>
                <a:close/>
              </a:path>
            </a:pathLst>
          </a:custGeom>
          <a:noFill/>
          <a:ln w="11113">
            <a:solidFill>
              <a:srgbClr val="000000"/>
            </a:solidFill>
            <a:prstDash val="solid"/>
            <a:round/>
            <a:headEnd/>
            <a:tailEnd/>
          </a:ln>
        </p:spPr>
        <p:txBody>
          <a:bodyPr/>
          <a:lstStyle/>
          <a:p>
            <a:endParaRPr lang="en-US"/>
          </a:p>
        </p:txBody>
      </p:sp>
      <p:sp>
        <p:nvSpPr>
          <p:cNvPr id="46098" name="Freeform 18"/>
          <p:cNvSpPr>
            <a:spLocks/>
          </p:cNvSpPr>
          <p:nvPr/>
        </p:nvSpPr>
        <p:spPr bwMode="auto">
          <a:xfrm>
            <a:off x="2997200" y="4824413"/>
            <a:ext cx="3070225" cy="41275"/>
          </a:xfrm>
          <a:custGeom>
            <a:avLst/>
            <a:gdLst/>
            <a:ahLst/>
            <a:cxnLst>
              <a:cxn ang="0">
                <a:pos x="1934" y="0"/>
              </a:cxn>
              <a:cxn ang="0">
                <a:pos x="1857" y="13"/>
              </a:cxn>
              <a:cxn ang="0">
                <a:pos x="1820" y="23"/>
              </a:cxn>
              <a:cxn ang="0">
                <a:pos x="1747" y="23"/>
              </a:cxn>
              <a:cxn ang="0">
                <a:pos x="1714" y="13"/>
              </a:cxn>
              <a:cxn ang="0">
                <a:pos x="1647" y="0"/>
              </a:cxn>
              <a:cxn ang="0">
                <a:pos x="1570" y="13"/>
              </a:cxn>
              <a:cxn ang="0">
                <a:pos x="1534" y="23"/>
              </a:cxn>
              <a:cxn ang="0">
                <a:pos x="1460" y="23"/>
              </a:cxn>
              <a:cxn ang="0">
                <a:pos x="1427" y="13"/>
              </a:cxn>
              <a:cxn ang="0">
                <a:pos x="1360" y="0"/>
              </a:cxn>
              <a:cxn ang="0">
                <a:pos x="1287" y="13"/>
              </a:cxn>
              <a:cxn ang="0">
                <a:pos x="1247" y="23"/>
              </a:cxn>
              <a:cxn ang="0">
                <a:pos x="1173" y="23"/>
              </a:cxn>
              <a:cxn ang="0">
                <a:pos x="1143" y="13"/>
              </a:cxn>
              <a:cxn ang="0">
                <a:pos x="1077" y="0"/>
              </a:cxn>
              <a:cxn ang="0">
                <a:pos x="1000" y="13"/>
              </a:cxn>
              <a:cxn ang="0">
                <a:pos x="963" y="23"/>
              </a:cxn>
              <a:cxn ang="0">
                <a:pos x="887" y="23"/>
              </a:cxn>
              <a:cxn ang="0">
                <a:pos x="857" y="13"/>
              </a:cxn>
              <a:cxn ang="0">
                <a:pos x="790" y="0"/>
              </a:cxn>
              <a:cxn ang="0">
                <a:pos x="713" y="13"/>
              </a:cxn>
              <a:cxn ang="0">
                <a:pos x="677" y="23"/>
              </a:cxn>
              <a:cxn ang="0">
                <a:pos x="603" y="23"/>
              </a:cxn>
              <a:cxn ang="0">
                <a:pos x="570" y="13"/>
              </a:cxn>
              <a:cxn ang="0">
                <a:pos x="503" y="0"/>
              </a:cxn>
              <a:cxn ang="0">
                <a:pos x="426" y="13"/>
              </a:cxn>
              <a:cxn ang="0">
                <a:pos x="390" y="23"/>
              </a:cxn>
              <a:cxn ang="0">
                <a:pos x="316" y="23"/>
              </a:cxn>
              <a:cxn ang="0">
                <a:pos x="283" y="13"/>
              </a:cxn>
              <a:cxn ang="0">
                <a:pos x="216" y="0"/>
              </a:cxn>
              <a:cxn ang="0">
                <a:pos x="143" y="13"/>
              </a:cxn>
              <a:cxn ang="0">
                <a:pos x="103" y="23"/>
              </a:cxn>
              <a:cxn ang="0">
                <a:pos x="30" y="23"/>
              </a:cxn>
            </a:cxnLst>
            <a:rect l="0" t="0" r="r" b="b"/>
            <a:pathLst>
              <a:path w="1934" h="26">
                <a:moveTo>
                  <a:pt x="1934" y="0"/>
                </a:moveTo>
                <a:lnTo>
                  <a:pt x="1934" y="0"/>
                </a:lnTo>
                <a:lnTo>
                  <a:pt x="1897" y="3"/>
                </a:lnTo>
                <a:lnTo>
                  <a:pt x="1857" y="13"/>
                </a:lnTo>
                <a:lnTo>
                  <a:pt x="1857" y="13"/>
                </a:lnTo>
                <a:lnTo>
                  <a:pt x="1820" y="23"/>
                </a:lnTo>
                <a:lnTo>
                  <a:pt x="1784" y="26"/>
                </a:lnTo>
                <a:lnTo>
                  <a:pt x="1747" y="23"/>
                </a:lnTo>
                <a:lnTo>
                  <a:pt x="1714" y="13"/>
                </a:lnTo>
                <a:lnTo>
                  <a:pt x="1714" y="13"/>
                </a:lnTo>
                <a:lnTo>
                  <a:pt x="1684" y="3"/>
                </a:lnTo>
                <a:lnTo>
                  <a:pt x="1647" y="0"/>
                </a:lnTo>
                <a:lnTo>
                  <a:pt x="1610" y="3"/>
                </a:lnTo>
                <a:lnTo>
                  <a:pt x="1570" y="13"/>
                </a:lnTo>
                <a:lnTo>
                  <a:pt x="1570" y="13"/>
                </a:lnTo>
                <a:lnTo>
                  <a:pt x="1534" y="23"/>
                </a:lnTo>
                <a:lnTo>
                  <a:pt x="1497" y="26"/>
                </a:lnTo>
                <a:lnTo>
                  <a:pt x="1460" y="23"/>
                </a:lnTo>
                <a:lnTo>
                  <a:pt x="1427" y="13"/>
                </a:lnTo>
                <a:lnTo>
                  <a:pt x="1427" y="13"/>
                </a:lnTo>
                <a:lnTo>
                  <a:pt x="1397" y="3"/>
                </a:lnTo>
                <a:lnTo>
                  <a:pt x="1360" y="0"/>
                </a:lnTo>
                <a:lnTo>
                  <a:pt x="1324" y="3"/>
                </a:lnTo>
                <a:lnTo>
                  <a:pt x="1287" y="13"/>
                </a:lnTo>
                <a:lnTo>
                  <a:pt x="1287" y="13"/>
                </a:lnTo>
                <a:lnTo>
                  <a:pt x="1247" y="23"/>
                </a:lnTo>
                <a:lnTo>
                  <a:pt x="1210" y="26"/>
                </a:lnTo>
                <a:lnTo>
                  <a:pt x="1173" y="23"/>
                </a:lnTo>
                <a:lnTo>
                  <a:pt x="1143" y="13"/>
                </a:lnTo>
                <a:lnTo>
                  <a:pt x="1143" y="13"/>
                </a:lnTo>
                <a:lnTo>
                  <a:pt x="1110" y="3"/>
                </a:lnTo>
                <a:lnTo>
                  <a:pt x="1077" y="0"/>
                </a:lnTo>
                <a:lnTo>
                  <a:pt x="1037" y="3"/>
                </a:lnTo>
                <a:lnTo>
                  <a:pt x="1000" y="13"/>
                </a:lnTo>
                <a:lnTo>
                  <a:pt x="1000" y="13"/>
                </a:lnTo>
                <a:lnTo>
                  <a:pt x="963" y="23"/>
                </a:lnTo>
                <a:lnTo>
                  <a:pt x="923" y="26"/>
                </a:lnTo>
                <a:lnTo>
                  <a:pt x="887" y="23"/>
                </a:lnTo>
                <a:lnTo>
                  <a:pt x="857" y="13"/>
                </a:lnTo>
                <a:lnTo>
                  <a:pt x="857" y="13"/>
                </a:lnTo>
                <a:lnTo>
                  <a:pt x="827" y="3"/>
                </a:lnTo>
                <a:lnTo>
                  <a:pt x="790" y="0"/>
                </a:lnTo>
                <a:lnTo>
                  <a:pt x="753" y="3"/>
                </a:lnTo>
                <a:lnTo>
                  <a:pt x="713" y="13"/>
                </a:lnTo>
                <a:lnTo>
                  <a:pt x="713" y="13"/>
                </a:lnTo>
                <a:lnTo>
                  <a:pt x="677" y="23"/>
                </a:lnTo>
                <a:lnTo>
                  <a:pt x="640" y="26"/>
                </a:lnTo>
                <a:lnTo>
                  <a:pt x="603" y="23"/>
                </a:lnTo>
                <a:lnTo>
                  <a:pt x="570" y="13"/>
                </a:lnTo>
                <a:lnTo>
                  <a:pt x="570" y="13"/>
                </a:lnTo>
                <a:lnTo>
                  <a:pt x="540" y="3"/>
                </a:lnTo>
                <a:lnTo>
                  <a:pt x="503" y="0"/>
                </a:lnTo>
                <a:lnTo>
                  <a:pt x="466" y="3"/>
                </a:lnTo>
                <a:lnTo>
                  <a:pt x="426" y="13"/>
                </a:lnTo>
                <a:lnTo>
                  <a:pt x="426" y="13"/>
                </a:lnTo>
                <a:lnTo>
                  <a:pt x="390" y="23"/>
                </a:lnTo>
                <a:lnTo>
                  <a:pt x="353" y="26"/>
                </a:lnTo>
                <a:lnTo>
                  <a:pt x="316" y="23"/>
                </a:lnTo>
                <a:lnTo>
                  <a:pt x="283" y="13"/>
                </a:lnTo>
                <a:lnTo>
                  <a:pt x="283" y="13"/>
                </a:lnTo>
                <a:lnTo>
                  <a:pt x="253" y="3"/>
                </a:lnTo>
                <a:lnTo>
                  <a:pt x="216" y="0"/>
                </a:lnTo>
                <a:lnTo>
                  <a:pt x="180" y="3"/>
                </a:lnTo>
                <a:lnTo>
                  <a:pt x="143" y="13"/>
                </a:lnTo>
                <a:lnTo>
                  <a:pt x="143" y="13"/>
                </a:lnTo>
                <a:lnTo>
                  <a:pt x="103" y="23"/>
                </a:lnTo>
                <a:lnTo>
                  <a:pt x="66" y="26"/>
                </a:lnTo>
                <a:lnTo>
                  <a:pt x="30" y="23"/>
                </a:lnTo>
                <a:lnTo>
                  <a:pt x="0" y="13"/>
                </a:lnTo>
              </a:path>
            </a:pathLst>
          </a:custGeom>
          <a:noFill/>
          <a:ln w="11113">
            <a:solidFill>
              <a:srgbClr val="000000"/>
            </a:solidFill>
            <a:prstDash val="solid"/>
            <a:round/>
            <a:headEnd/>
            <a:tailEnd/>
          </a:ln>
        </p:spPr>
        <p:txBody>
          <a:bodyPr/>
          <a:lstStyle/>
          <a:p>
            <a:endParaRPr lang="en-US"/>
          </a:p>
        </p:txBody>
      </p:sp>
      <p:sp>
        <p:nvSpPr>
          <p:cNvPr id="46099" name="Line 19"/>
          <p:cNvSpPr>
            <a:spLocks noChangeShapeType="1"/>
          </p:cNvSpPr>
          <p:nvPr/>
        </p:nvSpPr>
        <p:spPr bwMode="auto">
          <a:xfrm>
            <a:off x="2990850" y="4754563"/>
            <a:ext cx="3076575" cy="1587"/>
          </a:xfrm>
          <a:prstGeom prst="line">
            <a:avLst/>
          </a:prstGeom>
          <a:noFill/>
          <a:ln w="11113">
            <a:solidFill>
              <a:srgbClr val="000000"/>
            </a:solidFill>
            <a:round/>
            <a:headEnd/>
            <a:tailEnd/>
          </a:ln>
        </p:spPr>
        <p:txBody>
          <a:bodyPr/>
          <a:lstStyle/>
          <a:p>
            <a:endParaRPr lang="en-US"/>
          </a:p>
        </p:txBody>
      </p:sp>
      <p:sp>
        <p:nvSpPr>
          <p:cNvPr id="46100" name="Line 20"/>
          <p:cNvSpPr>
            <a:spLocks noChangeShapeType="1"/>
          </p:cNvSpPr>
          <p:nvPr/>
        </p:nvSpPr>
        <p:spPr bwMode="auto">
          <a:xfrm>
            <a:off x="2990850" y="4722813"/>
            <a:ext cx="3076575" cy="1587"/>
          </a:xfrm>
          <a:prstGeom prst="line">
            <a:avLst/>
          </a:prstGeom>
          <a:noFill/>
          <a:ln w="11113">
            <a:solidFill>
              <a:srgbClr val="000000"/>
            </a:solidFill>
            <a:round/>
            <a:headEnd/>
            <a:tailEnd/>
          </a:ln>
        </p:spPr>
        <p:txBody>
          <a:bodyPr/>
          <a:lstStyle/>
          <a:p>
            <a:endParaRPr lang="en-US"/>
          </a:p>
        </p:txBody>
      </p:sp>
      <p:sp>
        <p:nvSpPr>
          <p:cNvPr id="46101" name="Freeform 21"/>
          <p:cNvSpPr>
            <a:spLocks/>
          </p:cNvSpPr>
          <p:nvPr/>
        </p:nvSpPr>
        <p:spPr bwMode="auto">
          <a:xfrm>
            <a:off x="3287713" y="4872038"/>
            <a:ext cx="74612" cy="152400"/>
          </a:xfrm>
          <a:custGeom>
            <a:avLst/>
            <a:gdLst/>
            <a:ahLst/>
            <a:cxnLst>
              <a:cxn ang="0">
                <a:pos x="0" y="96"/>
              </a:cxn>
              <a:cxn ang="0">
                <a:pos x="0" y="96"/>
              </a:cxn>
              <a:cxn ang="0">
                <a:pos x="0" y="53"/>
              </a:cxn>
              <a:cxn ang="0">
                <a:pos x="7" y="23"/>
              </a:cxn>
              <a:cxn ang="0">
                <a:pos x="13" y="6"/>
              </a:cxn>
              <a:cxn ang="0">
                <a:pos x="20" y="3"/>
              </a:cxn>
              <a:cxn ang="0">
                <a:pos x="23" y="0"/>
              </a:cxn>
              <a:cxn ang="0">
                <a:pos x="27" y="3"/>
              </a:cxn>
              <a:cxn ang="0">
                <a:pos x="33" y="6"/>
              </a:cxn>
              <a:cxn ang="0">
                <a:pos x="40" y="23"/>
              </a:cxn>
              <a:cxn ang="0">
                <a:pos x="47" y="53"/>
              </a:cxn>
              <a:cxn ang="0">
                <a:pos x="47" y="96"/>
              </a:cxn>
            </a:cxnLst>
            <a:rect l="0" t="0" r="r" b="b"/>
            <a:pathLst>
              <a:path w="47" h="96">
                <a:moveTo>
                  <a:pt x="0" y="96"/>
                </a:moveTo>
                <a:lnTo>
                  <a:pt x="0" y="96"/>
                </a:lnTo>
                <a:lnTo>
                  <a:pt x="0" y="53"/>
                </a:lnTo>
                <a:lnTo>
                  <a:pt x="7" y="23"/>
                </a:lnTo>
                <a:lnTo>
                  <a:pt x="13" y="6"/>
                </a:lnTo>
                <a:lnTo>
                  <a:pt x="20" y="3"/>
                </a:lnTo>
                <a:lnTo>
                  <a:pt x="23" y="0"/>
                </a:lnTo>
                <a:lnTo>
                  <a:pt x="27" y="3"/>
                </a:lnTo>
                <a:lnTo>
                  <a:pt x="33" y="6"/>
                </a:lnTo>
                <a:lnTo>
                  <a:pt x="40" y="23"/>
                </a:lnTo>
                <a:lnTo>
                  <a:pt x="47" y="53"/>
                </a:lnTo>
                <a:lnTo>
                  <a:pt x="47" y="96"/>
                </a:lnTo>
              </a:path>
            </a:pathLst>
          </a:custGeom>
          <a:noFill/>
          <a:ln w="11113">
            <a:solidFill>
              <a:srgbClr val="000000"/>
            </a:solidFill>
            <a:prstDash val="solid"/>
            <a:round/>
            <a:headEnd/>
            <a:tailEnd/>
          </a:ln>
        </p:spPr>
        <p:txBody>
          <a:bodyPr/>
          <a:lstStyle/>
          <a:p>
            <a:endParaRPr lang="en-US"/>
          </a:p>
        </p:txBody>
      </p:sp>
      <p:sp>
        <p:nvSpPr>
          <p:cNvPr id="46102" name="Freeform 22"/>
          <p:cNvSpPr>
            <a:spLocks/>
          </p:cNvSpPr>
          <p:nvPr/>
        </p:nvSpPr>
        <p:spPr bwMode="auto">
          <a:xfrm>
            <a:off x="3552825" y="4913313"/>
            <a:ext cx="79375" cy="117475"/>
          </a:xfrm>
          <a:custGeom>
            <a:avLst/>
            <a:gdLst/>
            <a:ahLst/>
            <a:cxnLst>
              <a:cxn ang="0">
                <a:pos x="0" y="70"/>
              </a:cxn>
              <a:cxn ang="0">
                <a:pos x="0" y="70"/>
              </a:cxn>
              <a:cxn ang="0">
                <a:pos x="3" y="40"/>
              </a:cxn>
              <a:cxn ang="0">
                <a:pos x="6" y="17"/>
              </a:cxn>
              <a:cxn ang="0">
                <a:pos x="16" y="4"/>
              </a:cxn>
              <a:cxn ang="0">
                <a:pos x="20" y="0"/>
              </a:cxn>
              <a:cxn ang="0">
                <a:pos x="23" y="0"/>
              </a:cxn>
              <a:cxn ang="0">
                <a:pos x="26" y="0"/>
              </a:cxn>
              <a:cxn ang="0">
                <a:pos x="33" y="4"/>
              </a:cxn>
              <a:cxn ang="0">
                <a:pos x="40" y="17"/>
              </a:cxn>
              <a:cxn ang="0">
                <a:pos x="46" y="40"/>
              </a:cxn>
              <a:cxn ang="0">
                <a:pos x="50" y="74"/>
              </a:cxn>
            </a:cxnLst>
            <a:rect l="0" t="0" r="r" b="b"/>
            <a:pathLst>
              <a:path w="50" h="74">
                <a:moveTo>
                  <a:pt x="0" y="70"/>
                </a:moveTo>
                <a:lnTo>
                  <a:pt x="0" y="70"/>
                </a:lnTo>
                <a:lnTo>
                  <a:pt x="3" y="40"/>
                </a:lnTo>
                <a:lnTo>
                  <a:pt x="6" y="17"/>
                </a:lnTo>
                <a:lnTo>
                  <a:pt x="16" y="4"/>
                </a:lnTo>
                <a:lnTo>
                  <a:pt x="20" y="0"/>
                </a:lnTo>
                <a:lnTo>
                  <a:pt x="23" y="0"/>
                </a:lnTo>
                <a:lnTo>
                  <a:pt x="26" y="0"/>
                </a:lnTo>
                <a:lnTo>
                  <a:pt x="33" y="4"/>
                </a:lnTo>
                <a:lnTo>
                  <a:pt x="40" y="17"/>
                </a:lnTo>
                <a:lnTo>
                  <a:pt x="46" y="40"/>
                </a:lnTo>
                <a:lnTo>
                  <a:pt x="50" y="74"/>
                </a:lnTo>
              </a:path>
            </a:pathLst>
          </a:custGeom>
          <a:noFill/>
          <a:ln w="11113">
            <a:solidFill>
              <a:srgbClr val="000000"/>
            </a:solidFill>
            <a:prstDash val="solid"/>
            <a:round/>
            <a:headEnd/>
            <a:tailEnd/>
          </a:ln>
        </p:spPr>
        <p:txBody>
          <a:bodyPr/>
          <a:lstStyle/>
          <a:p>
            <a:endParaRPr lang="en-US"/>
          </a:p>
        </p:txBody>
      </p:sp>
      <p:sp>
        <p:nvSpPr>
          <p:cNvPr id="46103" name="Freeform 23"/>
          <p:cNvSpPr>
            <a:spLocks/>
          </p:cNvSpPr>
          <p:nvPr/>
        </p:nvSpPr>
        <p:spPr bwMode="auto">
          <a:xfrm>
            <a:off x="3768725" y="4872038"/>
            <a:ext cx="79375" cy="152400"/>
          </a:xfrm>
          <a:custGeom>
            <a:avLst/>
            <a:gdLst/>
            <a:ahLst/>
            <a:cxnLst>
              <a:cxn ang="0">
                <a:pos x="0" y="96"/>
              </a:cxn>
              <a:cxn ang="0">
                <a:pos x="0" y="96"/>
              </a:cxn>
              <a:cxn ang="0">
                <a:pos x="0" y="53"/>
              </a:cxn>
              <a:cxn ang="0">
                <a:pos x="7" y="23"/>
              </a:cxn>
              <a:cxn ang="0">
                <a:pos x="17" y="6"/>
              </a:cxn>
              <a:cxn ang="0">
                <a:pos x="20" y="3"/>
              </a:cxn>
              <a:cxn ang="0">
                <a:pos x="24" y="0"/>
              </a:cxn>
              <a:cxn ang="0">
                <a:pos x="30" y="3"/>
              </a:cxn>
              <a:cxn ang="0">
                <a:pos x="34" y="6"/>
              </a:cxn>
              <a:cxn ang="0">
                <a:pos x="44" y="23"/>
              </a:cxn>
              <a:cxn ang="0">
                <a:pos x="47" y="53"/>
              </a:cxn>
              <a:cxn ang="0">
                <a:pos x="50" y="96"/>
              </a:cxn>
            </a:cxnLst>
            <a:rect l="0" t="0" r="r" b="b"/>
            <a:pathLst>
              <a:path w="50" h="96">
                <a:moveTo>
                  <a:pt x="0" y="96"/>
                </a:moveTo>
                <a:lnTo>
                  <a:pt x="0" y="96"/>
                </a:lnTo>
                <a:lnTo>
                  <a:pt x="0" y="53"/>
                </a:lnTo>
                <a:lnTo>
                  <a:pt x="7" y="23"/>
                </a:lnTo>
                <a:lnTo>
                  <a:pt x="17" y="6"/>
                </a:lnTo>
                <a:lnTo>
                  <a:pt x="20" y="3"/>
                </a:lnTo>
                <a:lnTo>
                  <a:pt x="24" y="0"/>
                </a:lnTo>
                <a:lnTo>
                  <a:pt x="30" y="3"/>
                </a:lnTo>
                <a:lnTo>
                  <a:pt x="34" y="6"/>
                </a:lnTo>
                <a:lnTo>
                  <a:pt x="44" y="23"/>
                </a:lnTo>
                <a:lnTo>
                  <a:pt x="47" y="53"/>
                </a:lnTo>
                <a:lnTo>
                  <a:pt x="50" y="96"/>
                </a:lnTo>
              </a:path>
            </a:pathLst>
          </a:custGeom>
          <a:noFill/>
          <a:ln w="11113">
            <a:solidFill>
              <a:srgbClr val="000000"/>
            </a:solidFill>
            <a:prstDash val="solid"/>
            <a:round/>
            <a:headEnd/>
            <a:tailEnd/>
          </a:ln>
        </p:spPr>
        <p:txBody>
          <a:bodyPr/>
          <a:lstStyle/>
          <a:p>
            <a:endParaRPr lang="en-US"/>
          </a:p>
        </p:txBody>
      </p:sp>
      <p:sp>
        <p:nvSpPr>
          <p:cNvPr id="46104" name="Freeform 24"/>
          <p:cNvSpPr>
            <a:spLocks/>
          </p:cNvSpPr>
          <p:nvPr/>
        </p:nvSpPr>
        <p:spPr bwMode="auto">
          <a:xfrm>
            <a:off x="4008438" y="4913313"/>
            <a:ext cx="79375" cy="117475"/>
          </a:xfrm>
          <a:custGeom>
            <a:avLst/>
            <a:gdLst/>
            <a:ahLst/>
            <a:cxnLst>
              <a:cxn ang="0">
                <a:pos x="0" y="70"/>
              </a:cxn>
              <a:cxn ang="0">
                <a:pos x="0" y="70"/>
              </a:cxn>
              <a:cxn ang="0">
                <a:pos x="3" y="40"/>
              </a:cxn>
              <a:cxn ang="0">
                <a:pos x="6" y="17"/>
              </a:cxn>
              <a:cxn ang="0">
                <a:pos x="16" y="4"/>
              </a:cxn>
              <a:cxn ang="0">
                <a:pos x="20" y="0"/>
              </a:cxn>
              <a:cxn ang="0">
                <a:pos x="23" y="0"/>
              </a:cxn>
              <a:cxn ang="0">
                <a:pos x="26" y="0"/>
              </a:cxn>
              <a:cxn ang="0">
                <a:pos x="33" y="4"/>
              </a:cxn>
              <a:cxn ang="0">
                <a:pos x="40" y="17"/>
              </a:cxn>
              <a:cxn ang="0">
                <a:pos x="46" y="40"/>
              </a:cxn>
              <a:cxn ang="0">
                <a:pos x="50" y="74"/>
              </a:cxn>
            </a:cxnLst>
            <a:rect l="0" t="0" r="r" b="b"/>
            <a:pathLst>
              <a:path w="50" h="74">
                <a:moveTo>
                  <a:pt x="0" y="70"/>
                </a:moveTo>
                <a:lnTo>
                  <a:pt x="0" y="70"/>
                </a:lnTo>
                <a:lnTo>
                  <a:pt x="3" y="40"/>
                </a:lnTo>
                <a:lnTo>
                  <a:pt x="6" y="17"/>
                </a:lnTo>
                <a:lnTo>
                  <a:pt x="16" y="4"/>
                </a:lnTo>
                <a:lnTo>
                  <a:pt x="20" y="0"/>
                </a:lnTo>
                <a:lnTo>
                  <a:pt x="23" y="0"/>
                </a:lnTo>
                <a:lnTo>
                  <a:pt x="26" y="0"/>
                </a:lnTo>
                <a:lnTo>
                  <a:pt x="33" y="4"/>
                </a:lnTo>
                <a:lnTo>
                  <a:pt x="40" y="17"/>
                </a:lnTo>
                <a:lnTo>
                  <a:pt x="46" y="40"/>
                </a:lnTo>
                <a:lnTo>
                  <a:pt x="50" y="74"/>
                </a:lnTo>
              </a:path>
            </a:pathLst>
          </a:custGeom>
          <a:noFill/>
          <a:ln w="11113">
            <a:solidFill>
              <a:srgbClr val="000000"/>
            </a:solidFill>
            <a:prstDash val="solid"/>
            <a:round/>
            <a:headEnd/>
            <a:tailEnd/>
          </a:ln>
        </p:spPr>
        <p:txBody>
          <a:bodyPr/>
          <a:lstStyle/>
          <a:p>
            <a:endParaRPr lang="en-US"/>
          </a:p>
        </p:txBody>
      </p:sp>
      <p:sp>
        <p:nvSpPr>
          <p:cNvPr id="46105" name="Freeform 25"/>
          <p:cNvSpPr>
            <a:spLocks/>
          </p:cNvSpPr>
          <p:nvPr/>
        </p:nvSpPr>
        <p:spPr bwMode="auto">
          <a:xfrm>
            <a:off x="4230688" y="4872038"/>
            <a:ext cx="73025" cy="152400"/>
          </a:xfrm>
          <a:custGeom>
            <a:avLst/>
            <a:gdLst/>
            <a:ahLst/>
            <a:cxnLst>
              <a:cxn ang="0">
                <a:pos x="0" y="96"/>
              </a:cxn>
              <a:cxn ang="0">
                <a:pos x="0" y="96"/>
              </a:cxn>
              <a:cxn ang="0">
                <a:pos x="0" y="53"/>
              </a:cxn>
              <a:cxn ang="0">
                <a:pos x="6" y="23"/>
              </a:cxn>
              <a:cxn ang="0">
                <a:pos x="13" y="6"/>
              </a:cxn>
              <a:cxn ang="0">
                <a:pos x="20" y="3"/>
              </a:cxn>
              <a:cxn ang="0">
                <a:pos x="23" y="0"/>
              </a:cxn>
              <a:cxn ang="0">
                <a:pos x="26" y="3"/>
              </a:cxn>
              <a:cxn ang="0">
                <a:pos x="33" y="6"/>
              </a:cxn>
              <a:cxn ang="0">
                <a:pos x="40" y="23"/>
              </a:cxn>
              <a:cxn ang="0">
                <a:pos x="46" y="53"/>
              </a:cxn>
              <a:cxn ang="0">
                <a:pos x="46" y="96"/>
              </a:cxn>
            </a:cxnLst>
            <a:rect l="0" t="0" r="r" b="b"/>
            <a:pathLst>
              <a:path w="46" h="96">
                <a:moveTo>
                  <a:pt x="0" y="96"/>
                </a:moveTo>
                <a:lnTo>
                  <a:pt x="0" y="96"/>
                </a:lnTo>
                <a:lnTo>
                  <a:pt x="0" y="53"/>
                </a:lnTo>
                <a:lnTo>
                  <a:pt x="6" y="23"/>
                </a:lnTo>
                <a:lnTo>
                  <a:pt x="13" y="6"/>
                </a:lnTo>
                <a:lnTo>
                  <a:pt x="20" y="3"/>
                </a:lnTo>
                <a:lnTo>
                  <a:pt x="23" y="0"/>
                </a:lnTo>
                <a:lnTo>
                  <a:pt x="26" y="3"/>
                </a:lnTo>
                <a:lnTo>
                  <a:pt x="33" y="6"/>
                </a:lnTo>
                <a:lnTo>
                  <a:pt x="40" y="23"/>
                </a:lnTo>
                <a:lnTo>
                  <a:pt x="46" y="53"/>
                </a:lnTo>
                <a:lnTo>
                  <a:pt x="46" y="96"/>
                </a:lnTo>
              </a:path>
            </a:pathLst>
          </a:custGeom>
          <a:noFill/>
          <a:ln w="11113">
            <a:solidFill>
              <a:srgbClr val="000000"/>
            </a:solidFill>
            <a:prstDash val="solid"/>
            <a:round/>
            <a:headEnd/>
            <a:tailEnd/>
          </a:ln>
        </p:spPr>
        <p:txBody>
          <a:bodyPr/>
          <a:lstStyle/>
          <a:p>
            <a:endParaRPr lang="en-US"/>
          </a:p>
        </p:txBody>
      </p:sp>
      <p:sp>
        <p:nvSpPr>
          <p:cNvPr id="46106" name="Freeform 26"/>
          <p:cNvSpPr>
            <a:spLocks/>
          </p:cNvSpPr>
          <p:nvPr/>
        </p:nvSpPr>
        <p:spPr bwMode="auto">
          <a:xfrm>
            <a:off x="4468813" y="4913313"/>
            <a:ext cx="73025" cy="117475"/>
          </a:xfrm>
          <a:custGeom>
            <a:avLst/>
            <a:gdLst/>
            <a:ahLst/>
            <a:cxnLst>
              <a:cxn ang="0">
                <a:pos x="0" y="70"/>
              </a:cxn>
              <a:cxn ang="0">
                <a:pos x="0" y="70"/>
              </a:cxn>
              <a:cxn ang="0">
                <a:pos x="0" y="40"/>
              </a:cxn>
              <a:cxn ang="0">
                <a:pos x="6" y="17"/>
              </a:cxn>
              <a:cxn ang="0">
                <a:pos x="13" y="4"/>
              </a:cxn>
              <a:cxn ang="0">
                <a:pos x="20" y="0"/>
              </a:cxn>
              <a:cxn ang="0">
                <a:pos x="23" y="0"/>
              </a:cxn>
              <a:cxn ang="0">
                <a:pos x="26" y="0"/>
              </a:cxn>
              <a:cxn ang="0">
                <a:pos x="30" y="4"/>
              </a:cxn>
              <a:cxn ang="0">
                <a:pos x="40" y="17"/>
              </a:cxn>
              <a:cxn ang="0">
                <a:pos x="43" y="40"/>
              </a:cxn>
              <a:cxn ang="0">
                <a:pos x="46" y="74"/>
              </a:cxn>
            </a:cxnLst>
            <a:rect l="0" t="0" r="r" b="b"/>
            <a:pathLst>
              <a:path w="46" h="74">
                <a:moveTo>
                  <a:pt x="0" y="70"/>
                </a:moveTo>
                <a:lnTo>
                  <a:pt x="0" y="70"/>
                </a:lnTo>
                <a:lnTo>
                  <a:pt x="0" y="40"/>
                </a:lnTo>
                <a:lnTo>
                  <a:pt x="6" y="17"/>
                </a:lnTo>
                <a:lnTo>
                  <a:pt x="13" y="4"/>
                </a:lnTo>
                <a:lnTo>
                  <a:pt x="20" y="0"/>
                </a:lnTo>
                <a:lnTo>
                  <a:pt x="23" y="0"/>
                </a:lnTo>
                <a:lnTo>
                  <a:pt x="26" y="0"/>
                </a:lnTo>
                <a:lnTo>
                  <a:pt x="30" y="4"/>
                </a:lnTo>
                <a:lnTo>
                  <a:pt x="40" y="17"/>
                </a:lnTo>
                <a:lnTo>
                  <a:pt x="43" y="40"/>
                </a:lnTo>
                <a:lnTo>
                  <a:pt x="46" y="74"/>
                </a:lnTo>
              </a:path>
            </a:pathLst>
          </a:custGeom>
          <a:noFill/>
          <a:ln w="11113">
            <a:solidFill>
              <a:srgbClr val="000000"/>
            </a:solidFill>
            <a:prstDash val="solid"/>
            <a:round/>
            <a:headEnd/>
            <a:tailEnd/>
          </a:ln>
        </p:spPr>
        <p:txBody>
          <a:bodyPr/>
          <a:lstStyle/>
          <a:p>
            <a:endParaRPr lang="en-US"/>
          </a:p>
        </p:txBody>
      </p:sp>
      <p:sp>
        <p:nvSpPr>
          <p:cNvPr id="46107" name="Freeform 27"/>
          <p:cNvSpPr>
            <a:spLocks/>
          </p:cNvSpPr>
          <p:nvPr/>
        </p:nvSpPr>
        <p:spPr bwMode="auto">
          <a:xfrm>
            <a:off x="4684713" y="4872038"/>
            <a:ext cx="74612" cy="152400"/>
          </a:xfrm>
          <a:custGeom>
            <a:avLst/>
            <a:gdLst/>
            <a:ahLst/>
            <a:cxnLst>
              <a:cxn ang="0">
                <a:pos x="0" y="96"/>
              </a:cxn>
              <a:cxn ang="0">
                <a:pos x="0" y="96"/>
              </a:cxn>
              <a:cxn ang="0">
                <a:pos x="0" y="53"/>
              </a:cxn>
              <a:cxn ang="0">
                <a:pos x="7" y="23"/>
              </a:cxn>
              <a:cxn ang="0">
                <a:pos x="14" y="6"/>
              </a:cxn>
              <a:cxn ang="0">
                <a:pos x="20" y="3"/>
              </a:cxn>
              <a:cxn ang="0">
                <a:pos x="24" y="0"/>
              </a:cxn>
              <a:cxn ang="0">
                <a:pos x="27" y="3"/>
              </a:cxn>
              <a:cxn ang="0">
                <a:pos x="34" y="6"/>
              </a:cxn>
              <a:cxn ang="0">
                <a:pos x="40" y="23"/>
              </a:cxn>
              <a:cxn ang="0">
                <a:pos x="47" y="53"/>
              </a:cxn>
              <a:cxn ang="0">
                <a:pos x="47" y="96"/>
              </a:cxn>
            </a:cxnLst>
            <a:rect l="0" t="0" r="r" b="b"/>
            <a:pathLst>
              <a:path w="47" h="96">
                <a:moveTo>
                  <a:pt x="0" y="96"/>
                </a:moveTo>
                <a:lnTo>
                  <a:pt x="0" y="96"/>
                </a:lnTo>
                <a:lnTo>
                  <a:pt x="0" y="53"/>
                </a:lnTo>
                <a:lnTo>
                  <a:pt x="7" y="23"/>
                </a:lnTo>
                <a:lnTo>
                  <a:pt x="14" y="6"/>
                </a:lnTo>
                <a:lnTo>
                  <a:pt x="20" y="3"/>
                </a:lnTo>
                <a:lnTo>
                  <a:pt x="24" y="0"/>
                </a:lnTo>
                <a:lnTo>
                  <a:pt x="27" y="3"/>
                </a:lnTo>
                <a:lnTo>
                  <a:pt x="34" y="6"/>
                </a:lnTo>
                <a:lnTo>
                  <a:pt x="40" y="23"/>
                </a:lnTo>
                <a:lnTo>
                  <a:pt x="47" y="53"/>
                </a:lnTo>
                <a:lnTo>
                  <a:pt x="47" y="96"/>
                </a:lnTo>
              </a:path>
            </a:pathLst>
          </a:custGeom>
          <a:noFill/>
          <a:ln w="11113">
            <a:solidFill>
              <a:srgbClr val="000000"/>
            </a:solidFill>
            <a:prstDash val="solid"/>
            <a:round/>
            <a:headEnd/>
            <a:tailEnd/>
          </a:ln>
        </p:spPr>
        <p:txBody>
          <a:bodyPr/>
          <a:lstStyle/>
          <a:p>
            <a:endParaRPr lang="en-US"/>
          </a:p>
        </p:txBody>
      </p:sp>
      <p:sp>
        <p:nvSpPr>
          <p:cNvPr id="46108" name="Freeform 28"/>
          <p:cNvSpPr>
            <a:spLocks/>
          </p:cNvSpPr>
          <p:nvPr/>
        </p:nvSpPr>
        <p:spPr bwMode="auto">
          <a:xfrm>
            <a:off x="4922838" y="4913313"/>
            <a:ext cx="74612" cy="117475"/>
          </a:xfrm>
          <a:custGeom>
            <a:avLst/>
            <a:gdLst/>
            <a:ahLst/>
            <a:cxnLst>
              <a:cxn ang="0">
                <a:pos x="0" y="70"/>
              </a:cxn>
              <a:cxn ang="0">
                <a:pos x="0" y="70"/>
              </a:cxn>
              <a:cxn ang="0">
                <a:pos x="0" y="40"/>
              </a:cxn>
              <a:cxn ang="0">
                <a:pos x="7" y="17"/>
              </a:cxn>
              <a:cxn ang="0">
                <a:pos x="14" y="4"/>
              </a:cxn>
              <a:cxn ang="0">
                <a:pos x="21" y="0"/>
              </a:cxn>
              <a:cxn ang="0">
                <a:pos x="24" y="0"/>
              </a:cxn>
              <a:cxn ang="0">
                <a:pos x="27" y="0"/>
              </a:cxn>
              <a:cxn ang="0">
                <a:pos x="31" y="4"/>
              </a:cxn>
              <a:cxn ang="0">
                <a:pos x="41" y="17"/>
              </a:cxn>
              <a:cxn ang="0">
                <a:pos x="44" y="40"/>
              </a:cxn>
              <a:cxn ang="0">
                <a:pos x="47" y="74"/>
              </a:cxn>
            </a:cxnLst>
            <a:rect l="0" t="0" r="r" b="b"/>
            <a:pathLst>
              <a:path w="47" h="74">
                <a:moveTo>
                  <a:pt x="0" y="70"/>
                </a:moveTo>
                <a:lnTo>
                  <a:pt x="0" y="70"/>
                </a:lnTo>
                <a:lnTo>
                  <a:pt x="0" y="40"/>
                </a:lnTo>
                <a:lnTo>
                  <a:pt x="7" y="17"/>
                </a:lnTo>
                <a:lnTo>
                  <a:pt x="14" y="4"/>
                </a:lnTo>
                <a:lnTo>
                  <a:pt x="21" y="0"/>
                </a:lnTo>
                <a:lnTo>
                  <a:pt x="24" y="0"/>
                </a:lnTo>
                <a:lnTo>
                  <a:pt x="27" y="0"/>
                </a:lnTo>
                <a:lnTo>
                  <a:pt x="31" y="4"/>
                </a:lnTo>
                <a:lnTo>
                  <a:pt x="41" y="17"/>
                </a:lnTo>
                <a:lnTo>
                  <a:pt x="44" y="40"/>
                </a:lnTo>
                <a:lnTo>
                  <a:pt x="47" y="74"/>
                </a:lnTo>
              </a:path>
            </a:pathLst>
          </a:custGeom>
          <a:noFill/>
          <a:ln w="11113">
            <a:solidFill>
              <a:srgbClr val="000000"/>
            </a:solidFill>
            <a:prstDash val="solid"/>
            <a:round/>
            <a:headEnd/>
            <a:tailEnd/>
          </a:ln>
        </p:spPr>
        <p:txBody>
          <a:bodyPr/>
          <a:lstStyle/>
          <a:p>
            <a:endParaRPr lang="en-US"/>
          </a:p>
        </p:txBody>
      </p:sp>
      <p:sp>
        <p:nvSpPr>
          <p:cNvPr id="46109" name="Freeform 29"/>
          <p:cNvSpPr>
            <a:spLocks/>
          </p:cNvSpPr>
          <p:nvPr/>
        </p:nvSpPr>
        <p:spPr bwMode="auto">
          <a:xfrm>
            <a:off x="5162550" y="4872038"/>
            <a:ext cx="79375" cy="152400"/>
          </a:xfrm>
          <a:custGeom>
            <a:avLst/>
            <a:gdLst/>
            <a:ahLst/>
            <a:cxnLst>
              <a:cxn ang="0">
                <a:pos x="0" y="96"/>
              </a:cxn>
              <a:cxn ang="0">
                <a:pos x="0" y="96"/>
              </a:cxn>
              <a:cxn ang="0">
                <a:pos x="3" y="53"/>
              </a:cxn>
              <a:cxn ang="0">
                <a:pos x="6" y="23"/>
              </a:cxn>
              <a:cxn ang="0">
                <a:pos x="16" y="6"/>
              </a:cxn>
              <a:cxn ang="0">
                <a:pos x="20" y="3"/>
              </a:cxn>
              <a:cxn ang="0">
                <a:pos x="26" y="0"/>
              </a:cxn>
              <a:cxn ang="0">
                <a:pos x="30" y="3"/>
              </a:cxn>
              <a:cxn ang="0">
                <a:pos x="33" y="6"/>
              </a:cxn>
              <a:cxn ang="0">
                <a:pos x="43" y="23"/>
              </a:cxn>
              <a:cxn ang="0">
                <a:pos x="50" y="53"/>
              </a:cxn>
              <a:cxn ang="0">
                <a:pos x="50" y="96"/>
              </a:cxn>
            </a:cxnLst>
            <a:rect l="0" t="0" r="r" b="b"/>
            <a:pathLst>
              <a:path w="50" h="96">
                <a:moveTo>
                  <a:pt x="0" y="96"/>
                </a:moveTo>
                <a:lnTo>
                  <a:pt x="0" y="96"/>
                </a:lnTo>
                <a:lnTo>
                  <a:pt x="3" y="53"/>
                </a:lnTo>
                <a:lnTo>
                  <a:pt x="6" y="23"/>
                </a:lnTo>
                <a:lnTo>
                  <a:pt x="16" y="6"/>
                </a:lnTo>
                <a:lnTo>
                  <a:pt x="20" y="3"/>
                </a:lnTo>
                <a:lnTo>
                  <a:pt x="26" y="0"/>
                </a:lnTo>
                <a:lnTo>
                  <a:pt x="30" y="3"/>
                </a:lnTo>
                <a:lnTo>
                  <a:pt x="33" y="6"/>
                </a:lnTo>
                <a:lnTo>
                  <a:pt x="43" y="23"/>
                </a:lnTo>
                <a:lnTo>
                  <a:pt x="50" y="53"/>
                </a:lnTo>
                <a:lnTo>
                  <a:pt x="50" y="96"/>
                </a:lnTo>
              </a:path>
            </a:pathLst>
          </a:custGeom>
          <a:noFill/>
          <a:ln w="11113">
            <a:solidFill>
              <a:srgbClr val="000000"/>
            </a:solidFill>
            <a:prstDash val="solid"/>
            <a:round/>
            <a:headEnd/>
            <a:tailEnd/>
          </a:ln>
        </p:spPr>
        <p:txBody>
          <a:bodyPr/>
          <a:lstStyle/>
          <a:p>
            <a:endParaRPr lang="en-US"/>
          </a:p>
        </p:txBody>
      </p:sp>
      <p:sp>
        <p:nvSpPr>
          <p:cNvPr id="46110" name="Freeform 30"/>
          <p:cNvSpPr>
            <a:spLocks/>
          </p:cNvSpPr>
          <p:nvPr/>
        </p:nvSpPr>
        <p:spPr bwMode="auto">
          <a:xfrm>
            <a:off x="5389563" y="4913313"/>
            <a:ext cx="74612" cy="117475"/>
          </a:xfrm>
          <a:custGeom>
            <a:avLst/>
            <a:gdLst/>
            <a:ahLst/>
            <a:cxnLst>
              <a:cxn ang="0">
                <a:pos x="0" y="70"/>
              </a:cxn>
              <a:cxn ang="0">
                <a:pos x="0" y="70"/>
              </a:cxn>
              <a:cxn ang="0">
                <a:pos x="0" y="40"/>
              </a:cxn>
              <a:cxn ang="0">
                <a:pos x="7" y="17"/>
              </a:cxn>
              <a:cxn ang="0">
                <a:pos x="13" y="4"/>
              </a:cxn>
              <a:cxn ang="0">
                <a:pos x="20" y="0"/>
              </a:cxn>
              <a:cxn ang="0">
                <a:pos x="23" y="0"/>
              </a:cxn>
              <a:cxn ang="0">
                <a:pos x="27" y="0"/>
              </a:cxn>
              <a:cxn ang="0">
                <a:pos x="30" y="4"/>
              </a:cxn>
              <a:cxn ang="0">
                <a:pos x="40" y="17"/>
              </a:cxn>
              <a:cxn ang="0">
                <a:pos x="43" y="40"/>
              </a:cxn>
              <a:cxn ang="0">
                <a:pos x="47" y="74"/>
              </a:cxn>
            </a:cxnLst>
            <a:rect l="0" t="0" r="r" b="b"/>
            <a:pathLst>
              <a:path w="47" h="74">
                <a:moveTo>
                  <a:pt x="0" y="70"/>
                </a:moveTo>
                <a:lnTo>
                  <a:pt x="0" y="70"/>
                </a:lnTo>
                <a:lnTo>
                  <a:pt x="0" y="40"/>
                </a:lnTo>
                <a:lnTo>
                  <a:pt x="7" y="17"/>
                </a:lnTo>
                <a:lnTo>
                  <a:pt x="13" y="4"/>
                </a:lnTo>
                <a:lnTo>
                  <a:pt x="20" y="0"/>
                </a:lnTo>
                <a:lnTo>
                  <a:pt x="23" y="0"/>
                </a:lnTo>
                <a:lnTo>
                  <a:pt x="27" y="0"/>
                </a:lnTo>
                <a:lnTo>
                  <a:pt x="30" y="4"/>
                </a:lnTo>
                <a:lnTo>
                  <a:pt x="40" y="17"/>
                </a:lnTo>
                <a:lnTo>
                  <a:pt x="43" y="40"/>
                </a:lnTo>
                <a:lnTo>
                  <a:pt x="47" y="74"/>
                </a:lnTo>
              </a:path>
            </a:pathLst>
          </a:custGeom>
          <a:noFill/>
          <a:ln w="11113">
            <a:solidFill>
              <a:srgbClr val="000000"/>
            </a:solidFill>
            <a:prstDash val="solid"/>
            <a:round/>
            <a:headEnd/>
            <a:tailEnd/>
          </a:ln>
        </p:spPr>
        <p:txBody>
          <a:bodyPr/>
          <a:lstStyle/>
          <a:p>
            <a:endParaRPr lang="en-US"/>
          </a:p>
        </p:txBody>
      </p:sp>
      <p:sp>
        <p:nvSpPr>
          <p:cNvPr id="46111" name="Freeform 31"/>
          <p:cNvSpPr>
            <a:spLocks/>
          </p:cNvSpPr>
          <p:nvPr/>
        </p:nvSpPr>
        <p:spPr bwMode="auto">
          <a:xfrm>
            <a:off x="5607050" y="4872038"/>
            <a:ext cx="79375" cy="152400"/>
          </a:xfrm>
          <a:custGeom>
            <a:avLst/>
            <a:gdLst/>
            <a:ahLst/>
            <a:cxnLst>
              <a:cxn ang="0">
                <a:pos x="0" y="96"/>
              </a:cxn>
              <a:cxn ang="0">
                <a:pos x="0" y="96"/>
              </a:cxn>
              <a:cxn ang="0">
                <a:pos x="3" y="53"/>
              </a:cxn>
              <a:cxn ang="0">
                <a:pos x="6" y="23"/>
              </a:cxn>
              <a:cxn ang="0">
                <a:pos x="16" y="6"/>
              </a:cxn>
              <a:cxn ang="0">
                <a:pos x="20" y="3"/>
              </a:cxn>
              <a:cxn ang="0">
                <a:pos x="26" y="0"/>
              </a:cxn>
              <a:cxn ang="0">
                <a:pos x="30" y="3"/>
              </a:cxn>
              <a:cxn ang="0">
                <a:pos x="33" y="6"/>
              </a:cxn>
              <a:cxn ang="0">
                <a:pos x="43" y="23"/>
              </a:cxn>
              <a:cxn ang="0">
                <a:pos x="50" y="53"/>
              </a:cxn>
              <a:cxn ang="0">
                <a:pos x="50" y="96"/>
              </a:cxn>
            </a:cxnLst>
            <a:rect l="0" t="0" r="r" b="b"/>
            <a:pathLst>
              <a:path w="50" h="96">
                <a:moveTo>
                  <a:pt x="0" y="96"/>
                </a:moveTo>
                <a:lnTo>
                  <a:pt x="0" y="96"/>
                </a:lnTo>
                <a:lnTo>
                  <a:pt x="3" y="53"/>
                </a:lnTo>
                <a:lnTo>
                  <a:pt x="6" y="23"/>
                </a:lnTo>
                <a:lnTo>
                  <a:pt x="16" y="6"/>
                </a:lnTo>
                <a:lnTo>
                  <a:pt x="20" y="3"/>
                </a:lnTo>
                <a:lnTo>
                  <a:pt x="26" y="0"/>
                </a:lnTo>
                <a:lnTo>
                  <a:pt x="30" y="3"/>
                </a:lnTo>
                <a:lnTo>
                  <a:pt x="33" y="6"/>
                </a:lnTo>
                <a:lnTo>
                  <a:pt x="43" y="23"/>
                </a:lnTo>
                <a:lnTo>
                  <a:pt x="50" y="53"/>
                </a:lnTo>
                <a:lnTo>
                  <a:pt x="50" y="96"/>
                </a:lnTo>
              </a:path>
            </a:pathLst>
          </a:custGeom>
          <a:noFill/>
          <a:ln w="11113">
            <a:solidFill>
              <a:srgbClr val="000000"/>
            </a:solidFill>
            <a:prstDash val="solid"/>
            <a:round/>
            <a:headEnd/>
            <a:tailEnd/>
          </a:ln>
        </p:spPr>
        <p:txBody>
          <a:bodyPr/>
          <a:lstStyle/>
          <a:p>
            <a:endParaRPr lang="en-US"/>
          </a:p>
        </p:txBody>
      </p:sp>
      <p:sp>
        <p:nvSpPr>
          <p:cNvPr id="46112" name="Freeform 32"/>
          <p:cNvSpPr>
            <a:spLocks/>
          </p:cNvSpPr>
          <p:nvPr/>
        </p:nvSpPr>
        <p:spPr bwMode="auto">
          <a:xfrm>
            <a:off x="5802313" y="4913313"/>
            <a:ext cx="79375" cy="117475"/>
          </a:xfrm>
          <a:custGeom>
            <a:avLst/>
            <a:gdLst/>
            <a:ahLst/>
            <a:cxnLst>
              <a:cxn ang="0">
                <a:pos x="0" y="70"/>
              </a:cxn>
              <a:cxn ang="0">
                <a:pos x="0" y="70"/>
              </a:cxn>
              <a:cxn ang="0">
                <a:pos x="3" y="40"/>
              </a:cxn>
              <a:cxn ang="0">
                <a:pos x="10" y="17"/>
              </a:cxn>
              <a:cxn ang="0">
                <a:pos x="17" y="4"/>
              </a:cxn>
              <a:cxn ang="0">
                <a:pos x="20" y="0"/>
              </a:cxn>
              <a:cxn ang="0">
                <a:pos x="27" y="0"/>
              </a:cxn>
              <a:cxn ang="0">
                <a:pos x="30" y="0"/>
              </a:cxn>
              <a:cxn ang="0">
                <a:pos x="33" y="4"/>
              </a:cxn>
              <a:cxn ang="0">
                <a:pos x="40" y="17"/>
              </a:cxn>
              <a:cxn ang="0">
                <a:pos x="47" y="40"/>
              </a:cxn>
              <a:cxn ang="0">
                <a:pos x="50" y="74"/>
              </a:cxn>
            </a:cxnLst>
            <a:rect l="0" t="0" r="r" b="b"/>
            <a:pathLst>
              <a:path w="50" h="74">
                <a:moveTo>
                  <a:pt x="0" y="70"/>
                </a:moveTo>
                <a:lnTo>
                  <a:pt x="0" y="70"/>
                </a:lnTo>
                <a:lnTo>
                  <a:pt x="3" y="40"/>
                </a:lnTo>
                <a:lnTo>
                  <a:pt x="10" y="17"/>
                </a:lnTo>
                <a:lnTo>
                  <a:pt x="17" y="4"/>
                </a:lnTo>
                <a:lnTo>
                  <a:pt x="20" y="0"/>
                </a:lnTo>
                <a:lnTo>
                  <a:pt x="27" y="0"/>
                </a:lnTo>
                <a:lnTo>
                  <a:pt x="30" y="0"/>
                </a:lnTo>
                <a:lnTo>
                  <a:pt x="33" y="4"/>
                </a:lnTo>
                <a:lnTo>
                  <a:pt x="40" y="17"/>
                </a:lnTo>
                <a:lnTo>
                  <a:pt x="47" y="40"/>
                </a:lnTo>
                <a:lnTo>
                  <a:pt x="50" y="74"/>
                </a:lnTo>
              </a:path>
            </a:pathLst>
          </a:custGeom>
          <a:noFill/>
          <a:ln w="11113">
            <a:solidFill>
              <a:srgbClr val="000000"/>
            </a:solidFill>
            <a:prstDash val="solid"/>
            <a:round/>
            <a:headEnd/>
            <a:tailEnd/>
          </a:ln>
        </p:spPr>
        <p:txBody>
          <a:bodyPr/>
          <a:lstStyle/>
          <a:p>
            <a:endParaRPr lang="en-US"/>
          </a:p>
        </p:txBody>
      </p:sp>
      <p:sp>
        <p:nvSpPr>
          <p:cNvPr id="46113" name="Freeform 33"/>
          <p:cNvSpPr>
            <a:spLocks/>
          </p:cNvSpPr>
          <p:nvPr/>
        </p:nvSpPr>
        <p:spPr bwMode="auto">
          <a:xfrm>
            <a:off x="4918075" y="1784350"/>
            <a:ext cx="2457450" cy="530225"/>
          </a:xfrm>
          <a:custGeom>
            <a:avLst/>
            <a:gdLst/>
            <a:ahLst/>
            <a:cxnLst>
              <a:cxn ang="0">
                <a:pos x="1121" y="77"/>
              </a:cxn>
              <a:cxn ang="0">
                <a:pos x="1301" y="334"/>
              </a:cxn>
              <a:cxn ang="0">
                <a:pos x="1548" y="334"/>
              </a:cxn>
              <a:cxn ang="0">
                <a:pos x="1548" y="257"/>
              </a:cxn>
              <a:cxn ang="0">
                <a:pos x="1347" y="257"/>
              </a:cxn>
              <a:cxn ang="0">
                <a:pos x="1164" y="0"/>
              </a:cxn>
              <a:cxn ang="0">
                <a:pos x="384" y="0"/>
              </a:cxn>
              <a:cxn ang="0">
                <a:pos x="200" y="257"/>
              </a:cxn>
              <a:cxn ang="0">
                <a:pos x="0" y="257"/>
              </a:cxn>
              <a:cxn ang="0">
                <a:pos x="0" y="334"/>
              </a:cxn>
              <a:cxn ang="0">
                <a:pos x="244" y="334"/>
              </a:cxn>
              <a:cxn ang="0">
                <a:pos x="427" y="77"/>
              </a:cxn>
              <a:cxn ang="0">
                <a:pos x="1121" y="77"/>
              </a:cxn>
            </a:cxnLst>
            <a:rect l="0" t="0" r="r" b="b"/>
            <a:pathLst>
              <a:path w="1548" h="334">
                <a:moveTo>
                  <a:pt x="1121" y="77"/>
                </a:moveTo>
                <a:lnTo>
                  <a:pt x="1301" y="334"/>
                </a:lnTo>
                <a:lnTo>
                  <a:pt x="1548" y="334"/>
                </a:lnTo>
                <a:lnTo>
                  <a:pt x="1548" y="257"/>
                </a:lnTo>
                <a:lnTo>
                  <a:pt x="1347" y="257"/>
                </a:lnTo>
                <a:lnTo>
                  <a:pt x="1164" y="0"/>
                </a:lnTo>
                <a:lnTo>
                  <a:pt x="384" y="0"/>
                </a:lnTo>
                <a:lnTo>
                  <a:pt x="200" y="257"/>
                </a:lnTo>
                <a:lnTo>
                  <a:pt x="0" y="257"/>
                </a:lnTo>
                <a:lnTo>
                  <a:pt x="0" y="334"/>
                </a:lnTo>
                <a:lnTo>
                  <a:pt x="244" y="334"/>
                </a:lnTo>
                <a:lnTo>
                  <a:pt x="427" y="77"/>
                </a:lnTo>
                <a:lnTo>
                  <a:pt x="1121" y="77"/>
                </a:lnTo>
                <a:close/>
              </a:path>
            </a:pathLst>
          </a:custGeom>
          <a:solidFill>
            <a:srgbClr val="E6E6E6"/>
          </a:solidFill>
          <a:ln w="11113">
            <a:solidFill>
              <a:srgbClr val="000000"/>
            </a:solidFill>
            <a:prstDash val="solid"/>
            <a:round/>
            <a:headEnd/>
            <a:tailEnd/>
          </a:ln>
        </p:spPr>
        <p:txBody>
          <a:bodyPr/>
          <a:lstStyle/>
          <a:p>
            <a:endParaRPr lang="en-US"/>
          </a:p>
        </p:txBody>
      </p:sp>
      <p:sp>
        <p:nvSpPr>
          <p:cNvPr id="46114" name="Line 34"/>
          <p:cNvSpPr>
            <a:spLocks noChangeShapeType="1"/>
          </p:cNvSpPr>
          <p:nvPr/>
        </p:nvSpPr>
        <p:spPr bwMode="auto">
          <a:xfrm>
            <a:off x="5305425" y="2314575"/>
            <a:ext cx="1677988" cy="1588"/>
          </a:xfrm>
          <a:prstGeom prst="line">
            <a:avLst/>
          </a:prstGeom>
          <a:noFill/>
          <a:ln w="11113">
            <a:solidFill>
              <a:srgbClr val="000000"/>
            </a:solidFill>
            <a:round/>
            <a:headEnd/>
            <a:tailEnd/>
          </a:ln>
        </p:spPr>
        <p:txBody>
          <a:bodyPr/>
          <a:lstStyle/>
          <a:p>
            <a:endParaRPr lang="en-US"/>
          </a:p>
        </p:txBody>
      </p:sp>
      <p:sp>
        <p:nvSpPr>
          <p:cNvPr id="46115" name="Line 35"/>
          <p:cNvSpPr>
            <a:spLocks noChangeShapeType="1"/>
          </p:cNvSpPr>
          <p:nvPr/>
        </p:nvSpPr>
        <p:spPr bwMode="auto">
          <a:xfrm>
            <a:off x="4918075" y="2446338"/>
            <a:ext cx="2457450" cy="1587"/>
          </a:xfrm>
          <a:prstGeom prst="line">
            <a:avLst/>
          </a:prstGeom>
          <a:noFill/>
          <a:ln w="11113">
            <a:solidFill>
              <a:srgbClr val="000000"/>
            </a:solidFill>
            <a:round/>
            <a:headEnd/>
            <a:tailEnd/>
          </a:ln>
        </p:spPr>
        <p:txBody>
          <a:bodyPr/>
          <a:lstStyle/>
          <a:p>
            <a:endParaRPr lang="en-US"/>
          </a:p>
        </p:txBody>
      </p:sp>
      <p:sp>
        <p:nvSpPr>
          <p:cNvPr id="46116" name="Line 36"/>
          <p:cNvSpPr>
            <a:spLocks noChangeShapeType="1"/>
          </p:cNvSpPr>
          <p:nvPr/>
        </p:nvSpPr>
        <p:spPr bwMode="auto">
          <a:xfrm>
            <a:off x="4918075" y="2520950"/>
            <a:ext cx="2457450" cy="1588"/>
          </a:xfrm>
          <a:prstGeom prst="line">
            <a:avLst/>
          </a:prstGeom>
          <a:noFill/>
          <a:ln w="11113">
            <a:solidFill>
              <a:srgbClr val="000000"/>
            </a:solidFill>
            <a:round/>
            <a:headEnd/>
            <a:tailEnd/>
          </a:ln>
        </p:spPr>
        <p:txBody>
          <a:bodyPr/>
          <a:lstStyle/>
          <a:p>
            <a:endParaRPr lang="en-US"/>
          </a:p>
        </p:txBody>
      </p:sp>
      <p:sp>
        <p:nvSpPr>
          <p:cNvPr id="46117" name="Rectangle 37"/>
          <p:cNvSpPr>
            <a:spLocks noChangeArrowheads="1"/>
          </p:cNvSpPr>
          <p:nvPr/>
        </p:nvSpPr>
        <p:spPr bwMode="auto">
          <a:xfrm>
            <a:off x="4918075" y="2446338"/>
            <a:ext cx="387350" cy="74612"/>
          </a:xfrm>
          <a:prstGeom prst="rect">
            <a:avLst/>
          </a:prstGeom>
          <a:solidFill>
            <a:srgbClr val="E6E6E6"/>
          </a:solidFill>
          <a:ln w="11113">
            <a:solidFill>
              <a:srgbClr val="000000"/>
            </a:solidFill>
            <a:miter lim="800000"/>
            <a:headEnd/>
            <a:tailEnd/>
          </a:ln>
        </p:spPr>
        <p:txBody>
          <a:bodyPr/>
          <a:lstStyle/>
          <a:p>
            <a:endParaRPr lang="en-US"/>
          </a:p>
        </p:txBody>
      </p:sp>
      <p:sp>
        <p:nvSpPr>
          <p:cNvPr id="46118" name="Rectangle 38"/>
          <p:cNvSpPr>
            <a:spLocks noChangeArrowheads="1"/>
          </p:cNvSpPr>
          <p:nvPr/>
        </p:nvSpPr>
        <p:spPr bwMode="auto">
          <a:xfrm>
            <a:off x="6983413" y="2446338"/>
            <a:ext cx="392112" cy="74612"/>
          </a:xfrm>
          <a:prstGeom prst="rect">
            <a:avLst/>
          </a:prstGeom>
          <a:solidFill>
            <a:srgbClr val="E6E6E6"/>
          </a:solidFill>
          <a:ln w="11113">
            <a:solidFill>
              <a:srgbClr val="000000"/>
            </a:solidFill>
            <a:miter lim="800000"/>
            <a:headEnd/>
            <a:tailEnd/>
          </a:ln>
        </p:spPr>
        <p:txBody>
          <a:bodyPr/>
          <a:lstStyle/>
          <a:p>
            <a:endParaRPr lang="en-US"/>
          </a:p>
        </p:txBody>
      </p:sp>
      <p:sp>
        <p:nvSpPr>
          <p:cNvPr id="46119" name="Freeform 39"/>
          <p:cNvSpPr>
            <a:spLocks/>
          </p:cNvSpPr>
          <p:nvPr/>
        </p:nvSpPr>
        <p:spPr bwMode="auto">
          <a:xfrm>
            <a:off x="6491288" y="1858963"/>
            <a:ext cx="1095375" cy="169862"/>
          </a:xfrm>
          <a:custGeom>
            <a:avLst/>
            <a:gdLst/>
            <a:ahLst/>
            <a:cxnLst>
              <a:cxn ang="0">
                <a:pos x="677" y="0"/>
              </a:cxn>
              <a:cxn ang="0">
                <a:pos x="677" y="0"/>
              </a:cxn>
              <a:cxn ang="0">
                <a:pos x="590" y="13"/>
              </a:cxn>
              <a:cxn ang="0">
                <a:pos x="490" y="23"/>
              </a:cxn>
              <a:cxn ang="0">
                <a:pos x="390" y="30"/>
              </a:cxn>
              <a:cxn ang="0">
                <a:pos x="310" y="30"/>
              </a:cxn>
              <a:cxn ang="0">
                <a:pos x="310" y="30"/>
              </a:cxn>
              <a:cxn ang="0">
                <a:pos x="193" y="37"/>
              </a:cxn>
              <a:cxn ang="0">
                <a:pos x="10" y="50"/>
              </a:cxn>
              <a:cxn ang="0">
                <a:pos x="10" y="50"/>
              </a:cxn>
              <a:cxn ang="0">
                <a:pos x="3" y="53"/>
              </a:cxn>
              <a:cxn ang="0">
                <a:pos x="0" y="60"/>
              </a:cxn>
              <a:cxn ang="0">
                <a:pos x="0" y="70"/>
              </a:cxn>
              <a:cxn ang="0">
                <a:pos x="0" y="80"/>
              </a:cxn>
              <a:cxn ang="0">
                <a:pos x="3" y="90"/>
              </a:cxn>
              <a:cxn ang="0">
                <a:pos x="10" y="100"/>
              </a:cxn>
              <a:cxn ang="0">
                <a:pos x="16" y="107"/>
              </a:cxn>
              <a:cxn ang="0">
                <a:pos x="26" y="107"/>
              </a:cxn>
              <a:cxn ang="0">
                <a:pos x="26" y="107"/>
              </a:cxn>
              <a:cxn ang="0">
                <a:pos x="206" y="93"/>
              </a:cxn>
              <a:cxn ang="0">
                <a:pos x="326" y="87"/>
              </a:cxn>
              <a:cxn ang="0">
                <a:pos x="326" y="87"/>
              </a:cxn>
              <a:cxn ang="0">
                <a:pos x="407" y="87"/>
              </a:cxn>
              <a:cxn ang="0">
                <a:pos x="503" y="80"/>
              </a:cxn>
              <a:cxn ang="0">
                <a:pos x="603" y="70"/>
              </a:cxn>
              <a:cxn ang="0">
                <a:pos x="690" y="57"/>
              </a:cxn>
              <a:cxn ang="0">
                <a:pos x="677" y="0"/>
              </a:cxn>
            </a:cxnLst>
            <a:rect l="0" t="0" r="r" b="b"/>
            <a:pathLst>
              <a:path w="690" h="107">
                <a:moveTo>
                  <a:pt x="677" y="0"/>
                </a:moveTo>
                <a:lnTo>
                  <a:pt x="677" y="0"/>
                </a:lnTo>
                <a:lnTo>
                  <a:pt x="590" y="13"/>
                </a:lnTo>
                <a:lnTo>
                  <a:pt x="490" y="23"/>
                </a:lnTo>
                <a:lnTo>
                  <a:pt x="390" y="30"/>
                </a:lnTo>
                <a:lnTo>
                  <a:pt x="310" y="30"/>
                </a:lnTo>
                <a:lnTo>
                  <a:pt x="310" y="30"/>
                </a:lnTo>
                <a:lnTo>
                  <a:pt x="193" y="37"/>
                </a:lnTo>
                <a:lnTo>
                  <a:pt x="10" y="50"/>
                </a:lnTo>
                <a:lnTo>
                  <a:pt x="10" y="50"/>
                </a:lnTo>
                <a:lnTo>
                  <a:pt x="3" y="53"/>
                </a:lnTo>
                <a:lnTo>
                  <a:pt x="0" y="60"/>
                </a:lnTo>
                <a:lnTo>
                  <a:pt x="0" y="70"/>
                </a:lnTo>
                <a:lnTo>
                  <a:pt x="0" y="80"/>
                </a:lnTo>
                <a:lnTo>
                  <a:pt x="3" y="90"/>
                </a:lnTo>
                <a:lnTo>
                  <a:pt x="10" y="100"/>
                </a:lnTo>
                <a:lnTo>
                  <a:pt x="16" y="107"/>
                </a:lnTo>
                <a:lnTo>
                  <a:pt x="26" y="107"/>
                </a:lnTo>
                <a:lnTo>
                  <a:pt x="26" y="107"/>
                </a:lnTo>
                <a:lnTo>
                  <a:pt x="206" y="93"/>
                </a:lnTo>
                <a:lnTo>
                  <a:pt x="326" y="87"/>
                </a:lnTo>
                <a:lnTo>
                  <a:pt x="326" y="87"/>
                </a:lnTo>
                <a:lnTo>
                  <a:pt x="407" y="87"/>
                </a:lnTo>
                <a:lnTo>
                  <a:pt x="503" y="80"/>
                </a:lnTo>
                <a:lnTo>
                  <a:pt x="603" y="70"/>
                </a:lnTo>
                <a:lnTo>
                  <a:pt x="690" y="57"/>
                </a:lnTo>
                <a:lnTo>
                  <a:pt x="677" y="0"/>
                </a:lnTo>
                <a:close/>
              </a:path>
            </a:pathLst>
          </a:custGeom>
          <a:solidFill>
            <a:srgbClr val="FFFFFF"/>
          </a:solidFill>
          <a:ln w="9525">
            <a:noFill/>
            <a:round/>
            <a:headEnd/>
            <a:tailEnd/>
          </a:ln>
        </p:spPr>
        <p:txBody>
          <a:bodyPr/>
          <a:lstStyle/>
          <a:p>
            <a:endParaRPr lang="en-US"/>
          </a:p>
        </p:txBody>
      </p:sp>
      <p:sp>
        <p:nvSpPr>
          <p:cNvPr id="46120" name="Freeform 40"/>
          <p:cNvSpPr>
            <a:spLocks/>
          </p:cNvSpPr>
          <p:nvPr/>
        </p:nvSpPr>
        <p:spPr bwMode="auto">
          <a:xfrm>
            <a:off x="6491288" y="1858963"/>
            <a:ext cx="1095375" cy="169862"/>
          </a:xfrm>
          <a:custGeom>
            <a:avLst/>
            <a:gdLst/>
            <a:ahLst/>
            <a:cxnLst>
              <a:cxn ang="0">
                <a:pos x="677" y="0"/>
              </a:cxn>
              <a:cxn ang="0">
                <a:pos x="677" y="0"/>
              </a:cxn>
              <a:cxn ang="0">
                <a:pos x="590" y="13"/>
              </a:cxn>
              <a:cxn ang="0">
                <a:pos x="490" y="23"/>
              </a:cxn>
              <a:cxn ang="0">
                <a:pos x="390" y="30"/>
              </a:cxn>
              <a:cxn ang="0">
                <a:pos x="310" y="30"/>
              </a:cxn>
              <a:cxn ang="0">
                <a:pos x="310" y="30"/>
              </a:cxn>
              <a:cxn ang="0">
                <a:pos x="193" y="37"/>
              </a:cxn>
              <a:cxn ang="0">
                <a:pos x="10" y="50"/>
              </a:cxn>
              <a:cxn ang="0">
                <a:pos x="10" y="50"/>
              </a:cxn>
              <a:cxn ang="0">
                <a:pos x="3" y="53"/>
              </a:cxn>
              <a:cxn ang="0">
                <a:pos x="0" y="60"/>
              </a:cxn>
              <a:cxn ang="0">
                <a:pos x="0" y="70"/>
              </a:cxn>
              <a:cxn ang="0">
                <a:pos x="0" y="80"/>
              </a:cxn>
              <a:cxn ang="0">
                <a:pos x="3" y="90"/>
              </a:cxn>
              <a:cxn ang="0">
                <a:pos x="10" y="100"/>
              </a:cxn>
              <a:cxn ang="0">
                <a:pos x="16" y="107"/>
              </a:cxn>
              <a:cxn ang="0">
                <a:pos x="26" y="107"/>
              </a:cxn>
              <a:cxn ang="0">
                <a:pos x="26" y="107"/>
              </a:cxn>
              <a:cxn ang="0">
                <a:pos x="206" y="93"/>
              </a:cxn>
              <a:cxn ang="0">
                <a:pos x="326" y="87"/>
              </a:cxn>
              <a:cxn ang="0">
                <a:pos x="326" y="87"/>
              </a:cxn>
              <a:cxn ang="0">
                <a:pos x="407" y="87"/>
              </a:cxn>
              <a:cxn ang="0">
                <a:pos x="503" y="80"/>
              </a:cxn>
              <a:cxn ang="0">
                <a:pos x="603" y="70"/>
              </a:cxn>
              <a:cxn ang="0">
                <a:pos x="690" y="57"/>
              </a:cxn>
            </a:cxnLst>
            <a:rect l="0" t="0" r="r" b="b"/>
            <a:pathLst>
              <a:path w="690" h="107">
                <a:moveTo>
                  <a:pt x="677" y="0"/>
                </a:moveTo>
                <a:lnTo>
                  <a:pt x="677" y="0"/>
                </a:lnTo>
                <a:lnTo>
                  <a:pt x="590" y="13"/>
                </a:lnTo>
                <a:lnTo>
                  <a:pt x="490" y="23"/>
                </a:lnTo>
                <a:lnTo>
                  <a:pt x="390" y="30"/>
                </a:lnTo>
                <a:lnTo>
                  <a:pt x="310" y="30"/>
                </a:lnTo>
                <a:lnTo>
                  <a:pt x="310" y="30"/>
                </a:lnTo>
                <a:lnTo>
                  <a:pt x="193" y="37"/>
                </a:lnTo>
                <a:lnTo>
                  <a:pt x="10" y="50"/>
                </a:lnTo>
                <a:lnTo>
                  <a:pt x="10" y="50"/>
                </a:lnTo>
                <a:lnTo>
                  <a:pt x="3" y="53"/>
                </a:lnTo>
                <a:lnTo>
                  <a:pt x="0" y="60"/>
                </a:lnTo>
                <a:lnTo>
                  <a:pt x="0" y="70"/>
                </a:lnTo>
                <a:lnTo>
                  <a:pt x="0" y="80"/>
                </a:lnTo>
                <a:lnTo>
                  <a:pt x="3" y="90"/>
                </a:lnTo>
                <a:lnTo>
                  <a:pt x="10" y="100"/>
                </a:lnTo>
                <a:lnTo>
                  <a:pt x="16" y="107"/>
                </a:lnTo>
                <a:lnTo>
                  <a:pt x="26" y="107"/>
                </a:lnTo>
                <a:lnTo>
                  <a:pt x="26" y="107"/>
                </a:lnTo>
                <a:lnTo>
                  <a:pt x="206" y="93"/>
                </a:lnTo>
                <a:lnTo>
                  <a:pt x="326" y="87"/>
                </a:lnTo>
                <a:lnTo>
                  <a:pt x="326" y="87"/>
                </a:lnTo>
                <a:lnTo>
                  <a:pt x="407" y="87"/>
                </a:lnTo>
                <a:lnTo>
                  <a:pt x="503" y="80"/>
                </a:lnTo>
                <a:lnTo>
                  <a:pt x="603" y="70"/>
                </a:lnTo>
                <a:lnTo>
                  <a:pt x="690" y="57"/>
                </a:lnTo>
              </a:path>
            </a:pathLst>
          </a:custGeom>
          <a:noFill/>
          <a:ln w="11113">
            <a:solidFill>
              <a:srgbClr val="000000"/>
            </a:solidFill>
            <a:prstDash val="solid"/>
            <a:round/>
            <a:headEnd/>
            <a:tailEnd/>
          </a:ln>
        </p:spPr>
        <p:txBody>
          <a:bodyPr/>
          <a:lstStyle/>
          <a:p>
            <a:endParaRPr lang="en-US"/>
          </a:p>
        </p:txBody>
      </p:sp>
      <p:sp>
        <p:nvSpPr>
          <p:cNvPr id="46121" name="Rectangle 41"/>
          <p:cNvSpPr>
            <a:spLocks noChangeArrowheads="1"/>
          </p:cNvSpPr>
          <p:nvPr/>
        </p:nvSpPr>
        <p:spPr bwMode="auto">
          <a:xfrm>
            <a:off x="5892800" y="1943100"/>
            <a:ext cx="503238" cy="85725"/>
          </a:xfrm>
          <a:prstGeom prst="rect">
            <a:avLst/>
          </a:prstGeom>
          <a:solidFill>
            <a:srgbClr val="999999"/>
          </a:solidFill>
          <a:ln w="11113">
            <a:solidFill>
              <a:srgbClr val="000000"/>
            </a:solidFill>
            <a:miter lim="800000"/>
            <a:headEnd/>
            <a:tailEnd/>
          </a:ln>
        </p:spPr>
        <p:txBody>
          <a:bodyPr/>
          <a:lstStyle/>
          <a:p>
            <a:endParaRPr lang="en-US"/>
          </a:p>
        </p:txBody>
      </p:sp>
      <p:sp>
        <p:nvSpPr>
          <p:cNvPr id="46122" name="Line 42"/>
          <p:cNvSpPr>
            <a:spLocks noChangeShapeType="1"/>
          </p:cNvSpPr>
          <p:nvPr/>
        </p:nvSpPr>
        <p:spPr bwMode="auto">
          <a:xfrm flipV="1">
            <a:off x="5892800" y="1906588"/>
            <a:ext cx="1588" cy="36512"/>
          </a:xfrm>
          <a:prstGeom prst="line">
            <a:avLst/>
          </a:prstGeom>
          <a:noFill/>
          <a:ln w="11113">
            <a:solidFill>
              <a:srgbClr val="000000"/>
            </a:solidFill>
            <a:round/>
            <a:headEnd/>
            <a:tailEnd/>
          </a:ln>
        </p:spPr>
        <p:txBody>
          <a:bodyPr/>
          <a:lstStyle/>
          <a:p>
            <a:endParaRPr lang="en-US"/>
          </a:p>
        </p:txBody>
      </p:sp>
      <p:sp>
        <p:nvSpPr>
          <p:cNvPr id="46123" name="Line 43"/>
          <p:cNvSpPr>
            <a:spLocks noChangeShapeType="1"/>
          </p:cNvSpPr>
          <p:nvPr/>
        </p:nvSpPr>
        <p:spPr bwMode="auto">
          <a:xfrm flipV="1">
            <a:off x="6396038" y="1906588"/>
            <a:ext cx="1587" cy="36512"/>
          </a:xfrm>
          <a:prstGeom prst="line">
            <a:avLst/>
          </a:prstGeom>
          <a:noFill/>
          <a:ln w="11113">
            <a:solidFill>
              <a:srgbClr val="000000"/>
            </a:solidFill>
            <a:round/>
            <a:headEnd/>
            <a:tailEnd/>
          </a:ln>
        </p:spPr>
        <p:txBody>
          <a:bodyPr/>
          <a:lstStyle/>
          <a:p>
            <a:endParaRPr lang="en-US"/>
          </a:p>
        </p:txBody>
      </p:sp>
      <p:sp>
        <p:nvSpPr>
          <p:cNvPr id="46124" name="Line 44"/>
          <p:cNvSpPr>
            <a:spLocks noChangeShapeType="1"/>
          </p:cNvSpPr>
          <p:nvPr/>
        </p:nvSpPr>
        <p:spPr bwMode="auto">
          <a:xfrm>
            <a:off x="6396038" y="1985963"/>
            <a:ext cx="95250" cy="1587"/>
          </a:xfrm>
          <a:prstGeom prst="line">
            <a:avLst/>
          </a:prstGeom>
          <a:noFill/>
          <a:ln w="11113">
            <a:solidFill>
              <a:srgbClr val="000000"/>
            </a:solidFill>
            <a:round/>
            <a:headEnd/>
            <a:tailEnd/>
          </a:ln>
        </p:spPr>
        <p:txBody>
          <a:bodyPr/>
          <a:lstStyle/>
          <a:p>
            <a:endParaRPr lang="en-US"/>
          </a:p>
        </p:txBody>
      </p:sp>
      <p:sp>
        <p:nvSpPr>
          <p:cNvPr id="46125" name="Rectangle 45"/>
          <p:cNvSpPr>
            <a:spLocks noChangeArrowheads="1"/>
          </p:cNvSpPr>
          <p:nvPr/>
        </p:nvSpPr>
        <p:spPr bwMode="auto">
          <a:xfrm>
            <a:off x="3144838" y="2360613"/>
            <a:ext cx="1176337" cy="733425"/>
          </a:xfrm>
          <a:prstGeom prst="rect">
            <a:avLst/>
          </a:prstGeom>
          <a:noFill/>
          <a:ln w="9525">
            <a:noFill/>
            <a:miter lim="800000"/>
            <a:headEnd/>
            <a:tailEnd/>
          </a:ln>
        </p:spPr>
        <p:txBody>
          <a:bodyPr wrap="none" lIns="0" tIns="0" rIns="0" bIns="0">
            <a:spAutoFit/>
          </a:bodyPr>
          <a:lstStyle/>
          <a:p>
            <a:r>
              <a:rPr lang="en-US" sz="1600" i="0">
                <a:solidFill>
                  <a:srgbClr val="000000"/>
                </a:solidFill>
              </a:rPr>
              <a:t>Double-sided</a:t>
            </a:r>
          </a:p>
          <a:p>
            <a:r>
              <a:rPr lang="en-US" sz="1600" i="0">
                <a:solidFill>
                  <a:srgbClr val="000000"/>
                </a:solidFill>
              </a:rPr>
              <a:t>Adhesive-tape</a:t>
            </a:r>
          </a:p>
          <a:p>
            <a:r>
              <a:rPr lang="en-US" sz="1600" i="0">
                <a:solidFill>
                  <a:srgbClr val="000000"/>
                </a:solidFill>
              </a:rPr>
              <a:t>ring</a:t>
            </a:r>
          </a:p>
        </p:txBody>
      </p:sp>
      <p:sp>
        <p:nvSpPr>
          <p:cNvPr id="46126" name="Rectangle 46"/>
          <p:cNvSpPr>
            <a:spLocks noChangeArrowheads="1"/>
          </p:cNvSpPr>
          <p:nvPr/>
        </p:nvSpPr>
        <p:spPr bwMode="auto">
          <a:xfrm>
            <a:off x="4278313" y="1435100"/>
            <a:ext cx="815975" cy="488950"/>
          </a:xfrm>
          <a:prstGeom prst="rect">
            <a:avLst/>
          </a:prstGeom>
          <a:noFill/>
          <a:ln w="9525">
            <a:noFill/>
            <a:miter lim="800000"/>
            <a:headEnd/>
            <a:tailEnd/>
          </a:ln>
        </p:spPr>
        <p:txBody>
          <a:bodyPr wrap="none" lIns="0" tIns="0" rIns="0" bIns="0">
            <a:spAutoFit/>
          </a:bodyPr>
          <a:lstStyle/>
          <a:p>
            <a:r>
              <a:rPr lang="en-US" sz="1600" i="0">
                <a:solidFill>
                  <a:srgbClr val="000000"/>
                </a:solidFill>
              </a:rPr>
              <a:t>Insulating</a:t>
            </a:r>
          </a:p>
          <a:p>
            <a:r>
              <a:rPr lang="en-US" sz="1600" i="0">
                <a:solidFill>
                  <a:srgbClr val="000000"/>
                </a:solidFill>
              </a:rPr>
              <a:t>package</a:t>
            </a:r>
          </a:p>
        </p:txBody>
      </p:sp>
      <p:sp>
        <p:nvSpPr>
          <p:cNvPr id="46127" name="Rectangle 47"/>
          <p:cNvSpPr>
            <a:spLocks noChangeArrowheads="1"/>
          </p:cNvSpPr>
          <p:nvPr/>
        </p:nvSpPr>
        <p:spPr bwMode="auto">
          <a:xfrm>
            <a:off x="6135688" y="1265238"/>
            <a:ext cx="866775" cy="244475"/>
          </a:xfrm>
          <a:prstGeom prst="rect">
            <a:avLst/>
          </a:prstGeom>
          <a:noFill/>
          <a:ln w="9525">
            <a:noFill/>
            <a:miter lim="800000"/>
            <a:headEnd/>
            <a:tailEnd/>
          </a:ln>
        </p:spPr>
        <p:txBody>
          <a:bodyPr wrap="none" lIns="0" tIns="0" rIns="0" bIns="0">
            <a:spAutoFit/>
          </a:bodyPr>
          <a:lstStyle/>
          <a:p>
            <a:r>
              <a:rPr lang="en-US" sz="1600" i="0">
                <a:solidFill>
                  <a:srgbClr val="000000"/>
                </a:solidFill>
              </a:rPr>
              <a:t>Metal disk</a:t>
            </a:r>
            <a:endParaRPr lang="en-US" sz="1600" i="0">
              <a:solidFill>
                <a:schemeClr val="tx1"/>
              </a:solidFill>
            </a:endParaRPr>
          </a:p>
        </p:txBody>
      </p:sp>
      <p:sp>
        <p:nvSpPr>
          <p:cNvPr id="46128" name="Rectangle 48"/>
          <p:cNvSpPr>
            <a:spLocks noChangeArrowheads="1"/>
          </p:cNvSpPr>
          <p:nvPr/>
        </p:nvSpPr>
        <p:spPr bwMode="auto">
          <a:xfrm>
            <a:off x="6115050" y="2768600"/>
            <a:ext cx="1195388" cy="488950"/>
          </a:xfrm>
          <a:prstGeom prst="rect">
            <a:avLst/>
          </a:prstGeom>
          <a:noFill/>
          <a:ln w="9525">
            <a:noFill/>
            <a:miter lim="800000"/>
            <a:headEnd/>
            <a:tailEnd/>
          </a:ln>
        </p:spPr>
        <p:txBody>
          <a:bodyPr wrap="none" lIns="0" tIns="0" rIns="0" bIns="0">
            <a:spAutoFit/>
          </a:bodyPr>
          <a:lstStyle/>
          <a:p>
            <a:r>
              <a:rPr lang="en-US" sz="1600" i="0" dirty="0">
                <a:solidFill>
                  <a:srgbClr val="000000"/>
                </a:solidFill>
              </a:rPr>
              <a:t>Electrolyte gel</a:t>
            </a:r>
          </a:p>
          <a:p>
            <a:r>
              <a:rPr lang="en-US" sz="1600" i="0" dirty="0">
                <a:solidFill>
                  <a:srgbClr val="000000"/>
                </a:solidFill>
              </a:rPr>
              <a:t>in recess</a:t>
            </a:r>
            <a:endParaRPr lang="en-US" sz="1600" i="0" dirty="0">
              <a:solidFill>
                <a:schemeClr val="tx1"/>
              </a:solidFill>
            </a:endParaRPr>
          </a:p>
        </p:txBody>
      </p:sp>
      <p:sp>
        <p:nvSpPr>
          <p:cNvPr id="46129" name="Rectangle 49"/>
          <p:cNvSpPr>
            <a:spLocks noChangeArrowheads="1"/>
          </p:cNvSpPr>
          <p:nvPr/>
        </p:nvSpPr>
        <p:spPr bwMode="auto">
          <a:xfrm>
            <a:off x="1773238" y="3387725"/>
            <a:ext cx="227012" cy="244475"/>
          </a:xfrm>
          <a:prstGeom prst="rect">
            <a:avLst/>
          </a:prstGeom>
          <a:noFill/>
          <a:ln w="9525">
            <a:noFill/>
            <a:miter lim="800000"/>
            <a:headEnd/>
            <a:tailEnd/>
          </a:ln>
        </p:spPr>
        <p:txBody>
          <a:bodyPr wrap="none" lIns="0" tIns="0" rIns="0" bIns="0">
            <a:spAutoFit/>
          </a:bodyPr>
          <a:lstStyle/>
          <a:p>
            <a:r>
              <a:rPr lang="en-US" sz="1600" i="0" dirty="0">
                <a:solidFill>
                  <a:srgbClr val="000000"/>
                </a:solidFill>
              </a:rPr>
              <a:t>(a)</a:t>
            </a:r>
            <a:endParaRPr lang="en-US" sz="1600" i="0" dirty="0">
              <a:solidFill>
                <a:schemeClr val="tx1"/>
              </a:solidFill>
            </a:endParaRPr>
          </a:p>
        </p:txBody>
      </p:sp>
      <p:sp>
        <p:nvSpPr>
          <p:cNvPr id="46130" name="Rectangle 50"/>
          <p:cNvSpPr>
            <a:spLocks noChangeArrowheads="1"/>
          </p:cNvSpPr>
          <p:nvPr/>
        </p:nvSpPr>
        <p:spPr bwMode="auto">
          <a:xfrm>
            <a:off x="6051550" y="3387725"/>
            <a:ext cx="238125" cy="244475"/>
          </a:xfrm>
          <a:prstGeom prst="rect">
            <a:avLst/>
          </a:prstGeom>
          <a:noFill/>
          <a:ln w="9525">
            <a:noFill/>
            <a:miter lim="800000"/>
            <a:headEnd/>
            <a:tailEnd/>
          </a:ln>
        </p:spPr>
        <p:txBody>
          <a:bodyPr wrap="none" lIns="0" tIns="0" rIns="0" bIns="0">
            <a:spAutoFit/>
          </a:bodyPr>
          <a:lstStyle/>
          <a:p>
            <a:r>
              <a:rPr lang="en-US" sz="1600" i="0">
                <a:solidFill>
                  <a:srgbClr val="000000"/>
                </a:solidFill>
              </a:rPr>
              <a:t>(b)</a:t>
            </a:r>
            <a:endParaRPr lang="en-US" sz="1600" i="0">
              <a:solidFill>
                <a:schemeClr val="tx1"/>
              </a:solidFill>
            </a:endParaRPr>
          </a:p>
        </p:txBody>
      </p:sp>
      <p:sp>
        <p:nvSpPr>
          <p:cNvPr id="46131" name="Rectangle 51"/>
          <p:cNvSpPr>
            <a:spLocks noChangeArrowheads="1"/>
          </p:cNvSpPr>
          <p:nvPr/>
        </p:nvSpPr>
        <p:spPr bwMode="auto">
          <a:xfrm>
            <a:off x="4441825" y="5697538"/>
            <a:ext cx="227013" cy="244475"/>
          </a:xfrm>
          <a:prstGeom prst="rect">
            <a:avLst/>
          </a:prstGeom>
          <a:noFill/>
          <a:ln w="9525">
            <a:noFill/>
            <a:miter lim="800000"/>
            <a:headEnd/>
            <a:tailEnd/>
          </a:ln>
        </p:spPr>
        <p:txBody>
          <a:bodyPr wrap="none" lIns="0" tIns="0" rIns="0" bIns="0">
            <a:spAutoFit/>
          </a:bodyPr>
          <a:lstStyle/>
          <a:p>
            <a:r>
              <a:rPr lang="en-US" sz="1600" i="0">
                <a:solidFill>
                  <a:srgbClr val="000000"/>
                </a:solidFill>
              </a:rPr>
              <a:t>(c)</a:t>
            </a:r>
            <a:endParaRPr lang="en-US" sz="1600" i="0">
              <a:solidFill>
                <a:schemeClr val="tx1"/>
              </a:solidFill>
            </a:endParaRPr>
          </a:p>
        </p:txBody>
      </p:sp>
      <p:sp>
        <p:nvSpPr>
          <p:cNvPr id="46132" name="Rectangle 52"/>
          <p:cNvSpPr>
            <a:spLocks noChangeArrowheads="1"/>
          </p:cNvSpPr>
          <p:nvPr/>
        </p:nvSpPr>
        <p:spPr bwMode="auto">
          <a:xfrm>
            <a:off x="2092325" y="3722688"/>
            <a:ext cx="2208213" cy="244475"/>
          </a:xfrm>
          <a:prstGeom prst="rect">
            <a:avLst/>
          </a:prstGeom>
          <a:noFill/>
          <a:ln w="9525">
            <a:noFill/>
            <a:miter lim="800000"/>
            <a:headEnd/>
            <a:tailEnd/>
          </a:ln>
        </p:spPr>
        <p:txBody>
          <a:bodyPr wrap="none" lIns="0" tIns="0" rIns="0" bIns="0">
            <a:spAutoFit/>
          </a:bodyPr>
          <a:lstStyle/>
          <a:p>
            <a:r>
              <a:rPr lang="en-US" sz="1600" i="0">
                <a:solidFill>
                  <a:srgbClr val="000000"/>
                </a:solidFill>
              </a:rPr>
              <a:t>Snap coated with Ag-AgCl</a:t>
            </a:r>
          </a:p>
        </p:txBody>
      </p:sp>
      <p:sp>
        <p:nvSpPr>
          <p:cNvPr id="46133" name="Rectangle 53"/>
          <p:cNvSpPr>
            <a:spLocks noChangeArrowheads="1"/>
          </p:cNvSpPr>
          <p:nvPr/>
        </p:nvSpPr>
        <p:spPr bwMode="auto">
          <a:xfrm>
            <a:off x="4549775" y="3709988"/>
            <a:ext cx="1114425" cy="244475"/>
          </a:xfrm>
          <a:prstGeom prst="rect">
            <a:avLst/>
          </a:prstGeom>
          <a:noFill/>
          <a:ln w="9525">
            <a:noFill/>
            <a:miter lim="800000"/>
            <a:headEnd/>
            <a:tailEnd/>
          </a:ln>
        </p:spPr>
        <p:txBody>
          <a:bodyPr wrap="none" lIns="0" tIns="0" rIns="0" bIns="0">
            <a:spAutoFit/>
          </a:bodyPr>
          <a:lstStyle/>
          <a:p>
            <a:r>
              <a:rPr lang="en-US" sz="1600" i="0">
                <a:solidFill>
                  <a:srgbClr val="000000"/>
                </a:solidFill>
              </a:rPr>
              <a:t>External snap</a:t>
            </a:r>
            <a:endParaRPr lang="en-US" sz="1600" i="0">
              <a:solidFill>
                <a:schemeClr val="tx1"/>
              </a:solidFill>
            </a:endParaRPr>
          </a:p>
        </p:txBody>
      </p:sp>
      <p:sp>
        <p:nvSpPr>
          <p:cNvPr id="46134" name="Rectangle 54"/>
          <p:cNvSpPr>
            <a:spLocks noChangeArrowheads="1"/>
          </p:cNvSpPr>
          <p:nvPr/>
        </p:nvSpPr>
        <p:spPr bwMode="auto">
          <a:xfrm>
            <a:off x="2749550" y="4149725"/>
            <a:ext cx="889000" cy="244475"/>
          </a:xfrm>
          <a:prstGeom prst="rect">
            <a:avLst/>
          </a:prstGeom>
          <a:noFill/>
          <a:ln w="9525">
            <a:noFill/>
            <a:miter lim="800000"/>
            <a:headEnd/>
            <a:tailEnd/>
          </a:ln>
        </p:spPr>
        <p:txBody>
          <a:bodyPr wrap="none" lIns="0" tIns="0" rIns="0" bIns="0">
            <a:spAutoFit/>
          </a:bodyPr>
          <a:lstStyle/>
          <a:p>
            <a:r>
              <a:rPr lang="en-US" sz="1600" i="0">
                <a:solidFill>
                  <a:srgbClr val="000000"/>
                </a:solidFill>
              </a:rPr>
              <a:t>Plastic cup</a:t>
            </a:r>
            <a:endParaRPr lang="en-US" sz="1600" i="0">
              <a:solidFill>
                <a:schemeClr val="tx1"/>
              </a:solidFill>
            </a:endParaRPr>
          </a:p>
        </p:txBody>
      </p:sp>
      <p:sp>
        <p:nvSpPr>
          <p:cNvPr id="46135" name="Rectangle 55"/>
          <p:cNvSpPr>
            <a:spLocks noChangeArrowheads="1"/>
          </p:cNvSpPr>
          <p:nvPr/>
        </p:nvSpPr>
        <p:spPr bwMode="auto">
          <a:xfrm>
            <a:off x="3859213" y="5130800"/>
            <a:ext cx="406400" cy="244475"/>
          </a:xfrm>
          <a:prstGeom prst="rect">
            <a:avLst/>
          </a:prstGeom>
          <a:noFill/>
          <a:ln w="9525">
            <a:noFill/>
            <a:miter lim="800000"/>
            <a:headEnd/>
            <a:tailEnd/>
          </a:ln>
        </p:spPr>
        <p:txBody>
          <a:bodyPr wrap="none" lIns="0" tIns="0" rIns="0" bIns="0">
            <a:spAutoFit/>
          </a:bodyPr>
          <a:lstStyle/>
          <a:p>
            <a:r>
              <a:rPr lang="en-US" sz="1600" i="0">
                <a:solidFill>
                  <a:srgbClr val="000000"/>
                </a:solidFill>
              </a:rPr>
              <a:t>Tack</a:t>
            </a:r>
            <a:endParaRPr lang="en-US" sz="1600" i="0">
              <a:solidFill>
                <a:schemeClr val="tx1"/>
              </a:solidFill>
            </a:endParaRPr>
          </a:p>
        </p:txBody>
      </p:sp>
      <p:sp>
        <p:nvSpPr>
          <p:cNvPr id="46136" name="Rectangle 56"/>
          <p:cNvSpPr>
            <a:spLocks noChangeArrowheads="1"/>
          </p:cNvSpPr>
          <p:nvPr/>
        </p:nvSpPr>
        <p:spPr bwMode="auto">
          <a:xfrm>
            <a:off x="5426075" y="4156075"/>
            <a:ext cx="935038" cy="244475"/>
          </a:xfrm>
          <a:prstGeom prst="rect">
            <a:avLst/>
          </a:prstGeom>
          <a:noFill/>
          <a:ln w="9525">
            <a:noFill/>
            <a:miter lim="800000"/>
            <a:headEnd/>
            <a:tailEnd/>
          </a:ln>
        </p:spPr>
        <p:txBody>
          <a:bodyPr wrap="none" lIns="0" tIns="0" rIns="0" bIns="0">
            <a:spAutoFit/>
          </a:bodyPr>
          <a:lstStyle/>
          <a:p>
            <a:r>
              <a:rPr lang="en-US" sz="1600" i="0">
                <a:solidFill>
                  <a:srgbClr val="000000"/>
                </a:solidFill>
              </a:rPr>
              <a:t>Plastic disk</a:t>
            </a:r>
            <a:endParaRPr lang="en-US" sz="1600" i="0">
              <a:solidFill>
                <a:schemeClr val="tx1"/>
              </a:solidFill>
            </a:endParaRPr>
          </a:p>
        </p:txBody>
      </p:sp>
      <p:sp>
        <p:nvSpPr>
          <p:cNvPr id="46137" name="Rectangle 57"/>
          <p:cNvSpPr>
            <a:spLocks noChangeArrowheads="1"/>
          </p:cNvSpPr>
          <p:nvPr/>
        </p:nvSpPr>
        <p:spPr bwMode="auto">
          <a:xfrm>
            <a:off x="2752725" y="5194300"/>
            <a:ext cx="808038" cy="244475"/>
          </a:xfrm>
          <a:prstGeom prst="rect">
            <a:avLst/>
          </a:prstGeom>
          <a:noFill/>
          <a:ln w="9525">
            <a:noFill/>
            <a:miter lim="800000"/>
            <a:headEnd/>
            <a:tailEnd/>
          </a:ln>
        </p:spPr>
        <p:txBody>
          <a:bodyPr wrap="none" lIns="0" tIns="0" rIns="0" bIns="0">
            <a:spAutoFit/>
          </a:bodyPr>
          <a:lstStyle/>
          <a:p>
            <a:r>
              <a:rPr lang="en-US" sz="1600" i="0">
                <a:solidFill>
                  <a:srgbClr val="000000"/>
                </a:solidFill>
              </a:rPr>
              <a:t>Foam pad</a:t>
            </a:r>
            <a:endParaRPr lang="en-US" sz="1600" i="0">
              <a:solidFill>
                <a:schemeClr val="tx1"/>
              </a:solidFill>
            </a:endParaRPr>
          </a:p>
        </p:txBody>
      </p:sp>
      <p:sp>
        <p:nvSpPr>
          <p:cNvPr id="46138" name="Rectangle 58"/>
          <p:cNvSpPr>
            <a:spLocks noChangeArrowheads="1"/>
          </p:cNvSpPr>
          <p:nvPr/>
        </p:nvSpPr>
        <p:spPr bwMode="auto">
          <a:xfrm>
            <a:off x="3830638" y="5427663"/>
            <a:ext cx="1250950" cy="244475"/>
          </a:xfrm>
          <a:prstGeom prst="rect">
            <a:avLst/>
          </a:prstGeom>
          <a:noFill/>
          <a:ln w="9525">
            <a:noFill/>
            <a:miter lim="800000"/>
            <a:headEnd/>
            <a:tailEnd/>
          </a:ln>
        </p:spPr>
        <p:txBody>
          <a:bodyPr wrap="none" lIns="0" tIns="0" rIns="0" bIns="0">
            <a:spAutoFit/>
          </a:bodyPr>
          <a:lstStyle/>
          <a:p>
            <a:r>
              <a:rPr lang="en-US" sz="1600" i="0">
                <a:solidFill>
                  <a:srgbClr val="000000"/>
                </a:solidFill>
              </a:rPr>
              <a:t>Capillary loops</a:t>
            </a:r>
            <a:endParaRPr lang="en-US" sz="1600" i="0">
              <a:solidFill>
                <a:schemeClr val="tx1"/>
              </a:solidFill>
            </a:endParaRPr>
          </a:p>
        </p:txBody>
      </p:sp>
      <p:sp>
        <p:nvSpPr>
          <p:cNvPr id="46139" name="Rectangle 59"/>
          <p:cNvSpPr>
            <a:spLocks noChangeArrowheads="1"/>
          </p:cNvSpPr>
          <p:nvPr/>
        </p:nvSpPr>
        <p:spPr bwMode="auto">
          <a:xfrm>
            <a:off x="5783263" y="5084763"/>
            <a:ext cx="1812925" cy="244475"/>
          </a:xfrm>
          <a:prstGeom prst="rect">
            <a:avLst/>
          </a:prstGeom>
          <a:noFill/>
          <a:ln w="9525">
            <a:noFill/>
            <a:miter lim="800000"/>
            <a:headEnd/>
            <a:tailEnd/>
          </a:ln>
        </p:spPr>
        <p:txBody>
          <a:bodyPr wrap="none" lIns="0" tIns="0" rIns="0" bIns="0">
            <a:spAutoFit/>
          </a:bodyPr>
          <a:lstStyle/>
          <a:p>
            <a:r>
              <a:rPr lang="en-US" sz="1600" i="0">
                <a:solidFill>
                  <a:srgbClr val="000000"/>
                </a:solidFill>
              </a:rPr>
              <a:t>Dead cellular material</a:t>
            </a:r>
            <a:endParaRPr lang="en-US" sz="1600" i="0">
              <a:solidFill>
                <a:schemeClr val="tx1"/>
              </a:solidFill>
            </a:endParaRPr>
          </a:p>
        </p:txBody>
      </p:sp>
      <p:sp>
        <p:nvSpPr>
          <p:cNvPr id="46140" name="Rectangle 60"/>
          <p:cNvSpPr>
            <a:spLocks noChangeArrowheads="1"/>
          </p:cNvSpPr>
          <p:nvPr/>
        </p:nvSpPr>
        <p:spPr bwMode="auto">
          <a:xfrm>
            <a:off x="5153025" y="5427663"/>
            <a:ext cx="1489075" cy="244475"/>
          </a:xfrm>
          <a:prstGeom prst="rect">
            <a:avLst/>
          </a:prstGeom>
          <a:noFill/>
          <a:ln w="9525">
            <a:noFill/>
            <a:miter lim="800000"/>
            <a:headEnd/>
            <a:tailEnd/>
          </a:ln>
        </p:spPr>
        <p:txBody>
          <a:bodyPr wrap="none" lIns="0" tIns="0" rIns="0" bIns="0">
            <a:spAutoFit/>
          </a:bodyPr>
          <a:lstStyle/>
          <a:p>
            <a:r>
              <a:rPr lang="en-US" sz="1600" i="0">
                <a:solidFill>
                  <a:srgbClr val="000000"/>
                </a:solidFill>
              </a:rPr>
              <a:t>Germinating layer</a:t>
            </a:r>
            <a:endParaRPr lang="en-US" sz="1600" i="0">
              <a:solidFill>
                <a:schemeClr val="tx1"/>
              </a:solidFill>
            </a:endParaRPr>
          </a:p>
        </p:txBody>
      </p:sp>
      <p:sp>
        <p:nvSpPr>
          <p:cNvPr id="46141" name="Rectangle 61"/>
          <p:cNvSpPr>
            <a:spLocks noChangeArrowheads="1"/>
          </p:cNvSpPr>
          <p:nvPr/>
        </p:nvSpPr>
        <p:spPr bwMode="auto">
          <a:xfrm>
            <a:off x="5203825" y="3954463"/>
            <a:ext cx="1520825" cy="244475"/>
          </a:xfrm>
          <a:prstGeom prst="rect">
            <a:avLst/>
          </a:prstGeom>
          <a:noFill/>
          <a:ln w="9525">
            <a:noFill/>
            <a:miter lim="800000"/>
            <a:headEnd/>
            <a:tailEnd/>
          </a:ln>
        </p:spPr>
        <p:txBody>
          <a:bodyPr wrap="none" lIns="0" tIns="0" rIns="0" bIns="0">
            <a:spAutoFit/>
          </a:bodyPr>
          <a:lstStyle/>
          <a:p>
            <a:r>
              <a:rPr lang="en-US" sz="1600" i="0">
                <a:solidFill>
                  <a:srgbClr val="000000"/>
                </a:solidFill>
              </a:rPr>
              <a:t>Gel-coated sponge</a:t>
            </a:r>
            <a:endParaRPr lang="en-US" sz="1600" i="0">
              <a:solidFill>
                <a:schemeClr val="tx1"/>
              </a:solidFill>
            </a:endParaRPr>
          </a:p>
        </p:txBody>
      </p:sp>
      <p:sp>
        <p:nvSpPr>
          <p:cNvPr id="46142" name="Line 62"/>
          <p:cNvSpPr>
            <a:spLocks noChangeShapeType="1"/>
          </p:cNvSpPr>
          <p:nvPr/>
        </p:nvSpPr>
        <p:spPr bwMode="auto">
          <a:xfrm flipH="1">
            <a:off x="2197100" y="2641600"/>
            <a:ext cx="863600" cy="328613"/>
          </a:xfrm>
          <a:prstGeom prst="line">
            <a:avLst/>
          </a:prstGeom>
          <a:noFill/>
          <a:ln w="4763">
            <a:solidFill>
              <a:srgbClr val="000000"/>
            </a:solidFill>
            <a:round/>
            <a:headEnd/>
            <a:tailEnd/>
          </a:ln>
        </p:spPr>
        <p:txBody>
          <a:bodyPr/>
          <a:lstStyle/>
          <a:p>
            <a:endParaRPr lang="en-US"/>
          </a:p>
        </p:txBody>
      </p:sp>
      <p:sp>
        <p:nvSpPr>
          <p:cNvPr id="46143" name="Line 63"/>
          <p:cNvSpPr>
            <a:spLocks noChangeShapeType="1"/>
          </p:cNvSpPr>
          <p:nvPr/>
        </p:nvSpPr>
        <p:spPr bwMode="auto">
          <a:xfrm flipV="1">
            <a:off x="4297363" y="2509838"/>
            <a:ext cx="536575" cy="153987"/>
          </a:xfrm>
          <a:prstGeom prst="line">
            <a:avLst/>
          </a:prstGeom>
          <a:noFill/>
          <a:ln w="4763">
            <a:solidFill>
              <a:srgbClr val="000000"/>
            </a:solidFill>
            <a:round/>
            <a:headEnd/>
            <a:tailEnd/>
          </a:ln>
        </p:spPr>
        <p:txBody>
          <a:bodyPr/>
          <a:lstStyle/>
          <a:p>
            <a:endParaRPr lang="en-US"/>
          </a:p>
        </p:txBody>
      </p:sp>
      <p:sp>
        <p:nvSpPr>
          <p:cNvPr id="46144" name="Freeform 64"/>
          <p:cNvSpPr>
            <a:spLocks/>
          </p:cNvSpPr>
          <p:nvPr/>
        </p:nvSpPr>
        <p:spPr bwMode="auto">
          <a:xfrm>
            <a:off x="2133600" y="2933700"/>
            <a:ext cx="95250" cy="63500"/>
          </a:xfrm>
          <a:custGeom>
            <a:avLst/>
            <a:gdLst/>
            <a:ahLst/>
            <a:cxnLst>
              <a:cxn ang="0">
                <a:pos x="50" y="20"/>
              </a:cxn>
              <a:cxn ang="0">
                <a:pos x="50" y="20"/>
              </a:cxn>
              <a:cxn ang="0">
                <a:pos x="53" y="27"/>
              </a:cxn>
              <a:cxn ang="0">
                <a:pos x="60" y="33"/>
              </a:cxn>
              <a:cxn ang="0">
                <a:pos x="60" y="33"/>
              </a:cxn>
              <a:cxn ang="0">
                <a:pos x="30" y="33"/>
              </a:cxn>
              <a:cxn ang="0">
                <a:pos x="0" y="40"/>
              </a:cxn>
              <a:cxn ang="0">
                <a:pos x="0" y="40"/>
              </a:cxn>
              <a:cxn ang="0">
                <a:pos x="23" y="20"/>
              </a:cxn>
              <a:cxn ang="0">
                <a:pos x="47" y="0"/>
              </a:cxn>
              <a:cxn ang="0">
                <a:pos x="47" y="0"/>
              </a:cxn>
              <a:cxn ang="0">
                <a:pos x="47" y="13"/>
              </a:cxn>
              <a:cxn ang="0">
                <a:pos x="50" y="20"/>
              </a:cxn>
              <a:cxn ang="0">
                <a:pos x="50" y="20"/>
              </a:cxn>
            </a:cxnLst>
            <a:rect l="0" t="0" r="r" b="b"/>
            <a:pathLst>
              <a:path w="60" h="40">
                <a:moveTo>
                  <a:pt x="50" y="20"/>
                </a:moveTo>
                <a:lnTo>
                  <a:pt x="50" y="20"/>
                </a:lnTo>
                <a:lnTo>
                  <a:pt x="53" y="27"/>
                </a:lnTo>
                <a:lnTo>
                  <a:pt x="60" y="33"/>
                </a:lnTo>
                <a:lnTo>
                  <a:pt x="60" y="33"/>
                </a:lnTo>
                <a:lnTo>
                  <a:pt x="30" y="33"/>
                </a:lnTo>
                <a:lnTo>
                  <a:pt x="0" y="40"/>
                </a:lnTo>
                <a:lnTo>
                  <a:pt x="0" y="40"/>
                </a:lnTo>
                <a:lnTo>
                  <a:pt x="23" y="20"/>
                </a:lnTo>
                <a:lnTo>
                  <a:pt x="47" y="0"/>
                </a:lnTo>
                <a:lnTo>
                  <a:pt x="47" y="0"/>
                </a:lnTo>
                <a:lnTo>
                  <a:pt x="47" y="13"/>
                </a:lnTo>
                <a:lnTo>
                  <a:pt x="50" y="20"/>
                </a:lnTo>
                <a:lnTo>
                  <a:pt x="50" y="20"/>
                </a:lnTo>
                <a:close/>
              </a:path>
            </a:pathLst>
          </a:custGeom>
          <a:solidFill>
            <a:srgbClr val="000000"/>
          </a:solidFill>
          <a:ln w="11113">
            <a:solidFill>
              <a:srgbClr val="000000"/>
            </a:solidFill>
            <a:prstDash val="solid"/>
            <a:round/>
            <a:headEnd/>
            <a:tailEnd/>
          </a:ln>
        </p:spPr>
        <p:txBody>
          <a:bodyPr/>
          <a:lstStyle/>
          <a:p>
            <a:endParaRPr lang="en-US"/>
          </a:p>
        </p:txBody>
      </p:sp>
      <p:sp>
        <p:nvSpPr>
          <p:cNvPr id="46145" name="Freeform 65"/>
          <p:cNvSpPr>
            <a:spLocks/>
          </p:cNvSpPr>
          <p:nvPr/>
        </p:nvSpPr>
        <p:spPr bwMode="auto">
          <a:xfrm>
            <a:off x="4818063" y="2489200"/>
            <a:ext cx="95250" cy="52388"/>
          </a:xfrm>
          <a:custGeom>
            <a:avLst/>
            <a:gdLst/>
            <a:ahLst/>
            <a:cxnLst>
              <a:cxn ang="0">
                <a:pos x="6" y="13"/>
              </a:cxn>
              <a:cxn ang="0">
                <a:pos x="6" y="13"/>
              </a:cxn>
              <a:cxn ang="0">
                <a:pos x="3" y="6"/>
              </a:cxn>
              <a:cxn ang="0">
                <a:pos x="0" y="0"/>
              </a:cxn>
              <a:cxn ang="0">
                <a:pos x="0" y="0"/>
              </a:cxn>
              <a:cxn ang="0">
                <a:pos x="30" y="3"/>
              </a:cxn>
              <a:cxn ang="0">
                <a:pos x="60" y="3"/>
              </a:cxn>
              <a:cxn ang="0">
                <a:pos x="60" y="3"/>
              </a:cxn>
              <a:cxn ang="0">
                <a:pos x="33" y="16"/>
              </a:cxn>
              <a:cxn ang="0">
                <a:pos x="6" y="33"/>
              </a:cxn>
              <a:cxn ang="0">
                <a:pos x="6" y="33"/>
              </a:cxn>
              <a:cxn ang="0">
                <a:pos x="6" y="20"/>
              </a:cxn>
              <a:cxn ang="0">
                <a:pos x="6" y="13"/>
              </a:cxn>
              <a:cxn ang="0">
                <a:pos x="6" y="13"/>
              </a:cxn>
            </a:cxnLst>
            <a:rect l="0" t="0" r="r" b="b"/>
            <a:pathLst>
              <a:path w="60" h="33">
                <a:moveTo>
                  <a:pt x="6" y="13"/>
                </a:moveTo>
                <a:lnTo>
                  <a:pt x="6" y="13"/>
                </a:lnTo>
                <a:lnTo>
                  <a:pt x="3" y="6"/>
                </a:lnTo>
                <a:lnTo>
                  <a:pt x="0" y="0"/>
                </a:lnTo>
                <a:lnTo>
                  <a:pt x="0" y="0"/>
                </a:lnTo>
                <a:lnTo>
                  <a:pt x="30" y="3"/>
                </a:lnTo>
                <a:lnTo>
                  <a:pt x="60" y="3"/>
                </a:lnTo>
                <a:lnTo>
                  <a:pt x="60" y="3"/>
                </a:lnTo>
                <a:lnTo>
                  <a:pt x="33" y="16"/>
                </a:lnTo>
                <a:lnTo>
                  <a:pt x="6" y="33"/>
                </a:lnTo>
                <a:lnTo>
                  <a:pt x="6" y="33"/>
                </a:lnTo>
                <a:lnTo>
                  <a:pt x="6" y="20"/>
                </a:lnTo>
                <a:lnTo>
                  <a:pt x="6" y="13"/>
                </a:lnTo>
                <a:lnTo>
                  <a:pt x="6" y="13"/>
                </a:lnTo>
                <a:close/>
              </a:path>
            </a:pathLst>
          </a:custGeom>
          <a:solidFill>
            <a:srgbClr val="000000"/>
          </a:solidFill>
          <a:ln w="11113">
            <a:solidFill>
              <a:srgbClr val="000000"/>
            </a:solidFill>
            <a:prstDash val="solid"/>
            <a:round/>
            <a:headEnd/>
            <a:tailEnd/>
          </a:ln>
        </p:spPr>
        <p:txBody>
          <a:bodyPr/>
          <a:lstStyle/>
          <a:p>
            <a:endParaRPr lang="en-US"/>
          </a:p>
        </p:txBody>
      </p:sp>
      <p:sp>
        <p:nvSpPr>
          <p:cNvPr id="46146" name="Line 66"/>
          <p:cNvSpPr>
            <a:spLocks noChangeShapeType="1"/>
          </p:cNvSpPr>
          <p:nvPr/>
        </p:nvSpPr>
        <p:spPr bwMode="auto">
          <a:xfrm>
            <a:off x="4913313" y="1662113"/>
            <a:ext cx="460375" cy="303212"/>
          </a:xfrm>
          <a:prstGeom prst="line">
            <a:avLst/>
          </a:prstGeom>
          <a:noFill/>
          <a:ln w="4763">
            <a:solidFill>
              <a:srgbClr val="000000"/>
            </a:solidFill>
            <a:round/>
            <a:headEnd/>
            <a:tailEnd/>
          </a:ln>
        </p:spPr>
        <p:txBody>
          <a:bodyPr/>
          <a:lstStyle/>
          <a:p>
            <a:endParaRPr lang="en-US"/>
          </a:p>
        </p:txBody>
      </p:sp>
      <p:sp>
        <p:nvSpPr>
          <p:cNvPr id="46147" name="Line 67"/>
          <p:cNvSpPr>
            <a:spLocks noChangeShapeType="1"/>
          </p:cNvSpPr>
          <p:nvPr/>
        </p:nvSpPr>
        <p:spPr bwMode="auto">
          <a:xfrm flipH="1">
            <a:off x="6189663" y="1435100"/>
            <a:ext cx="274637" cy="487363"/>
          </a:xfrm>
          <a:prstGeom prst="line">
            <a:avLst/>
          </a:prstGeom>
          <a:noFill/>
          <a:ln w="4763">
            <a:solidFill>
              <a:srgbClr val="000000"/>
            </a:solidFill>
            <a:round/>
            <a:headEnd/>
            <a:tailEnd/>
          </a:ln>
        </p:spPr>
        <p:txBody>
          <a:bodyPr/>
          <a:lstStyle/>
          <a:p>
            <a:endParaRPr lang="en-US"/>
          </a:p>
        </p:txBody>
      </p:sp>
      <p:sp>
        <p:nvSpPr>
          <p:cNvPr id="46148" name="Line 68"/>
          <p:cNvSpPr>
            <a:spLocks noChangeShapeType="1"/>
          </p:cNvSpPr>
          <p:nvPr/>
        </p:nvSpPr>
        <p:spPr bwMode="auto">
          <a:xfrm flipH="1" flipV="1">
            <a:off x="6189663" y="2239963"/>
            <a:ext cx="274637" cy="487362"/>
          </a:xfrm>
          <a:prstGeom prst="line">
            <a:avLst/>
          </a:prstGeom>
          <a:noFill/>
          <a:ln w="4763">
            <a:solidFill>
              <a:srgbClr val="000000"/>
            </a:solidFill>
            <a:round/>
            <a:headEnd/>
            <a:tailEnd/>
          </a:ln>
        </p:spPr>
        <p:txBody>
          <a:bodyPr/>
          <a:lstStyle/>
          <a:p>
            <a:endParaRPr lang="en-US"/>
          </a:p>
        </p:txBody>
      </p:sp>
      <p:sp>
        <p:nvSpPr>
          <p:cNvPr id="46149" name="Line 69"/>
          <p:cNvSpPr>
            <a:spLocks noChangeShapeType="1"/>
          </p:cNvSpPr>
          <p:nvPr/>
        </p:nvSpPr>
        <p:spPr bwMode="auto">
          <a:xfrm>
            <a:off x="3419475" y="3908425"/>
            <a:ext cx="858838" cy="576263"/>
          </a:xfrm>
          <a:prstGeom prst="line">
            <a:avLst/>
          </a:prstGeom>
          <a:noFill/>
          <a:ln w="4763">
            <a:solidFill>
              <a:srgbClr val="000000"/>
            </a:solidFill>
            <a:round/>
            <a:headEnd/>
            <a:tailEnd/>
          </a:ln>
        </p:spPr>
        <p:txBody>
          <a:bodyPr/>
          <a:lstStyle/>
          <a:p>
            <a:endParaRPr lang="en-US"/>
          </a:p>
        </p:txBody>
      </p:sp>
      <p:sp>
        <p:nvSpPr>
          <p:cNvPr id="46150" name="Line 70"/>
          <p:cNvSpPr>
            <a:spLocks noChangeShapeType="1"/>
          </p:cNvSpPr>
          <p:nvPr/>
        </p:nvSpPr>
        <p:spPr bwMode="auto">
          <a:xfrm flipH="1">
            <a:off x="4605338" y="3908425"/>
            <a:ext cx="360362" cy="263525"/>
          </a:xfrm>
          <a:prstGeom prst="line">
            <a:avLst/>
          </a:prstGeom>
          <a:noFill/>
          <a:ln w="4763">
            <a:solidFill>
              <a:srgbClr val="000000"/>
            </a:solidFill>
            <a:round/>
            <a:headEnd/>
            <a:tailEnd/>
          </a:ln>
        </p:spPr>
        <p:txBody>
          <a:bodyPr/>
          <a:lstStyle/>
          <a:p>
            <a:endParaRPr lang="en-US"/>
          </a:p>
        </p:txBody>
      </p:sp>
      <p:sp>
        <p:nvSpPr>
          <p:cNvPr id="46151" name="Line 71"/>
          <p:cNvSpPr>
            <a:spLocks noChangeShapeType="1"/>
          </p:cNvSpPr>
          <p:nvPr/>
        </p:nvSpPr>
        <p:spPr bwMode="auto">
          <a:xfrm flipH="1">
            <a:off x="5114925" y="4257675"/>
            <a:ext cx="263525" cy="195263"/>
          </a:xfrm>
          <a:prstGeom prst="line">
            <a:avLst/>
          </a:prstGeom>
          <a:noFill/>
          <a:ln w="4763">
            <a:solidFill>
              <a:srgbClr val="000000"/>
            </a:solidFill>
            <a:round/>
            <a:headEnd/>
            <a:tailEnd/>
          </a:ln>
        </p:spPr>
        <p:txBody>
          <a:bodyPr/>
          <a:lstStyle/>
          <a:p>
            <a:endParaRPr lang="en-US"/>
          </a:p>
        </p:txBody>
      </p:sp>
      <p:sp>
        <p:nvSpPr>
          <p:cNvPr id="46152" name="Line 72"/>
          <p:cNvSpPr>
            <a:spLocks noChangeShapeType="1"/>
          </p:cNvSpPr>
          <p:nvPr/>
        </p:nvSpPr>
        <p:spPr bwMode="auto">
          <a:xfrm>
            <a:off x="3578225" y="4257675"/>
            <a:ext cx="414338" cy="265113"/>
          </a:xfrm>
          <a:prstGeom prst="line">
            <a:avLst/>
          </a:prstGeom>
          <a:noFill/>
          <a:ln w="4763">
            <a:solidFill>
              <a:srgbClr val="000000"/>
            </a:solidFill>
            <a:round/>
            <a:headEnd/>
            <a:tailEnd/>
          </a:ln>
        </p:spPr>
        <p:txBody>
          <a:bodyPr/>
          <a:lstStyle/>
          <a:p>
            <a:endParaRPr lang="en-US"/>
          </a:p>
        </p:txBody>
      </p:sp>
      <p:sp>
        <p:nvSpPr>
          <p:cNvPr id="46153" name="Line 73"/>
          <p:cNvSpPr>
            <a:spLocks noChangeShapeType="1"/>
          </p:cNvSpPr>
          <p:nvPr/>
        </p:nvSpPr>
        <p:spPr bwMode="auto">
          <a:xfrm flipV="1">
            <a:off x="3398838" y="4627563"/>
            <a:ext cx="242887" cy="603250"/>
          </a:xfrm>
          <a:prstGeom prst="line">
            <a:avLst/>
          </a:prstGeom>
          <a:noFill/>
          <a:ln w="4763">
            <a:solidFill>
              <a:srgbClr val="000000"/>
            </a:solidFill>
            <a:round/>
            <a:headEnd/>
            <a:tailEnd/>
          </a:ln>
        </p:spPr>
        <p:txBody>
          <a:bodyPr/>
          <a:lstStyle/>
          <a:p>
            <a:endParaRPr lang="en-US"/>
          </a:p>
        </p:txBody>
      </p:sp>
      <p:sp>
        <p:nvSpPr>
          <p:cNvPr id="46154" name="Line 74"/>
          <p:cNvSpPr>
            <a:spLocks noChangeShapeType="1"/>
          </p:cNvSpPr>
          <p:nvPr/>
        </p:nvSpPr>
        <p:spPr bwMode="auto">
          <a:xfrm flipH="1" flipV="1">
            <a:off x="3863975" y="4824413"/>
            <a:ext cx="138113" cy="301625"/>
          </a:xfrm>
          <a:prstGeom prst="line">
            <a:avLst/>
          </a:prstGeom>
          <a:noFill/>
          <a:ln w="4763">
            <a:solidFill>
              <a:srgbClr val="000000"/>
            </a:solidFill>
            <a:round/>
            <a:headEnd/>
            <a:tailEnd/>
          </a:ln>
        </p:spPr>
        <p:txBody>
          <a:bodyPr/>
          <a:lstStyle/>
          <a:p>
            <a:endParaRPr lang="en-US"/>
          </a:p>
        </p:txBody>
      </p:sp>
      <p:sp>
        <p:nvSpPr>
          <p:cNvPr id="46155" name="Line 75"/>
          <p:cNvSpPr>
            <a:spLocks noChangeShapeType="1"/>
          </p:cNvSpPr>
          <p:nvPr/>
        </p:nvSpPr>
        <p:spPr bwMode="auto">
          <a:xfrm flipH="1" flipV="1">
            <a:off x="5908675" y="4808538"/>
            <a:ext cx="147638" cy="317500"/>
          </a:xfrm>
          <a:prstGeom prst="line">
            <a:avLst/>
          </a:prstGeom>
          <a:noFill/>
          <a:ln w="4763">
            <a:solidFill>
              <a:srgbClr val="000000"/>
            </a:solidFill>
            <a:round/>
            <a:headEnd/>
            <a:tailEnd/>
          </a:ln>
        </p:spPr>
        <p:txBody>
          <a:bodyPr/>
          <a:lstStyle/>
          <a:p>
            <a:endParaRPr lang="en-US"/>
          </a:p>
        </p:txBody>
      </p:sp>
      <p:sp>
        <p:nvSpPr>
          <p:cNvPr id="46156" name="Line 76"/>
          <p:cNvSpPr>
            <a:spLocks noChangeShapeType="1"/>
          </p:cNvSpPr>
          <p:nvPr/>
        </p:nvSpPr>
        <p:spPr bwMode="auto">
          <a:xfrm flipV="1">
            <a:off x="4351338" y="5062538"/>
            <a:ext cx="149225" cy="360362"/>
          </a:xfrm>
          <a:prstGeom prst="line">
            <a:avLst/>
          </a:prstGeom>
          <a:noFill/>
          <a:ln w="4763">
            <a:solidFill>
              <a:srgbClr val="000000"/>
            </a:solidFill>
            <a:round/>
            <a:headEnd/>
            <a:tailEnd/>
          </a:ln>
        </p:spPr>
        <p:txBody>
          <a:bodyPr/>
          <a:lstStyle/>
          <a:p>
            <a:endParaRPr lang="en-US"/>
          </a:p>
        </p:txBody>
      </p:sp>
      <p:sp>
        <p:nvSpPr>
          <p:cNvPr id="46157" name="Freeform 77"/>
          <p:cNvSpPr>
            <a:spLocks/>
          </p:cNvSpPr>
          <p:nvPr/>
        </p:nvSpPr>
        <p:spPr bwMode="auto">
          <a:xfrm>
            <a:off x="3609975" y="4564063"/>
            <a:ext cx="58738" cy="95250"/>
          </a:xfrm>
          <a:custGeom>
            <a:avLst/>
            <a:gdLst/>
            <a:ahLst/>
            <a:cxnLst>
              <a:cxn ang="0">
                <a:pos x="17" y="50"/>
              </a:cxn>
              <a:cxn ang="0">
                <a:pos x="17" y="50"/>
              </a:cxn>
              <a:cxn ang="0">
                <a:pos x="7" y="47"/>
              </a:cxn>
              <a:cxn ang="0">
                <a:pos x="0" y="50"/>
              </a:cxn>
              <a:cxn ang="0">
                <a:pos x="0" y="50"/>
              </a:cxn>
              <a:cxn ang="0">
                <a:pos x="20" y="27"/>
              </a:cxn>
              <a:cxn ang="0">
                <a:pos x="37" y="0"/>
              </a:cxn>
              <a:cxn ang="0">
                <a:pos x="37" y="0"/>
              </a:cxn>
              <a:cxn ang="0">
                <a:pos x="34" y="30"/>
              </a:cxn>
              <a:cxn ang="0">
                <a:pos x="30" y="60"/>
              </a:cxn>
              <a:cxn ang="0">
                <a:pos x="30" y="60"/>
              </a:cxn>
              <a:cxn ang="0">
                <a:pos x="24" y="54"/>
              </a:cxn>
              <a:cxn ang="0">
                <a:pos x="17" y="50"/>
              </a:cxn>
              <a:cxn ang="0">
                <a:pos x="17" y="50"/>
              </a:cxn>
            </a:cxnLst>
            <a:rect l="0" t="0" r="r" b="b"/>
            <a:pathLst>
              <a:path w="37" h="60">
                <a:moveTo>
                  <a:pt x="17" y="50"/>
                </a:moveTo>
                <a:lnTo>
                  <a:pt x="17" y="50"/>
                </a:lnTo>
                <a:lnTo>
                  <a:pt x="7" y="47"/>
                </a:lnTo>
                <a:lnTo>
                  <a:pt x="0" y="50"/>
                </a:lnTo>
                <a:lnTo>
                  <a:pt x="0" y="50"/>
                </a:lnTo>
                <a:lnTo>
                  <a:pt x="20" y="27"/>
                </a:lnTo>
                <a:lnTo>
                  <a:pt x="37" y="0"/>
                </a:lnTo>
                <a:lnTo>
                  <a:pt x="37" y="0"/>
                </a:lnTo>
                <a:lnTo>
                  <a:pt x="34" y="30"/>
                </a:lnTo>
                <a:lnTo>
                  <a:pt x="30" y="60"/>
                </a:lnTo>
                <a:lnTo>
                  <a:pt x="30" y="60"/>
                </a:lnTo>
                <a:lnTo>
                  <a:pt x="24" y="54"/>
                </a:lnTo>
                <a:lnTo>
                  <a:pt x="17" y="50"/>
                </a:lnTo>
                <a:lnTo>
                  <a:pt x="17" y="50"/>
                </a:lnTo>
                <a:close/>
              </a:path>
            </a:pathLst>
          </a:custGeom>
          <a:solidFill>
            <a:srgbClr val="000000"/>
          </a:solidFill>
          <a:ln w="11113">
            <a:solidFill>
              <a:srgbClr val="000000"/>
            </a:solidFill>
            <a:prstDash val="solid"/>
            <a:round/>
            <a:headEnd/>
            <a:tailEnd/>
          </a:ln>
        </p:spPr>
        <p:txBody>
          <a:bodyPr/>
          <a:lstStyle/>
          <a:p>
            <a:endParaRPr lang="en-US"/>
          </a:p>
        </p:txBody>
      </p:sp>
      <p:sp>
        <p:nvSpPr>
          <p:cNvPr id="46158" name="Freeform 78"/>
          <p:cNvSpPr>
            <a:spLocks/>
          </p:cNvSpPr>
          <p:nvPr/>
        </p:nvSpPr>
        <p:spPr bwMode="auto">
          <a:xfrm>
            <a:off x="3832225" y="4760913"/>
            <a:ext cx="65088" cy="95250"/>
          </a:xfrm>
          <a:custGeom>
            <a:avLst/>
            <a:gdLst/>
            <a:ahLst/>
            <a:cxnLst>
              <a:cxn ang="0">
                <a:pos x="24" y="46"/>
              </a:cxn>
              <a:cxn ang="0">
                <a:pos x="24" y="46"/>
              </a:cxn>
              <a:cxn ang="0">
                <a:pos x="17" y="53"/>
              </a:cxn>
              <a:cxn ang="0">
                <a:pos x="10" y="60"/>
              </a:cxn>
              <a:cxn ang="0">
                <a:pos x="10" y="60"/>
              </a:cxn>
              <a:cxn ang="0">
                <a:pos x="7" y="30"/>
              </a:cxn>
              <a:cxn ang="0">
                <a:pos x="0" y="0"/>
              </a:cxn>
              <a:cxn ang="0">
                <a:pos x="0" y="0"/>
              </a:cxn>
              <a:cxn ang="0">
                <a:pos x="20" y="23"/>
              </a:cxn>
              <a:cxn ang="0">
                <a:pos x="41" y="46"/>
              </a:cxn>
              <a:cxn ang="0">
                <a:pos x="41" y="46"/>
              </a:cxn>
              <a:cxn ang="0">
                <a:pos x="30" y="46"/>
              </a:cxn>
              <a:cxn ang="0">
                <a:pos x="24" y="46"/>
              </a:cxn>
              <a:cxn ang="0">
                <a:pos x="24" y="46"/>
              </a:cxn>
            </a:cxnLst>
            <a:rect l="0" t="0" r="r" b="b"/>
            <a:pathLst>
              <a:path w="41" h="60">
                <a:moveTo>
                  <a:pt x="24" y="46"/>
                </a:moveTo>
                <a:lnTo>
                  <a:pt x="24" y="46"/>
                </a:lnTo>
                <a:lnTo>
                  <a:pt x="17" y="53"/>
                </a:lnTo>
                <a:lnTo>
                  <a:pt x="10" y="60"/>
                </a:lnTo>
                <a:lnTo>
                  <a:pt x="10" y="60"/>
                </a:lnTo>
                <a:lnTo>
                  <a:pt x="7" y="30"/>
                </a:lnTo>
                <a:lnTo>
                  <a:pt x="0" y="0"/>
                </a:lnTo>
                <a:lnTo>
                  <a:pt x="0" y="0"/>
                </a:lnTo>
                <a:lnTo>
                  <a:pt x="20" y="23"/>
                </a:lnTo>
                <a:lnTo>
                  <a:pt x="41" y="46"/>
                </a:lnTo>
                <a:lnTo>
                  <a:pt x="41" y="46"/>
                </a:lnTo>
                <a:lnTo>
                  <a:pt x="30" y="46"/>
                </a:lnTo>
                <a:lnTo>
                  <a:pt x="24" y="46"/>
                </a:lnTo>
                <a:lnTo>
                  <a:pt x="24" y="46"/>
                </a:lnTo>
                <a:close/>
              </a:path>
            </a:pathLst>
          </a:custGeom>
          <a:solidFill>
            <a:srgbClr val="000000"/>
          </a:solidFill>
          <a:ln w="11113">
            <a:solidFill>
              <a:srgbClr val="000000"/>
            </a:solidFill>
            <a:prstDash val="solid"/>
            <a:round/>
            <a:headEnd/>
            <a:tailEnd/>
          </a:ln>
        </p:spPr>
        <p:txBody>
          <a:bodyPr/>
          <a:lstStyle/>
          <a:p>
            <a:endParaRPr lang="en-US"/>
          </a:p>
        </p:txBody>
      </p:sp>
      <p:sp>
        <p:nvSpPr>
          <p:cNvPr id="46159" name="Freeform 79"/>
          <p:cNvSpPr>
            <a:spLocks/>
          </p:cNvSpPr>
          <p:nvPr/>
        </p:nvSpPr>
        <p:spPr bwMode="auto">
          <a:xfrm>
            <a:off x="3965575" y="4489450"/>
            <a:ext cx="90488" cy="74613"/>
          </a:xfrm>
          <a:custGeom>
            <a:avLst/>
            <a:gdLst/>
            <a:ahLst/>
            <a:cxnLst>
              <a:cxn ang="0">
                <a:pos x="10" y="17"/>
              </a:cxn>
              <a:cxn ang="0">
                <a:pos x="10" y="17"/>
              </a:cxn>
              <a:cxn ang="0">
                <a:pos x="17" y="11"/>
              </a:cxn>
              <a:cxn ang="0">
                <a:pos x="17" y="0"/>
              </a:cxn>
              <a:cxn ang="0">
                <a:pos x="17" y="0"/>
              </a:cxn>
              <a:cxn ang="0">
                <a:pos x="37" y="24"/>
              </a:cxn>
              <a:cxn ang="0">
                <a:pos x="57" y="47"/>
              </a:cxn>
              <a:cxn ang="0">
                <a:pos x="57" y="47"/>
              </a:cxn>
              <a:cxn ang="0">
                <a:pos x="27" y="37"/>
              </a:cxn>
              <a:cxn ang="0">
                <a:pos x="0" y="31"/>
              </a:cxn>
              <a:cxn ang="0">
                <a:pos x="0" y="31"/>
              </a:cxn>
              <a:cxn ang="0">
                <a:pos x="7" y="24"/>
              </a:cxn>
              <a:cxn ang="0">
                <a:pos x="10" y="17"/>
              </a:cxn>
              <a:cxn ang="0">
                <a:pos x="10" y="17"/>
              </a:cxn>
            </a:cxnLst>
            <a:rect l="0" t="0" r="r" b="b"/>
            <a:pathLst>
              <a:path w="57" h="47">
                <a:moveTo>
                  <a:pt x="10" y="17"/>
                </a:moveTo>
                <a:lnTo>
                  <a:pt x="10" y="17"/>
                </a:lnTo>
                <a:lnTo>
                  <a:pt x="17" y="11"/>
                </a:lnTo>
                <a:lnTo>
                  <a:pt x="17" y="0"/>
                </a:lnTo>
                <a:lnTo>
                  <a:pt x="17" y="0"/>
                </a:lnTo>
                <a:lnTo>
                  <a:pt x="37" y="24"/>
                </a:lnTo>
                <a:lnTo>
                  <a:pt x="57" y="47"/>
                </a:lnTo>
                <a:lnTo>
                  <a:pt x="57" y="47"/>
                </a:lnTo>
                <a:lnTo>
                  <a:pt x="27" y="37"/>
                </a:lnTo>
                <a:lnTo>
                  <a:pt x="0" y="31"/>
                </a:lnTo>
                <a:lnTo>
                  <a:pt x="0" y="31"/>
                </a:lnTo>
                <a:lnTo>
                  <a:pt x="7" y="24"/>
                </a:lnTo>
                <a:lnTo>
                  <a:pt x="10" y="17"/>
                </a:lnTo>
                <a:lnTo>
                  <a:pt x="10" y="17"/>
                </a:lnTo>
                <a:close/>
              </a:path>
            </a:pathLst>
          </a:custGeom>
          <a:solidFill>
            <a:srgbClr val="000000"/>
          </a:solidFill>
          <a:ln w="11113">
            <a:solidFill>
              <a:srgbClr val="000000"/>
            </a:solidFill>
            <a:prstDash val="solid"/>
            <a:round/>
            <a:headEnd/>
            <a:tailEnd/>
          </a:ln>
        </p:spPr>
        <p:txBody>
          <a:bodyPr/>
          <a:lstStyle/>
          <a:p>
            <a:endParaRPr lang="en-US"/>
          </a:p>
        </p:txBody>
      </p:sp>
      <p:sp>
        <p:nvSpPr>
          <p:cNvPr id="46160" name="Freeform 80"/>
          <p:cNvSpPr>
            <a:spLocks/>
          </p:cNvSpPr>
          <p:nvPr/>
        </p:nvSpPr>
        <p:spPr bwMode="auto">
          <a:xfrm>
            <a:off x="4246563" y="4452938"/>
            <a:ext cx="88900" cy="74612"/>
          </a:xfrm>
          <a:custGeom>
            <a:avLst/>
            <a:gdLst/>
            <a:ahLst/>
            <a:cxnLst>
              <a:cxn ang="0">
                <a:pos x="13" y="17"/>
              </a:cxn>
              <a:cxn ang="0">
                <a:pos x="13" y="17"/>
              </a:cxn>
              <a:cxn ang="0">
                <a:pos x="16" y="10"/>
              </a:cxn>
              <a:cxn ang="0">
                <a:pos x="16" y="0"/>
              </a:cxn>
              <a:cxn ang="0">
                <a:pos x="16" y="0"/>
              </a:cxn>
              <a:cxn ang="0">
                <a:pos x="36" y="27"/>
              </a:cxn>
              <a:cxn ang="0">
                <a:pos x="56" y="47"/>
              </a:cxn>
              <a:cxn ang="0">
                <a:pos x="56" y="47"/>
              </a:cxn>
              <a:cxn ang="0">
                <a:pos x="26" y="37"/>
              </a:cxn>
              <a:cxn ang="0">
                <a:pos x="0" y="30"/>
              </a:cxn>
              <a:cxn ang="0">
                <a:pos x="0" y="30"/>
              </a:cxn>
              <a:cxn ang="0">
                <a:pos x="6" y="23"/>
              </a:cxn>
              <a:cxn ang="0">
                <a:pos x="13" y="17"/>
              </a:cxn>
              <a:cxn ang="0">
                <a:pos x="13" y="17"/>
              </a:cxn>
            </a:cxnLst>
            <a:rect l="0" t="0" r="r" b="b"/>
            <a:pathLst>
              <a:path w="56" h="47">
                <a:moveTo>
                  <a:pt x="13" y="17"/>
                </a:moveTo>
                <a:lnTo>
                  <a:pt x="13" y="17"/>
                </a:lnTo>
                <a:lnTo>
                  <a:pt x="16" y="10"/>
                </a:lnTo>
                <a:lnTo>
                  <a:pt x="16" y="0"/>
                </a:lnTo>
                <a:lnTo>
                  <a:pt x="16" y="0"/>
                </a:lnTo>
                <a:lnTo>
                  <a:pt x="36" y="27"/>
                </a:lnTo>
                <a:lnTo>
                  <a:pt x="56" y="47"/>
                </a:lnTo>
                <a:lnTo>
                  <a:pt x="56" y="47"/>
                </a:lnTo>
                <a:lnTo>
                  <a:pt x="26" y="37"/>
                </a:lnTo>
                <a:lnTo>
                  <a:pt x="0" y="30"/>
                </a:lnTo>
                <a:lnTo>
                  <a:pt x="0" y="30"/>
                </a:lnTo>
                <a:lnTo>
                  <a:pt x="6" y="23"/>
                </a:lnTo>
                <a:lnTo>
                  <a:pt x="13" y="17"/>
                </a:lnTo>
                <a:lnTo>
                  <a:pt x="13" y="17"/>
                </a:lnTo>
                <a:close/>
              </a:path>
            </a:pathLst>
          </a:custGeom>
          <a:solidFill>
            <a:srgbClr val="000000"/>
          </a:solidFill>
          <a:ln w="11113">
            <a:solidFill>
              <a:srgbClr val="000000"/>
            </a:solidFill>
            <a:prstDash val="solid"/>
            <a:round/>
            <a:headEnd/>
            <a:tailEnd/>
          </a:ln>
        </p:spPr>
        <p:txBody>
          <a:bodyPr/>
          <a:lstStyle/>
          <a:p>
            <a:endParaRPr lang="en-US"/>
          </a:p>
        </p:txBody>
      </p:sp>
      <p:sp>
        <p:nvSpPr>
          <p:cNvPr id="46161" name="Freeform 81"/>
          <p:cNvSpPr>
            <a:spLocks/>
          </p:cNvSpPr>
          <p:nvPr/>
        </p:nvSpPr>
        <p:spPr bwMode="auto">
          <a:xfrm>
            <a:off x="4541838" y="4140200"/>
            <a:ext cx="95250" cy="79375"/>
          </a:xfrm>
          <a:custGeom>
            <a:avLst/>
            <a:gdLst/>
            <a:ahLst/>
            <a:cxnLst>
              <a:cxn ang="0">
                <a:pos x="44" y="17"/>
              </a:cxn>
              <a:cxn ang="0">
                <a:pos x="44" y="17"/>
              </a:cxn>
              <a:cxn ang="0">
                <a:pos x="50" y="24"/>
              </a:cxn>
              <a:cxn ang="0">
                <a:pos x="60" y="30"/>
              </a:cxn>
              <a:cxn ang="0">
                <a:pos x="60" y="30"/>
              </a:cxn>
              <a:cxn ang="0">
                <a:pos x="30" y="37"/>
              </a:cxn>
              <a:cxn ang="0">
                <a:pos x="0" y="50"/>
              </a:cxn>
              <a:cxn ang="0">
                <a:pos x="0" y="50"/>
              </a:cxn>
              <a:cxn ang="0">
                <a:pos x="20" y="27"/>
              </a:cxn>
              <a:cxn ang="0">
                <a:pos x="37" y="0"/>
              </a:cxn>
              <a:cxn ang="0">
                <a:pos x="37" y="0"/>
              </a:cxn>
              <a:cxn ang="0">
                <a:pos x="40" y="14"/>
              </a:cxn>
              <a:cxn ang="0">
                <a:pos x="44" y="17"/>
              </a:cxn>
              <a:cxn ang="0">
                <a:pos x="44" y="17"/>
              </a:cxn>
            </a:cxnLst>
            <a:rect l="0" t="0" r="r" b="b"/>
            <a:pathLst>
              <a:path w="60" h="50">
                <a:moveTo>
                  <a:pt x="44" y="17"/>
                </a:moveTo>
                <a:lnTo>
                  <a:pt x="44" y="17"/>
                </a:lnTo>
                <a:lnTo>
                  <a:pt x="50" y="24"/>
                </a:lnTo>
                <a:lnTo>
                  <a:pt x="60" y="30"/>
                </a:lnTo>
                <a:lnTo>
                  <a:pt x="60" y="30"/>
                </a:lnTo>
                <a:lnTo>
                  <a:pt x="30" y="37"/>
                </a:lnTo>
                <a:lnTo>
                  <a:pt x="0" y="50"/>
                </a:lnTo>
                <a:lnTo>
                  <a:pt x="0" y="50"/>
                </a:lnTo>
                <a:lnTo>
                  <a:pt x="20" y="27"/>
                </a:lnTo>
                <a:lnTo>
                  <a:pt x="37" y="0"/>
                </a:lnTo>
                <a:lnTo>
                  <a:pt x="37" y="0"/>
                </a:lnTo>
                <a:lnTo>
                  <a:pt x="40" y="14"/>
                </a:lnTo>
                <a:lnTo>
                  <a:pt x="44" y="17"/>
                </a:lnTo>
                <a:lnTo>
                  <a:pt x="44" y="17"/>
                </a:lnTo>
                <a:close/>
              </a:path>
            </a:pathLst>
          </a:custGeom>
          <a:solidFill>
            <a:srgbClr val="000000"/>
          </a:solidFill>
          <a:ln w="11113">
            <a:solidFill>
              <a:srgbClr val="000000"/>
            </a:solidFill>
            <a:prstDash val="solid"/>
            <a:round/>
            <a:headEnd/>
            <a:tailEnd/>
          </a:ln>
        </p:spPr>
        <p:txBody>
          <a:bodyPr/>
          <a:lstStyle/>
          <a:p>
            <a:endParaRPr lang="en-US"/>
          </a:p>
        </p:txBody>
      </p:sp>
      <p:sp>
        <p:nvSpPr>
          <p:cNvPr id="46162" name="Freeform 82"/>
          <p:cNvSpPr>
            <a:spLocks/>
          </p:cNvSpPr>
          <p:nvPr/>
        </p:nvSpPr>
        <p:spPr bwMode="auto">
          <a:xfrm>
            <a:off x="5051425" y="4421188"/>
            <a:ext cx="95250" cy="79375"/>
          </a:xfrm>
          <a:custGeom>
            <a:avLst/>
            <a:gdLst/>
            <a:ahLst/>
            <a:cxnLst>
              <a:cxn ang="0">
                <a:pos x="46" y="17"/>
              </a:cxn>
              <a:cxn ang="0">
                <a:pos x="46" y="17"/>
              </a:cxn>
              <a:cxn ang="0">
                <a:pos x="53" y="23"/>
              </a:cxn>
              <a:cxn ang="0">
                <a:pos x="60" y="30"/>
              </a:cxn>
              <a:cxn ang="0">
                <a:pos x="60" y="30"/>
              </a:cxn>
              <a:cxn ang="0">
                <a:pos x="30" y="37"/>
              </a:cxn>
              <a:cxn ang="0">
                <a:pos x="0" y="50"/>
              </a:cxn>
              <a:cxn ang="0">
                <a:pos x="0" y="50"/>
              </a:cxn>
              <a:cxn ang="0">
                <a:pos x="23" y="27"/>
              </a:cxn>
              <a:cxn ang="0">
                <a:pos x="40" y="0"/>
              </a:cxn>
              <a:cxn ang="0">
                <a:pos x="40" y="0"/>
              </a:cxn>
              <a:cxn ang="0">
                <a:pos x="43" y="13"/>
              </a:cxn>
              <a:cxn ang="0">
                <a:pos x="46" y="17"/>
              </a:cxn>
              <a:cxn ang="0">
                <a:pos x="46" y="17"/>
              </a:cxn>
            </a:cxnLst>
            <a:rect l="0" t="0" r="r" b="b"/>
            <a:pathLst>
              <a:path w="60" h="50">
                <a:moveTo>
                  <a:pt x="46" y="17"/>
                </a:moveTo>
                <a:lnTo>
                  <a:pt x="46" y="17"/>
                </a:lnTo>
                <a:lnTo>
                  <a:pt x="53" y="23"/>
                </a:lnTo>
                <a:lnTo>
                  <a:pt x="60" y="30"/>
                </a:lnTo>
                <a:lnTo>
                  <a:pt x="60" y="30"/>
                </a:lnTo>
                <a:lnTo>
                  <a:pt x="30" y="37"/>
                </a:lnTo>
                <a:lnTo>
                  <a:pt x="0" y="50"/>
                </a:lnTo>
                <a:lnTo>
                  <a:pt x="0" y="50"/>
                </a:lnTo>
                <a:lnTo>
                  <a:pt x="23" y="27"/>
                </a:lnTo>
                <a:lnTo>
                  <a:pt x="40" y="0"/>
                </a:lnTo>
                <a:lnTo>
                  <a:pt x="40" y="0"/>
                </a:lnTo>
                <a:lnTo>
                  <a:pt x="43" y="13"/>
                </a:lnTo>
                <a:lnTo>
                  <a:pt x="46" y="17"/>
                </a:lnTo>
                <a:lnTo>
                  <a:pt x="46" y="17"/>
                </a:lnTo>
                <a:close/>
              </a:path>
            </a:pathLst>
          </a:custGeom>
          <a:solidFill>
            <a:srgbClr val="000000"/>
          </a:solidFill>
          <a:ln w="11113">
            <a:solidFill>
              <a:srgbClr val="000000"/>
            </a:solidFill>
            <a:prstDash val="solid"/>
            <a:round/>
            <a:headEnd/>
            <a:tailEnd/>
          </a:ln>
        </p:spPr>
        <p:txBody>
          <a:bodyPr/>
          <a:lstStyle/>
          <a:p>
            <a:endParaRPr lang="en-US"/>
          </a:p>
        </p:txBody>
      </p:sp>
      <p:sp>
        <p:nvSpPr>
          <p:cNvPr id="46163" name="Freeform 83"/>
          <p:cNvSpPr>
            <a:spLocks/>
          </p:cNvSpPr>
          <p:nvPr/>
        </p:nvSpPr>
        <p:spPr bwMode="auto">
          <a:xfrm>
            <a:off x="4468813" y="4992688"/>
            <a:ext cx="63500" cy="95250"/>
          </a:xfrm>
          <a:custGeom>
            <a:avLst/>
            <a:gdLst/>
            <a:ahLst/>
            <a:cxnLst>
              <a:cxn ang="0">
                <a:pos x="20" y="50"/>
              </a:cxn>
              <a:cxn ang="0">
                <a:pos x="20" y="50"/>
              </a:cxn>
              <a:cxn ang="0">
                <a:pos x="10" y="47"/>
              </a:cxn>
              <a:cxn ang="0">
                <a:pos x="0" y="47"/>
              </a:cxn>
              <a:cxn ang="0">
                <a:pos x="0" y="47"/>
              </a:cxn>
              <a:cxn ang="0">
                <a:pos x="20" y="24"/>
              </a:cxn>
              <a:cxn ang="0">
                <a:pos x="40" y="0"/>
              </a:cxn>
              <a:cxn ang="0">
                <a:pos x="40" y="0"/>
              </a:cxn>
              <a:cxn ang="0">
                <a:pos x="33" y="30"/>
              </a:cxn>
              <a:cxn ang="0">
                <a:pos x="33" y="60"/>
              </a:cxn>
              <a:cxn ang="0">
                <a:pos x="33" y="60"/>
              </a:cxn>
              <a:cxn ang="0">
                <a:pos x="23" y="54"/>
              </a:cxn>
              <a:cxn ang="0">
                <a:pos x="20" y="50"/>
              </a:cxn>
              <a:cxn ang="0">
                <a:pos x="20" y="50"/>
              </a:cxn>
            </a:cxnLst>
            <a:rect l="0" t="0" r="r" b="b"/>
            <a:pathLst>
              <a:path w="40" h="60">
                <a:moveTo>
                  <a:pt x="20" y="50"/>
                </a:moveTo>
                <a:lnTo>
                  <a:pt x="20" y="50"/>
                </a:lnTo>
                <a:lnTo>
                  <a:pt x="10" y="47"/>
                </a:lnTo>
                <a:lnTo>
                  <a:pt x="0" y="47"/>
                </a:lnTo>
                <a:lnTo>
                  <a:pt x="0" y="47"/>
                </a:lnTo>
                <a:lnTo>
                  <a:pt x="20" y="24"/>
                </a:lnTo>
                <a:lnTo>
                  <a:pt x="40" y="0"/>
                </a:lnTo>
                <a:lnTo>
                  <a:pt x="40" y="0"/>
                </a:lnTo>
                <a:lnTo>
                  <a:pt x="33" y="30"/>
                </a:lnTo>
                <a:lnTo>
                  <a:pt x="33" y="60"/>
                </a:lnTo>
                <a:lnTo>
                  <a:pt x="33" y="60"/>
                </a:lnTo>
                <a:lnTo>
                  <a:pt x="23" y="54"/>
                </a:lnTo>
                <a:lnTo>
                  <a:pt x="20" y="50"/>
                </a:lnTo>
                <a:lnTo>
                  <a:pt x="20" y="50"/>
                </a:lnTo>
                <a:close/>
              </a:path>
            </a:pathLst>
          </a:custGeom>
          <a:solidFill>
            <a:srgbClr val="000000"/>
          </a:solidFill>
          <a:ln w="11113">
            <a:solidFill>
              <a:srgbClr val="000000"/>
            </a:solidFill>
            <a:prstDash val="solid"/>
            <a:round/>
            <a:headEnd/>
            <a:tailEnd/>
          </a:ln>
        </p:spPr>
        <p:txBody>
          <a:bodyPr/>
          <a:lstStyle/>
          <a:p>
            <a:endParaRPr lang="en-US"/>
          </a:p>
        </p:txBody>
      </p:sp>
      <p:sp>
        <p:nvSpPr>
          <p:cNvPr id="46164" name="Freeform 84"/>
          <p:cNvSpPr>
            <a:spLocks/>
          </p:cNvSpPr>
          <p:nvPr/>
        </p:nvSpPr>
        <p:spPr bwMode="auto">
          <a:xfrm>
            <a:off x="5881688" y="4738688"/>
            <a:ext cx="63500" cy="101600"/>
          </a:xfrm>
          <a:custGeom>
            <a:avLst/>
            <a:gdLst/>
            <a:ahLst/>
            <a:cxnLst>
              <a:cxn ang="0">
                <a:pos x="20" y="50"/>
              </a:cxn>
              <a:cxn ang="0">
                <a:pos x="20" y="50"/>
              </a:cxn>
              <a:cxn ang="0">
                <a:pos x="13" y="54"/>
              </a:cxn>
              <a:cxn ang="0">
                <a:pos x="7" y="64"/>
              </a:cxn>
              <a:cxn ang="0">
                <a:pos x="7" y="64"/>
              </a:cxn>
              <a:cxn ang="0">
                <a:pos x="3" y="30"/>
              </a:cxn>
              <a:cxn ang="0">
                <a:pos x="0" y="0"/>
              </a:cxn>
              <a:cxn ang="0">
                <a:pos x="0" y="0"/>
              </a:cxn>
              <a:cxn ang="0">
                <a:pos x="17" y="27"/>
              </a:cxn>
              <a:cxn ang="0">
                <a:pos x="40" y="47"/>
              </a:cxn>
              <a:cxn ang="0">
                <a:pos x="40" y="47"/>
              </a:cxn>
              <a:cxn ang="0">
                <a:pos x="27" y="47"/>
              </a:cxn>
              <a:cxn ang="0">
                <a:pos x="20" y="50"/>
              </a:cxn>
              <a:cxn ang="0">
                <a:pos x="20" y="50"/>
              </a:cxn>
            </a:cxnLst>
            <a:rect l="0" t="0" r="r" b="b"/>
            <a:pathLst>
              <a:path w="40" h="64">
                <a:moveTo>
                  <a:pt x="20" y="50"/>
                </a:moveTo>
                <a:lnTo>
                  <a:pt x="20" y="50"/>
                </a:lnTo>
                <a:lnTo>
                  <a:pt x="13" y="54"/>
                </a:lnTo>
                <a:lnTo>
                  <a:pt x="7" y="64"/>
                </a:lnTo>
                <a:lnTo>
                  <a:pt x="7" y="64"/>
                </a:lnTo>
                <a:lnTo>
                  <a:pt x="3" y="30"/>
                </a:lnTo>
                <a:lnTo>
                  <a:pt x="0" y="0"/>
                </a:lnTo>
                <a:lnTo>
                  <a:pt x="0" y="0"/>
                </a:lnTo>
                <a:lnTo>
                  <a:pt x="17" y="27"/>
                </a:lnTo>
                <a:lnTo>
                  <a:pt x="40" y="47"/>
                </a:lnTo>
                <a:lnTo>
                  <a:pt x="40" y="47"/>
                </a:lnTo>
                <a:lnTo>
                  <a:pt x="27" y="47"/>
                </a:lnTo>
                <a:lnTo>
                  <a:pt x="20" y="50"/>
                </a:lnTo>
                <a:lnTo>
                  <a:pt x="20" y="50"/>
                </a:lnTo>
                <a:close/>
              </a:path>
            </a:pathLst>
          </a:custGeom>
          <a:solidFill>
            <a:srgbClr val="000000"/>
          </a:solidFill>
          <a:ln w="11113">
            <a:solidFill>
              <a:srgbClr val="000000"/>
            </a:solidFill>
            <a:prstDash val="solid"/>
            <a:round/>
            <a:headEnd/>
            <a:tailEnd/>
          </a:ln>
        </p:spPr>
        <p:txBody>
          <a:bodyPr/>
          <a:lstStyle/>
          <a:p>
            <a:endParaRPr lang="en-US"/>
          </a:p>
        </p:txBody>
      </p:sp>
      <p:sp>
        <p:nvSpPr>
          <p:cNvPr id="46165" name="Line 85"/>
          <p:cNvSpPr>
            <a:spLocks noChangeShapeType="1"/>
          </p:cNvSpPr>
          <p:nvPr/>
        </p:nvSpPr>
        <p:spPr bwMode="auto">
          <a:xfrm flipH="1" flipV="1">
            <a:off x="5029200" y="4876800"/>
            <a:ext cx="249238" cy="550863"/>
          </a:xfrm>
          <a:prstGeom prst="line">
            <a:avLst/>
          </a:prstGeom>
          <a:noFill/>
          <a:ln w="4763">
            <a:solidFill>
              <a:srgbClr val="000000"/>
            </a:solidFill>
            <a:round/>
            <a:headEnd/>
            <a:tailEnd/>
          </a:ln>
        </p:spPr>
        <p:txBody>
          <a:bodyPr/>
          <a:lstStyle/>
          <a:p>
            <a:endParaRPr lang="en-US"/>
          </a:p>
        </p:txBody>
      </p:sp>
      <p:sp>
        <p:nvSpPr>
          <p:cNvPr id="46166" name="Freeform 86"/>
          <p:cNvSpPr>
            <a:spLocks/>
          </p:cNvSpPr>
          <p:nvPr/>
        </p:nvSpPr>
        <p:spPr bwMode="auto">
          <a:xfrm>
            <a:off x="4997450" y="4813300"/>
            <a:ext cx="63500" cy="95250"/>
          </a:xfrm>
          <a:custGeom>
            <a:avLst/>
            <a:gdLst/>
            <a:ahLst/>
            <a:cxnLst>
              <a:cxn ang="0">
                <a:pos x="24" y="47"/>
              </a:cxn>
              <a:cxn ang="0">
                <a:pos x="24" y="47"/>
              </a:cxn>
              <a:cxn ang="0">
                <a:pos x="14" y="53"/>
              </a:cxn>
              <a:cxn ang="0">
                <a:pos x="7" y="60"/>
              </a:cxn>
              <a:cxn ang="0">
                <a:pos x="7" y="60"/>
              </a:cxn>
              <a:cxn ang="0">
                <a:pos x="7" y="30"/>
              </a:cxn>
              <a:cxn ang="0">
                <a:pos x="0" y="0"/>
              </a:cxn>
              <a:cxn ang="0">
                <a:pos x="0" y="0"/>
              </a:cxn>
              <a:cxn ang="0">
                <a:pos x="20" y="23"/>
              </a:cxn>
              <a:cxn ang="0">
                <a:pos x="40" y="43"/>
              </a:cxn>
              <a:cxn ang="0">
                <a:pos x="40" y="43"/>
              </a:cxn>
              <a:cxn ang="0">
                <a:pos x="27" y="47"/>
              </a:cxn>
              <a:cxn ang="0">
                <a:pos x="24" y="47"/>
              </a:cxn>
              <a:cxn ang="0">
                <a:pos x="24" y="47"/>
              </a:cxn>
            </a:cxnLst>
            <a:rect l="0" t="0" r="r" b="b"/>
            <a:pathLst>
              <a:path w="40" h="60">
                <a:moveTo>
                  <a:pt x="24" y="47"/>
                </a:moveTo>
                <a:lnTo>
                  <a:pt x="24" y="47"/>
                </a:lnTo>
                <a:lnTo>
                  <a:pt x="14" y="53"/>
                </a:lnTo>
                <a:lnTo>
                  <a:pt x="7" y="60"/>
                </a:lnTo>
                <a:lnTo>
                  <a:pt x="7" y="60"/>
                </a:lnTo>
                <a:lnTo>
                  <a:pt x="7" y="30"/>
                </a:lnTo>
                <a:lnTo>
                  <a:pt x="0" y="0"/>
                </a:lnTo>
                <a:lnTo>
                  <a:pt x="0" y="0"/>
                </a:lnTo>
                <a:lnTo>
                  <a:pt x="20" y="23"/>
                </a:lnTo>
                <a:lnTo>
                  <a:pt x="40" y="43"/>
                </a:lnTo>
                <a:lnTo>
                  <a:pt x="40" y="43"/>
                </a:lnTo>
                <a:lnTo>
                  <a:pt x="27" y="47"/>
                </a:lnTo>
                <a:lnTo>
                  <a:pt x="24" y="47"/>
                </a:lnTo>
                <a:lnTo>
                  <a:pt x="24" y="47"/>
                </a:lnTo>
                <a:close/>
              </a:path>
            </a:pathLst>
          </a:custGeom>
          <a:solidFill>
            <a:srgbClr val="000000"/>
          </a:solidFill>
          <a:ln w="11113">
            <a:solidFill>
              <a:srgbClr val="000000"/>
            </a:solidFill>
            <a:prstDash val="solid"/>
            <a:round/>
            <a:headEnd/>
            <a:tailEnd/>
          </a:ln>
        </p:spPr>
        <p:txBody>
          <a:bodyPr/>
          <a:lstStyle/>
          <a:p>
            <a:endParaRPr lang="en-US"/>
          </a:p>
        </p:txBody>
      </p:sp>
      <p:sp>
        <p:nvSpPr>
          <p:cNvPr id="46167" name="Freeform 87"/>
          <p:cNvSpPr>
            <a:spLocks/>
          </p:cNvSpPr>
          <p:nvPr/>
        </p:nvSpPr>
        <p:spPr bwMode="auto">
          <a:xfrm>
            <a:off x="5341938" y="1933575"/>
            <a:ext cx="95250" cy="79375"/>
          </a:xfrm>
          <a:custGeom>
            <a:avLst/>
            <a:gdLst/>
            <a:ahLst/>
            <a:cxnLst>
              <a:cxn ang="0">
                <a:pos x="13" y="20"/>
              </a:cxn>
              <a:cxn ang="0">
                <a:pos x="13" y="20"/>
              </a:cxn>
              <a:cxn ang="0">
                <a:pos x="17" y="10"/>
              </a:cxn>
              <a:cxn ang="0">
                <a:pos x="20" y="0"/>
              </a:cxn>
              <a:cxn ang="0">
                <a:pos x="20" y="0"/>
              </a:cxn>
              <a:cxn ang="0">
                <a:pos x="37" y="26"/>
              </a:cxn>
              <a:cxn ang="0">
                <a:pos x="60" y="50"/>
              </a:cxn>
              <a:cxn ang="0">
                <a:pos x="60" y="50"/>
              </a:cxn>
              <a:cxn ang="0">
                <a:pos x="30" y="36"/>
              </a:cxn>
              <a:cxn ang="0">
                <a:pos x="0" y="30"/>
              </a:cxn>
              <a:cxn ang="0">
                <a:pos x="0" y="30"/>
              </a:cxn>
              <a:cxn ang="0">
                <a:pos x="10" y="23"/>
              </a:cxn>
              <a:cxn ang="0">
                <a:pos x="13" y="20"/>
              </a:cxn>
              <a:cxn ang="0">
                <a:pos x="13" y="20"/>
              </a:cxn>
            </a:cxnLst>
            <a:rect l="0" t="0" r="r" b="b"/>
            <a:pathLst>
              <a:path w="60" h="50">
                <a:moveTo>
                  <a:pt x="13" y="20"/>
                </a:moveTo>
                <a:lnTo>
                  <a:pt x="13" y="20"/>
                </a:lnTo>
                <a:lnTo>
                  <a:pt x="17" y="10"/>
                </a:lnTo>
                <a:lnTo>
                  <a:pt x="20" y="0"/>
                </a:lnTo>
                <a:lnTo>
                  <a:pt x="20" y="0"/>
                </a:lnTo>
                <a:lnTo>
                  <a:pt x="37" y="26"/>
                </a:lnTo>
                <a:lnTo>
                  <a:pt x="60" y="50"/>
                </a:lnTo>
                <a:lnTo>
                  <a:pt x="60" y="50"/>
                </a:lnTo>
                <a:lnTo>
                  <a:pt x="30" y="36"/>
                </a:lnTo>
                <a:lnTo>
                  <a:pt x="0" y="30"/>
                </a:lnTo>
                <a:lnTo>
                  <a:pt x="0" y="30"/>
                </a:lnTo>
                <a:lnTo>
                  <a:pt x="10" y="23"/>
                </a:lnTo>
                <a:lnTo>
                  <a:pt x="13" y="20"/>
                </a:lnTo>
                <a:lnTo>
                  <a:pt x="13" y="20"/>
                </a:lnTo>
                <a:close/>
              </a:path>
            </a:pathLst>
          </a:custGeom>
          <a:solidFill>
            <a:srgbClr val="000000"/>
          </a:solidFill>
          <a:ln w="11113">
            <a:solidFill>
              <a:srgbClr val="000000"/>
            </a:solidFill>
            <a:prstDash val="solid"/>
            <a:round/>
            <a:headEnd/>
            <a:tailEnd/>
          </a:ln>
        </p:spPr>
        <p:txBody>
          <a:bodyPr/>
          <a:lstStyle/>
          <a:p>
            <a:endParaRPr lang="en-US"/>
          </a:p>
        </p:txBody>
      </p:sp>
      <p:sp>
        <p:nvSpPr>
          <p:cNvPr id="46168" name="Freeform 88"/>
          <p:cNvSpPr>
            <a:spLocks/>
          </p:cNvSpPr>
          <p:nvPr/>
        </p:nvSpPr>
        <p:spPr bwMode="auto">
          <a:xfrm>
            <a:off x="6146800" y="1895475"/>
            <a:ext cx="74613" cy="95250"/>
          </a:xfrm>
          <a:custGeom>
            <a:avLst/>
            <a:gdLst/>
            <a:ahLst/>
            <a:cxnLst>
              <a:cxn ang="0">
                <a:pos x="27" y="14"/>
              </a:cxn>
              <a:cxn ang="0">
                <a:pos x="27" y="14"/>
              </a:cxn>
              <a:cxn ang="0">
                <a:pos x="37" y="17"/>
              </a:cxn>
              <a:cxn ang="0">
                <a:pos x="47" y="17"/>
              </a:cxn>
              <a:cxn ang="0">
                <a:pos x="47" y="17"/>
              </a:cxn>
              <a:cxn ang="0">
                <a:pos x="23" y="37"/>
              </a:cxn>
              <a:cxn ang="0">
                <a:pos x="0" y="60"/>
              </a:cxn>
              <a:cxn ang="0">
                <a:pos x="0" y="60"/>
              </a:cxn>
              <a:cxn ang="0">
                <a:pos x="10" y="30"/>
              </a:cxn>
              <a:cxn ang="0">
                <a:pos x="17" y="0"/>
              </a:cxn>
              <a:cxn ang="0">
                <a:pos x="17" y="0"/>
              </a:cxn>
              <a:cxn ang="0">
                <a:pos x="23" y="10"/>
              </a:cxn>
              <a:cxn ang="0">
                <a:pos x="27" y="14"/>
              </a:cxn>
              <a:cxn ang="0">
                <a:pos x="27" y="14"/>
              </a:cxn>
            </a:cxnLst>
            <a:rect l="0" t="0" r="r" b="b"/>
            <a:pathLst>
              <a:path w="47" h="60">
                <a:moveTo>
                  <a:pt x="27" y="14"/>
                </a:moveTo>
                <a:lnTo>
                  <a:pt x="27" y="14"/>
                </a:lnTo>
                <a:lnTo>
                  <a:pt x="37" y="17"/>
                </a:lnTo>
                <a:lnTo>
                  <a:pt x="47" y="17"/>
                </a:lnTo>
                <a:lnTo>
                  <a:pt x="47" y="17"/>
                </a:lnTo>
                <a:lnTo>
                  <a:pt x="23" y="37"/>
                </a:lnTo>
                <a:lnTo>
                  <a:pt x="0" y="60"/>
                </a:lnTo>
                <a:lnTo>
                  <a:pt x="0" y="60"/>
                </a:lnTo>
                <a:lnTo>
                  <a:pt x="10" y="30"/>
                </a:lnTo>
                <a:lnTo>
                  <a:pt x="17" y="0"/>
                </a:lnTo>
                <a:lnTo>
                  <a:pt x="17" y="0"/>
                </a:lnTo>
                <a:lnTo>
                  <a:pt x="23" y="10"/>
                </a:lnTo>
                <a:lnTo>
                  <a:pt x="27" y="14"/>
                </a:lnTo>
                <a:lnTo>
                  <a:pt x="27" y="14"/>
                </a:lnTo>
                <a:close/>
              </a:path>
            </a:pathLst>
          </a:custGeom>
          <a:solidFill>
            <a:srgbClr val="000000"/>
          </a:solidFill>
          <a:ln w="11113">
            <a:solidFill>
              <a:srgbClr val="000000"/>
            </a:solidFill>
            <a:prstDash val="solid"/>
            <a:round/>
            <a:headEnd/>
            <a:tailEnd/>
          </a:ln>
        </p:spPr>
        <p:txBody>
          <a:bodyPr/>
          <a:lstStyle/>
          <a:p>
            <a:endParaRPr lang="en-US"/>
          </a:p>
        </p:txBody>
      </p:sp>
      <p:sp>
        <p:nvSpPr>
          <p:cNvPr id="46169" name="Freeform 89"/>
          <p:cNvSpPr>
            <a:spLocks/>
          </p:cNvSpPr>
          <p:nvPr/>
        </p:nvSpPr>
        <p:spPr bwMode="auto">
          <a:xfrm>
            <a:off x="6151563" y="2176463"/>
            <a:ext cx="69850" cy="95250"/>
          </a:xfrm>
          <a:custGeom>
            <a:avLst/>
            <a:gdLst/>
            <a:ahLst/>
            <a:cxnLst>
              <a:cxn ang="0">
                <a:pos x="27" y="47"/>
              </a:cxn>
              <a:cxn ang="0">
                <a:pos x="27" y="47"/>
              </a:cxn>
              <a:cxn ang="0">
                <a:pos x="20" y="50"/>
              </a:cxn>
              <a:cxn ang="0">
                <a:pos x="14" y="60"/>
              </a:cxn>
              <a:cxn ang="0">
                <a:pos x="14" y="60"/>
              </a:cxn>
              <a:cxn ang="0">
                <a:pos x="7" y="30"/>
              </a:cxn>
              <a:cxn ang="0">
                <a:pos x="0" y="0"/>
              </a:cxn>
              <a:cxn ang="0">
                <a:pos x="0" y="0"/>
              </a:cxn>
              <a:cxn ang="0">
                <a:pos x="20" y="20"/>
              </a:cxn>
              <a:cxn ang="0">
                <a:pos x="44" y="40"/>
              </a:cxn>
              <a:cxn ang="0">
                <a:pos x="44" y="40"/>
              </a:cxn>
              <a:cxn ang="0">
                <a:pos x="34" y="43"/>
              </a:cxn>
              <a:cxn ang="0">
                <a:pos x="27" y="47"/>
              </a:cxn>
              <a:cxn ang="0">
                <a:pos x="27" y="47"/>
              </a:cxn>
            </a:cxnLst>
            <a:rect l="0" t="0" r="r" b="b"/>
            <a:pathLst>
              <a:path w="44" h="60">
                <a:moveTo>
                  <a:pt x="27" y="47"/>
                </a:moveTo>
                <a:lnTo>
                  <a:pt x="27" y="47"/>
                </a:lnTo>
                <a:lnTo>
                  <a:pt x="20" y="50"/>
                </a:lnTo>
                <a:lnTo>
                  <a:pt x="14" y="60"/>
                </a:lnTo>
                <a:lnTo>
                  <a:pt x="14" y="60"/>
                </a:lnTo>
                <a:lnTo>
                  <a:pt x="7" y="30"/>
                </a:lnTo>
                <a:lnTo>
                  <a:pt x="0" y="0"/>
                </a:lnTo>
                <a:lnTo>
                  <a:pt x="0" y="0"/>
                </a:lnTo>
                <a:lnTo>
                  <a:pt x="20" y="20"/>
                </a:lnTo>
                <a:lnTo>
                  <a:pt x="44" y="40"/>
                </a:lnTo>
                <a:lnTo>
                  <a:pt x="44" y="40"/>
                </a:lnTo>
                <a:lnTo>
                  <a:pt x="34" y="43"/>
                </a:lnTo>
                <a:lnTo>
                  <a:pt x="27" y="47"/>
                </a:lnTo>
                <a:lnTo>
                  <a:pt x="27" y="47"/>
                </a:lnTo>
                <a:close/>
              </a:path>
            </a:pathLst>
          </a:custGeom>
          <a:solidFill>
            <a:srgbClr val="000000"/>
          </a:solidFill>
          <a:ln w="11113">
            <a:solidFill>
              <a:srgbClr val="000000"/>
            </a:solidFill>
            <a:prstDash val="solid"/>
            <a:round/>
            <a:headEnd/>
            <a:tailEnd/>
          </a:ln>
        </p:spPr>
        <p:txBody>
          <a:bodyPr/>
          <a:lstStyle/>
          <a:p>
            <a:endParaRPr lang="en-US"/>
          </a:p>
        </p:txBody>
      </p:sp>
      <p:sp>
        <p:nvSpPr>
          <p:cNvPr id="46170" name="Freeform 90"/>
          <p:cNvSpPr>
            <a:spLocks/>
          </p:cNvSpPr>
          <p:nvPr/>
        </p:nvSpPr>
        <p:spPr bwMode="auto">
          <a:xfrm>
            <a:off x="1555750" y="1922463"/>
            <a:ext cx="614363" cy="206375"/>
          </a:xfrm>
          <a:custGeom>
            <a:avLst/>
            <a:gdLst/>
            <a:ahLst/>
            <a:cxnLst>
              <a:cxn ang="0">
                <a:pos x="194" y="130"/>
              </a:cxn>
              <a:cxn ang="0">
                <a:pos x="194" y="130"/>
              </a:cxn>
              <a:cxn ang="0">
                <a:pos x="234" y="130"/>
              </a:cxn>
              <a:cxn ang="0">
                <a:pos x="267" y="127"/>
              </a:cxn>
              <a:cxn ang="0">
                <a:pos x="301" y="120"/>
              </a:cxn>
              <a:cxn ang="0">
                <a:pos x="331" y="113"/>
              </a:cxn>
              <a:cxn ang="0">
                <a:pos x="354" y="103"/>
              </a:cxn>
              <a:cxn ang="0">
                <a:pos x="371" y="90"/>
              </a:cxn>
              <a:cxn ang="0">
                <a:pos x="381" y="80"/>
              </a:cxn>
              <a:cxn ang="0">
                <a:pos x="387" y="67"/>
              </a:cxn>
              <a:cxn ang="0">
                <a:pos x="387" y="67"/>
              </a:cxn>
              <a:cxn ang="0">
                <a:pos x="381" y="53"/>
              </a:cxn>
              <a:cxn ang="0">
                <a:pos x="371" y="40"/>
              </a:cxn>
              <a:cxn ang="0">
                <a:pos x="354" y="30"/>
              </a:cxn>
              <a:cxn ang="0">
                <a:pos x="331" y="20"/>
              </a:cxn>
              <a:cxn ang="0">
                <a:pos x="301" y="10"/>
              </a:cxn>
              <a:cxn ang="0">
                <a:pos x="267" y="3"/>
              </a:cxn>
              <a:cxn ang="0">
                <a:pos x="234" y="0"/>
              </a:cxn>
              <a:cxn ang="0">
                <a:pos x="194" y="0"/>
              </a:cxn>
              <a:cxn ang="0">
                <a:pos x="194" y="0"/>
              </a:cxn>
              <a:cxn ang="0">
                <a:pos x="154" y="0"/>
              </a:cxn>
              <a:cxn ang="0">
                <a:pos x="120" y="3"/>
              </a:cxn>
              <a:cxn ang="0">
                <a:pos x="87" y="10"/>
              </a:cxn>
              <a:cxn ang="0">
                <a:pos x="57" y="20"/>
              </a:cxn>
              <a:cxn ang="0">
                <a:pos x="34" y="30"/>
              </a:cxn>
              <a:cxn ang="0">
                <a:pos x="17" y="40"/>
              </a:cxn>
              <a:cxn ang="0">
                <a:pos x="7" y="53"/>
              </a:cxn>
              <a:cxn ang="0">
                <a:pos x="0" y="67"/>
              </a:cxn>
              <a:cxn ang="0">
                <a:pos x="0" y="67"/>
              </a:cxn>
              <a:cxn ang="0">
                <a:pos x="7" y="80"/>
              </a:cxn>
              <a:cxn ang="0">
                <a:pos x="17" y="90"/>
              </a:cxn>
              <a:cxn ang="0">
                <a:pos x="34" y="103"/>
              </a:cxn>
              <a:cxn ang="0">
                <a:pos x="57" y="113"/>
              </a:cxn>
              <a:cxn ang="0">
                <a:pos x="87" y="120"/>
              </a:cxn>
              <a:cxn ang="0">
                <a:pos x="120" y="127"/>
              </a:cxn>
              <a:cxn ang="0">
                <a:pos x="154" y="130"/>
              </a:cxn>
              <a:cxn ang="0">
                <a:pos x="194" y="130"/>
              </a:cxn>
              <a:cxn ang="0">
                <a:pos x="194" y="130"/>
              </a:cxn>
            </a:cxnLst>
            <a:rect l="0" t="0" r="r" b="b"/>
            <a:pathLst>
              <a:path w="387" h="130">
                <a:moveTo>
                  <a:pt x="194" y="130"/>
                </a:moveTo>
                <a:lnTo>
                  <a:pt x="194" y="130"/>
                </a:lnTo>
                <a:lnTo>
                  <a:pt x="234" y="130"/>
                </a:lnTo>
                <a:lnTo>
                  <a:pt x="267" y="127"/>
                </a:lnTo>
                <a:lnTo>
                  <a:pt x="301" y="120"/>
                </a:lnTo>
                <a:lnTo>
                  <a:pt x="331" y="113"/>
                </a:lnTo>
                <a:lnTo>
                  <a:pt x="354" y="103"/>
                </a:lnTo>
                <a:lnTo>
                  <a:pt x="371" y="90"/>
                </a:lnTo>
                <a:lnTo>
                  <a:pt x="381" y="80"/>
                </a:lnTo>
                <a:lnTo>
                  <a:pt x="387" y="67"/>
                </a:lnTo>
                <a:lnTo>
                  <a:pt x="387" y="67"/>
                </a:lnTo>
                <a:lnTo>
                  <a:pt x="381" y="53"/>
                </a:lnTo>
                <a:lnTo>
                  <a:pt x="371" y="40"/>
                </a:lnTo>
                <a:lnTo>
                  <a:pt x="354" y="30"/>
                </a:lnTo>
                <a:lnTo>
                  <a:pt x="331" y="20"/>
                </a:lnTo>
                <a:lnTo>
                  <a:pt x="301" y="10"/>
                </a:lnTo>
                <a:lnTo>
                  <a:pt x="267" y="3"/>
                </a:lnTo>
                <a:lnTo>
                  <a:pt x="234" y="0"/>
                </a:lnTo>
                <a:lnTo>
                  <a:pt x="194" y="0"/>
                </a:lnTo>
                <a:lnTo>
                  <a:pt x="194" y="0"/>
                </a:lnTo>
                <a:lnTo>
                  <a:pt x="154" y="0"/>
                </a:lnTo>
                <a:lnTo>
                  <a:pt x="120" y="3"/>
                </a:lnTo>
                <a:lnTo>
                  <a:pt x="87" y="10"/>
                </a:lnTo>
                <a:lnTo>
                  <a:pt x="57" y="20"/>
                </a:lnTo>
                <a:lnTo>
                  <a:pt x="34" y="30"/>
                </a:lnTo>
                <a:lnTo>
                  <a:pt x="17" y="40"/>
                </a:lnTo>
                <a:lnTo>
                  <a:pt x="7" y="53"/>
                </a:lnTo>
                <a:lnTo>
                  <a:pt x="0" y="67"/>
                </a:lnTo>
                <a:lnTo>
                  <a:pt x="0" y="67"/>
                </a:lnTo>
                <a:lnTo>
                  <a:pt x="7" y="80"/>
                </a:lnTo>
                <a:lnTo>
                  <a:pt x="17" y="90"/>
                </a:lnTo>
                <a:lnTo>
                  <a:pt x="34" y="103"/>
                </a:lnTo>
                <a:lnTo>
                  <a:pt x="57" y="113"/>
                </a:lnTo>
                <a:lnTo>
                  <a:pt x="87" y="120"/>
                </a:lnTo>
                <a:lnTo>
                  <a:pt x="120" y="127"/>
                </a:lnTo>
                <a:lnTo>
                  <a:pt x="154" y="130"/>
                </a:lnTo>
                <a:lnTo>
                  <a:pt x="194" y="130"/>
                </a:lnTo>
                <a:lnTo>
                  <a:pt x="194" y="130"/>
                </a:lnTo>
                <a:close/>
              </a:path>
            </a:pathLst>
          </a:custGeom>
          <a:solidFill>
            <a:srgbClr val="FFFFFF"/>
          </a:solidFill>
          <a:ln w="11113">
            <a:solidFill>
              <a:srgbClr val="000000"/>
            </a:solidFill>
            <a:prstDash val="solid"/>
            <a:round/>
            <a:headEnd/>
            <a:tailEnd/>
          </a:ln>
        </p:spPr>
        <p:txBody>
          <a:bodyPr/>
          <a:lstStyle/>
          <a:p>
            <a:endParaRPr lang="en-US"/>
          </a:p>
        </p:txBody>
      </p:sp>
      <p:sp>
        <p:nvSpPr>
          <p:cNvPr id="46171" name="Freeform 91"/>
          <p:cNvSpPr>
            <a:spLocks/>
          </p:cNvSpPr>
          <p:nvPr/>
        </p:nvSpPr>
        <p:spPr bwMode="auto">
          <a:xfrm>
            <a:off x="1455738" y="2028825"/>
            <a:ext cx="815975" cy="492125"/>
          </a:xfrm>
          <a:custGeom>
            <a:avLst/>
            <a:gdLst/>
            <a:ahLst/>
            <a:cxnLst>
              <a:cxn ang="0">
                <a:pos x="514" y="223"/>
              </a:cxn>
              <a:cxn ang="0">
                <a:pos x="514" y="223"/>
              </a:cxn>
              <a:cxn ang="0">
                <a:pos x="510" y="233"/>
              </a:cxn>
              <a:cxn ang="0">
                <a:pos x="507" y="240"/>
              </a:cxn>
              <a:cxn ang="0">
                <a:pos x="494" y="256"/>
              </a:cxn>
              <a:cxn ang="0">
                <a:pos x="467" y="273"/>
              </a:cxn>
              <a:cxn ang="0">
                <a:pos x="437" y="286"/>
              </a:cxn>
              <a:cxn ang="0">
                <a:pos x="400" y="296"/>
              </a:cxn>
              <a:cxn ang="0">
                <a:pos x="357" y="303"/>
              </a:cxn>
              <a:cxn ang="0">
                <a:pos x="307" y="310"/>
              </a:cxn>
              <a:cxn ang="0">
                <a:pos x="257" y="310"/>
              </a:cxn>
              <a:cxn ang="0">
                <a:pos x="257" y="310"/>
              </a:cxn>
              <a:cxn ang="0">
                <a:pos x="207" y="310"/>
              </a:cxn>
              <a:cxn ang="0">
                <a:pos x="157" y="303"/>
              </a:cxn>
              <a:cxn ang="0">
                <a:pos x="113" y="296"/>
              </a:cxn>
              <a:cxn ang="0">
                <a:pos x="77" y="286"/>
              </a:cxn>
              <a:cxn ang="0">
                <a:pos x="47" y="273"/>
              </a:cxn>
              <a:cxn ang="0">
                <a:pos x="20" y="256"/>
              </a:cxn>
              <a:cxn ang="0">
                <a:pos x="7" y="240"/>
              </a:cxn>
              <a:cxn ang="0">
                <a:pos x="3" y="233"/>
              </a:cxn>
              <a:cxn ang="0">
                <a:pos x="0" y="223"/>
              </a:cxn>
              <a:cxn ang="0">
                <a:pos x="63" y="0"/>
              </a:cxn>
              <a:cxn ang="0">
                <a:pos x="63" y="0"/>
              </a:cxn>
              <a:cxn ang="0">
                <a:pos x="70" y="13"/>
              </a:cxn>
              <a:cxn ang="0">
                <a:pos x="80" y="23"/>
              </a:cxn>
              <a:cxn ang="0">
                <a:pos x="97" y="36"/>
              </a:cxn>
              <a:cxn ang="0">
                <a:pos x="120" y="46"/>
              </a:cxn>
              <a:cxn ang="0">
                <a:pos x="150" y="53"/>
              </a:cxn>
              <a:cxn ang="0">
                <a:pos x="183" y="60"/>
              </a:cxn>
              <a:cxn ang="0">
                <a:pos x="217" y="63"/>
              </a:cxn>
              <a:cxn ang="0">
                <a:pos x="257" y="63"/>
              </a:cxn>
              <a:cxn ang="0">
                <a:pos x="257" y="63"/>
              </a:cxn>
              <a:cxn ang="0">
                <a:pos x="297" y="63"/>
              </a:cxn>
              <a:cxn ang="0">
                <a:pos x="330" y="60"/>
              </a:cxn>
              <a:cxn ang="0">
                <a:pos x="364" y="53"/>
              </a:cxn>
              <a:cxn ang="0">
                <a:pos x="394" y="46"/>
              </a:cxn>
              <a:cxn ang="0">
                <a:pos x="417" y="36"/>
              </a:cxn>
              <a:cxn ang="0">
                <a:pos x="434" y="23"/>
              </a:cxn>
              <a:cxn ang="0">
                <a:pos x="444" y="13"/>
              </a:cxn>
              <a:cxn ang="0">
                <a:pos x="450" y="0"/>
              </a:cxn>
              <a:cxn ang="0">
                <a:pos x="514" y="223"/>
              </a:cxn>
            </a:cxnLst>
            <a:rect l="0" t="0" r="r" b="b"/>
            <a:pathLst>
              <a:path w="514" h="310">
                <a:moveTo>
                  <a:pt x="514" y="223"/>
                </a:moveTo>
                <a:lnTo>
                  <a:pt x="514" y="223"/>
                </a:lnTo>
                <a:lnTo>
                  <a:pt x="510" y="233"/>
                </a:lnTo>
                <a:lnTo>
                  <a:pt x="507" y="240"/>
                </a:lnTo>
                <a:lnTo>
                  <a:pt x="494" y="256"/>
                </a:lnTo>
                <a:lnTo>
                  <a:pt x="467" y="273"/>
                </a:lnTo>
                <a:lnTo>
                  <a:pt x="437" y="286"/>
                </a:lnTo>
                <a:lnTo>
                  <a:pt x="400" y="296"/>
                </a:lnTo>
                <a:lnTo>
                  <a:pt x="357" y="303"/>
                </a:lnTo>
                <a:lnTo>
                  <a:pt x="307" y="310"/>
                </a:lnTo>
                <a:lnTo>
                  <a:pt x="257" y="310"/>
                </a:lnTo>
                <a:lnTo>
                  <a:pt x="257" y="310"/>
                </a:lnTo>
                <a:lnTo>
                  <a:pt x="207" y="310"/>
                </a:lnTo>
                <a:lnTo>
                  <a:pt x="157" y="303"/>
                </a:lnTo>
                <a:lnTo>
                  <a:pt x="113" y="296"/>
                </a:lnTo>
                <a:lnTo>
                  <a:pt x="77" y="286"/>
                </a:lnTo>
                <a:lnTo>
                  <a:pt x="47" y="273"/>
                </a:lnTo>
                <a:lnTo>
                  <a:pt x="20" y="256"/>
                </a:lnTo>
                <a:lnTo>
                  <a:pt x="7" y="240"/>
                </a:lnTo>
                <a:lnTo>
                  <a:pt x="3" y="233"/>
                </a:lnTo>
                <a:lnTo>
                  <a:pt x="0" y="223"/>
                </a:lnTo>
                <a:lnTo>
                  <a:pt x="63" y="0"/>
                </a:lnTo>
                <a:lnTo>
                  <a:pt x="63" y="0"/>
                </a:lnTo>
                <a:lnTo>
                  <a:pt x="70" y="13"/>
                </a:lnTo>
                <a:lnTo>
                  <a:pt x="80" y="23"/>
                </a:lnTo>
                <a:lnTo>
                  <a:pt x="97" y="36"/>
                </a:lnTo>
                <a:lnTo>
                  <a:pt x="120" y="46"/>
                </a:lnTo>
                <a:lnTo>
                  <a:pt x="150" y="53"/>
                </a:lnTo>
                <a:lnTo>
                  <a:pt x="183" y="60"/>
                </a:lnTo>
                <a:lnTo>
                  <a:pt x="217" y="63"/>
                </a:lnTo>
                <a:lnTo>
                  <a:pt x="257" y="63"/>
                </a:lnTo>
                <a:lnTo>
                  <a:pt x="257" y="63"/>
                </a:lnTo>
                <a:lnTo>
                  <a:pt x="297" y="63"/>
                </a:lnTo>
                <a:lnTo>
                  <a:pt x="330" y="60"/>
                </a:lnTo>
                <a:lnTo>
                  <a:pt x="364" y="53"/>
                </a:lnTo>
                <a:lnTo>
                  <a:pt x="394" y="46"/>
                </a:lnTo>
                <a:lnTo>
                  <a:pt x="417" y="36"/>
                </a:lnTo>
                <a:lnTo>
                  <a:pt x="434" y="23"/>
                </a:lnTo>
                <a:lnTo>
                  <a:pt x="444" y="13"/>
                </a:lnTo>
                <a:lnTo>
                  <a:pt x="450" y="0"/>
                </a:lnTo>
                <a:lnTo>
                  <a:pt x="514" y="223"/>
                </a:lnTo>
                <a:close/>
              </a:path>
            </a:pathLst>
          </a:custGeom>
          <a:solidFill>
            <a:srgbClr val="FFFFFF"/>
          </a:solidFill>
          <a:ln w="11113">
            <a:solidFill>
              <a:srgbClr val="000000"/>
            </a:solidFill>
            <a:prstDash val="solid"/>
            <a:round/>
            <a:headEnd/>
            <a:tailEnd/>
          </a:ln>
        </p:spPr>
        <p:txBody>
          <a:bodyPr/>
          <a:lstStyle/>
          <a:p>
            <a:endParaRPr lang="en-US"/>
          </a:p>
        </p:txBody>
      </p:sp>
      <p:sp>
        <p:nvSpPr>
          <p:cNvPr id="46172" name="Freeform 92"/>
          <p:cNvSpPr>
            <a:spLocks/>
          </p:cNvSpPr>
          <p:nvPr/>
        </p:nvSpPr>
        <p:spPr bwMode="auto">
          <a:xfrm>
            <a:off x="3578225" y="4425950"/>
            <a:ext cx="1795463" cy="117475"/>
          </a:xfrm>
          <a:custGeom>
            <a:avLst/>
            <a:gdLst/>
            <a:ahLst/>
            <a:cxnLst>
              <a:cxn ang="0">
                <a:pos x="1131" y="74"/>
              </a:cxn>
              <a:cxn ang="0">
                <a:pos x="1131" y="54"/>
              </a:cxn>
              <a:cxn ang="0">
                <a:pos x="974" y="54"/>
              </a:cxn>
              <a:cxn ang="0">
                <a:pos x="974" y="54"/>
              </a:cxn>
              <a:cxn ang="0">
                <a:pos x="948" y="51"/>
              </a:cxn>
              <a:cxn ang="0">
                <a:pos x="914" y="44"/>
              </a:cxn>
              <a:cxn ang="0">
                <a:pos x="878" y="30"/>
              </a:cxn>
              <a:cxn ang="0">
                <a:pos x="837" y="10"/>
              </a:cxn>
              <a:cxn ang="0">
                <a:pos x="837" y="10"/>
              </a:cxn>
              <a:cxn ang="0">
                <a:pos x="811" y="4"/>
              </a:cxn>
              <a:cxn ang="0">
                <a:pos x="781" y="0"/>
              </a:cxn>
              <a:cxn ang="0">
                <a:pos x="347" y="0"/>
              </a:cxn>
              <a:cxn ang="0">
                <a:pos x="347" y="0"/>
              </a:cxn>
              <a:cxn ang="0">
                <a:pos x="321" y="4"/>
              </a:cxn>
              <a:cxn ang="0">
                <a:pos x="294" y="10"/>
              </a:cxn>
              <a:cxn ang="0">
                <a:pos x="294" y="10"/>
              </a:cxn>
              <a:cxn ang="0">
                <a:pos x="251" y="30"/>
              </a:cxn>
              <a:cxn ang="0">
                <a:pos x="214" y="44"/>
              </a:cxn>
              <a:cxn ang="0">
                <a:pos x="184" y="51"/>
              </a:cxn>
              <a:cxn ang="0">
                <a:pos x="157" y="54"/>
              </a:cxn>
              <a:cxn ang="0">
                <a:pos x="0" y="54"/>
              </a:cxn>
              <a:cxn ang="0">
                <a:pos x="0" y="74"/>
              </a:cxn>
            </a:cxnLst>
            <a:rect l="0" t="0" r="r" b="b"/>
            <a:pathLst>
              <a:path w="1131" h="74">
                <a:moveTo>
                  <a:pt x="1131" y="74"/>
                </a:moveTo>
                <a:lnTo>
                  <a:pt x="1131" y="54"/>
                </a:lnTo>
                <a:lnTo>
                  <a:pt x="974" y="54"/>
                </a:lnTo>
                <a:lnTo>
                  <a:pt x="974" y="54"/>
                </a:lnTo>
                <a:lnTo>
                  <a:pt x="948" y="51"/>
                </a:lnTo>
                <a:lnTo>
                  <a:pt x="914" y="44"/>
                </a:lnTo>
                <a:lnTo>
                  <a:pt x="878" y="30"/>
                </a:lnTo>
                <a:lnTo>
                  <a:pt x="837" y="10"/>
                </a:lnTo>
                <a:lnTo>
                  <a:pt x="837" y="10"/>
                </a:lnTo>
                <a:lnTo>
                  <a:pt x="811" y="4"/>
                </a:lnTo>
                <a:lnTo>
                  <a:pt x="781" y="0"/>
                </a:lnTo>
                <a:lnTo>
                  <a:pt x="347" y="0"/>
                </a:lnTo>
                <a:lnTo>
                  <a:pt x="347" y="0"/>
                </a:lnTo>
                <a:lnTo>
                  <a:pt x="321" y="4"/>
                </a:lnTo>
                <a:lnTo>
                  <a:pt x="294" y="10"/>
                </a:lnTo>
                <a:lnTo>
                  <a:pt x="294" y="10"/>
                </a:lnTo>
                <a:lnTo>
                  <a:pt x="251" y="30"/>
                </a:lnTo>
                <a:lnTo>
                  <a:pt x="214" y="44"/>
                </a:lnTo>
                <a:lnTo>
                  <a:pt x="184" y="51"/>
                </a:lnTo>
                <a:lnTo>
                  <a:pt x="157" y="54"/>
                </a:lnTo>
                <a:lnTo>
                  <a:pt x="0" y="54"/>
                </a:lnTo>
                <a:lnTo>
                  <a:pt x="0" y="74"/>
                </a:lnTo>
              </a:path>
            </a:pathLst>
          </a:custGeom>
          <a:noFill/>
          <a:ln w="11113">
            <a:solidFill>
              <a:srgbClr val="000000"/>
            </a:solidFill>
            <a:prstDash val="solid"/>
            <a:round/>
            <a:headEnd/>
            <a:tailEnd/>
          </a:ln>
        </p:spPr>
        <p:txBody>
          <a:bodyPr/>
          <a:lstStyle/>
          <a:p>
            <a:endParaRPr lang="en-US"/>
          </a:p>
        </p:txBody>
      </p:sp>
      <p:sp>
        <p:nvSpPr>
          <p:cNvPr id="46173" name="Freeform 93"/>
          <p:cNvSpPr>
            <a:spLocks/>
          </p:cNvSpPr>
          <p:nvPr/>
        </p:nvSpPr>
        <p:spPr bwMode="auto">
          <a:xfrm>
            <a:off x="4298950" y="4273550"/>
            <a:ext cx="360363" cy="269875"/>
          </a:xfrm>
          <a:custGeom>
            <a:avLst/>
            <a:gdLst/>
            <a:ahLst/>
            <a:cxnLst>
              <a:cxn ang="0">
                <a:pos x="227" y="170"/>
              </a:cxn>
              <a:cxn ang="0">
                <a:pos x="227" y="150"/>
              </a:cxn>
              <a:cxn ang="0">
                <a:pos x="140" y="150"/>
              </a:cxn>
              <a:cxn ang="0">
                <a:pos x="140" y="150"/>
              </a:cxn>
              <a:cxn ang="0">
                <a:pos x="130" y="150"/>
              </a:cxn>
              <a:cxn ang="0">
                <a:pos x="127" y="147"/>
              </a:cxn>
              <a:cxn ang="0">
                <a:pos x="127" y="140"/>
              </a:cxn>
              <a:cxn ang="0">
                <a:pos x="123" y="130"/>
              </a:cxn>
              <a:cxn ang="0">
                <a:pos x="123" y="13"/>
              </a:cxn>
              <a:cxn ang="0">
                <a:pos x="123" y="13"/>
              </a:cxn>
              <a:cxn ang="0">
                <a:pos x="123" y="3"/>
              </a:cxn>
              <a:cxn ang="0">
                <a:pos x="120" y="0"/>
              </a:cxn>
              <a:cxn ang="0">
                <a:pos x="113" y="0"/>
              </a:cxn>
              <a:cxn ang="0">
                <a:pos x="113" y="0"/>
              </a:cxn>
              <a:cxn ang="0">
                <a:pos x="113" y="0"/>
              </a:cxn>
              <a:cxn ang="0">
                <a:pos x="107" y="0"/>
              </a:cxn>
              <a:cxn ang="0">
                <a:pos x="103" y="3"/>
              </a:cxn>
              <a:cxn ang="0">
                <a:pos x="100" y="13"/>
              </a:cxn>
              <a:cxn ang="0">
                <a:pos x="100" y="130"/>
              </a:cxn>
              <a:cxn ang="0">
                <a:pos x="100" y="130"/>
              </a:cxn>
              <a:cxn ang="0">
                <a:pos x="100" y="140"/>
              </a:cxn>
              <a:cxn ang="0">
                <a:pos x="100" y="147"/>
              </a:cxn>
              <a:cxn ang="0">
                <a:pos x="93" y="150"/>
              </a:cxn>
              <a:cxn ang="0">
                <a:pos x="87" y="150"/>
              </a:cxn>
              <a:cxn ang="0">
                <a:pos x="0" y="150"/>
              </a:cxn>
              <a:cxn ang="0">
                <a:pos x="0" y="170"/>
              </a:cxn>
              <a:cxn ang="0">
                <a:pos x="227" y="170"/>
              </a:cxn>
            </a:cxnLst>
            <a:rect l="0" t="0" r="r" b="b"/>
            <a:pathLst>
              <a:path w="227" h="170">
                <a:moveTo>
                  <a:pt x="227" y="170"/>
                </a:moveTo>
                <a:lnTo>
                  <a:pt x="227" y="150"/>
                </a:lnTo>
                <a:lnTo>
                  <a:pt x="140" y="150"/>
                </a:lnTo>
                <a:lnTo>
                  <a:pt x="140" y="150"/>
                </a:lnTo>
                <a:lnTo>
                  <a:pt x="130" y="150"/>
                </a:lnTo>
                <a:lnTo>
                  <a:pt x="127" y="147"/>
                </a:lnTo>
                <a:lnTo>
                  <a:pt x="127" y="140"/>
                </a:lnTo>
                <a:lnTo>
                  <a:pt x="123" y="130"/>
                </a:lnTo>
                <a:lnTo>
                  <a:pt x="123" y="13"/>
                </a:lnTo>
                <a:lnTo>
                  <a:pt x="123" y="13"/>
                </a:lnTo>
                <a:lnTo>
                  <a:pt x="123" y="3"/>
                </a:lnTo>
                <a:lnTo>
                  <a:pt x="120" y="0"/>
                </a:lnTo>
                <a:lnTo>
                  <a:pt x="113" y="0"/>
                </a:lnTo>
                <a:lnTo>
                  <a:pt x="113" y="0"/>
                </a:lnTo>
                <a:lnTo>
                  <a:pt x="113" y="0"/>
                </a:lnTo>
                <a:lnTo>
                  <a:pt x="107" y="0"/>
                </a:lnTo>
                <a:lnTo>
                  <a:pt x="103" y="3"/>
                </a:lnTo>
                <a:lnTo>
                  <a:pt x="100" y="13"/>
                </a:lnTo>
                <a:lnTo>
                  <a:pt x="100" y="130"/>
                </a:lnTo>
                <a:lnTo>
                  <a:pt x="100" y="130"/>
                </a:lnTo>
                <a:lnTo>
                  <a:pt x="100" y="140"/>
                </a:lnTo>
                <a:lnTo>
                  <a:pt x="100" y="147"/>
                </a:lnTo>
                <a:lnTo>
                  <a:pt x="93" y="150"/>
                </a:lnTo>
                <a:lnTo>
                  <a:pt x="87" y="150"/>
                </a:lnTo>
                <a:lnTo>
                  <a:pt x="0" y="150"/>
                </a:lnTo>
                <a:lnTo>
                  <a:pt x="0" y="170"/>
                </a:lnTo>
                <a:lnTo>
                  <a:pt x="227" y="170"/>
                </a:lnTo>
                <a:close/>
              </a:path>
            </a:pathLst>
          </a:custGeom>
          <a:solidFill>
            <a:srgbClr val="999999"/>
          </a:solidFill>
          <a:ln w="9525">
            <a:noFill/>
            <a:round/>
            <a:headEnd/>
            <a:tailEnd/>
          </a:ln>
        </p:spPr>
        <p:txBody>
          <a:bodyPr/>
          <a:lstStyle/>
          <a:p>
            <a:endParaRPr lang="en-US"/>
          </a:p>
        </p:txBody>
      </p:sp>
      <p:sp>
        <p:nvSpPr>
          <p:cNvPr id="46174" name="Freeform 94"/>
          <p:cNvSpPr>
            <a:spLocks/>
          </p:cNvSpPr>
          <p:nvPr/>
        </p:nvSpPr>
        <p:spPr bwMode="auto">
          <a:xfrm>
            <a:off x="4298950" y="4273550"/>
            <a:ext cx="360363" cy="269875"/>
          </a:xfrm>
          <a:custGeom>
            <a:avLst/>
            <a:gdLst/>
            <a:ahLst/>
            <a:cxnLst>
              <a:cxn ang="0">
                <a:pos x="227" y="170"/>
              </a:cxn>
              <a:cxn ang="0">
                <a:pos x="227" y="150"/>
              </a:cxn>
              <a:cxn ang="0">
                <a:pos x="140" y="150"/>
              </a:cxn>
              <a:cxn ang="0">
                <a:pos x="140" y="150"/>
              </a:cxn>
              <a:cxn ang="0">
                <a:pos x="130" y="150"/>
              </a:cxn>
              <a:cxn ang="0">
                <a:pos x="127" y="147"/>
              </a:cxn>
              <a:cxn ang="0">
                <a:pos x="127" y="140"/>
              </a:cxn>
              <a:cxn ang="0">
                <a:pos x="123" y="130"/>
              </a:cxn>
              <a:cxn ang="0">
                <a:pos x="123" y="13"/>
              </a:cxn>
              <a:cxn ang="0">
                <a:pos x="123" y="13"/>
              </a:cxn>
              <a:cxn ang="0">
                <a:pos x="123" y="3"/>
              </a:cxn>
              <a:cxn ang="0">
                <a:pos x="120" y="0"/>
              </a:cxn>
              <a:cxn ang="0">
                <a:pos x="113" y="0"/>
              </a:cxn>
              <a:cxn ang="0">
                <a:pos x="113" y="0"/>
              </a:cxn>
              <a:cxn ang="0">
                <a:pos x="113" y="0"/>
              </a:cxn>
              <a:cxn ang="0">
                <a:pos x="107" y="0"/>
              </a:cxn>
              <a:cxn ang="0">
                <a:pos x="103" y="3"/>
              </a:cxn>
              <a:cxn ang="0">
                <a:pos x="100" y="13"/>
              </a:cxn>
              <a:cxn ang="0">
                <a:pos x="100" y="130"/>
              </a:cxn>
              <a:cxn ang="0">
                <a:pos x="100" y="130"/>
              </a:cxn>
              <a:cxn ang="0">
                <a:pos x="100" y="140"/>
              </a:cxn>
              <a:cxn ang="0">
                <a:pos x="100" y="147"/>
              </a:cxn>
              <a:cxn ang="0">
                <a:pos x="93" y="150"/>
              </a:cxn>
              <a:cxn ang="0">
                <a:pos x="87" y="150"/>
              </a:cxn>
              <a:cxn ang="0">
                <a:pos x="0" y="150"/>
              </a:cxn>
              <a:cxn ang="0">
                <a:pos x="0" y="170"/>
              </a:cxn>
            </a:cxnLst>
            <a:rect l="0" t="0" r="r" b="b"/>
            <a:pathLst>
              <a:path w="227" h="170">
                <a:moveTo>
                  <a:pt x="227" y="170"/>
                </a:moveTo>
                <a:lnTo>
                  <a:pt x="227" y="150"/>
                </a:lnTo>
                <a:lnTo>
                  <a:pt x="140" y="150"/>
                </a:lnTo>
                <a:lnTo>
                  <a:pt x="140" y="150"/>
                </a:lnTo>
                <a:lnTo>
                  <a:pt x="130" y="150"/>
                </a:lnTo>
                <a:lnTo>
                  <a:pt x="127" y="147"/>
                </a:lnTo>
                <a:lnTo>
                  <a:pt x="127" y="140"/>
                </a:lnTo>
                <a:lnTo>
                  <a:pt x="123" y="130"/>
                </a:lnTo>
                <a:lnTo>
                  <a:pt x="123" y="13"/>
                </a:lnTo>
                <a:lnTo>
                  <a:pt x="123" y="13"/>
                </a:lnTo>
                <a:lnTo>
                  <a:pt x="123" y="3"/>
                </a:lnTo>
                <a:lnTo>
                  <a:pt x="120" y="0"/>
                </a:lnTo>
                <a:lnTo>
                  <a:pt x="113" y="0"/>
                </a:lnTo>
                <a:lnTo>
                  <a:pt x="113" y="0"/>
                </a:lnTo>
                <a:lnTo>
                  <a:pt x="113" y="0"/>
                </a:lnTo>
                <a:lnTo>
                  <a:pt x="107" y="0"/>
                </a:lnTo>
                <a:lnTo>
                  <a:pt x="103" y="3"/>
                </a:lnTo>
                <a:lnTo>
                  <a:pt x="100" y="13"/>
                </a:lnTo>
                <a:lnTo>
                  <a:pt x="100" y="130"/>
                </a:lnTo>
                <a:lnTo>
                  <a:pt x="100" y="130"/>
                </a:lnTo>
                <a:lnTo>
                  <a:pt x="100" y="140"/>
                </a:lnTo>
                <a:lnTo>
                  <a:pt x="100" y="147"/>
                </a:lnTo>
                <a:lnTo>
                  <a:pt x="93" y="150"/>
                </a:lnTo>
                <a:lnTo>
                  <a:pt x="87" y="150"/>
                </a:lnTo>
                <a:lnTo>
                  <a:pt x="0" y="150"/>
                </a:lnTo>
                <a:lnTo>
                  <a:pt x="0" y="170"/>
                </a:lnTo>
              </a:path>
            </a:pathLst>
          </a:custGeom>
          <a:noFill/>
          <a:ln w="11113">
            <a:solidFill>
              <a:srgbClr val="000000"/>
            </a:solidFill>
            <a:prstDash val="solid"/>
            <a:round/>
            <a:headEnd/>
            <a:tailEnd/>
          </a:ln>
        </p:spPr>
        <p:txBody>
          <a:bodyPr/>
          <a:lstStyle/>
          <a:p>
            <a:endParaRPr lang="en-US"/>
          </a:p>
        </p:txBody>
      </p:sp>
      <p:sp>
        <p:nvSpPr>
          <p:cNvPr id="46175" name="Rectangle 95"/>
          <p:cNvSpPr>
            <a:spLocks noChangeArrowheads="1"/>
          </p:cNvSpPr>
          <p:nvPr/>
        </p:nvSpPr>
        <p:spPr bwMode="auto">
          <a:xfrm>
            <a:off x="4208463" y="4548188"/>
            <a:ext cx="530225" cy="174625"/>
          </a:xfrm>
          <a:prstGeom prst="rect">
            <a:avLst/>
          </a:prstGeom>
          <a:noFill/>
          <a:ln w="11113">
            <a:solidFill>
              <a:srgbClr val="000000"/>
            </a:solidFill>
            <a:miter lim="800000"/>
            <a:headEnd/>
            <a:tailEnd/>
          </a:ln>
        </p:spPr>
        <p:txBody>
          <a:bodyPr/>
          <a:lstStyle/>
          <a:p>
            <a:endParaRPr lang="en-US"/>
          </a:p>
        </p:txBody>
      </p:sp>
      <p:sp>
        <p:nvSpPr>
          <p:cNvPr id="46176" name="Line 96"/>
          <p:cNvSpPr>
            <a:spLocks noChangeShapeType="1"/>
          </p:cNvSpPr>
          <p:nvPr/>
        </p:nvSpPr>
        <p:spPr bwMode="auto">
          <a:xfrm flipH="1">
            <a:off x="4478338" y="4067175"/>
            <a:ext cx="688975" cy="508000"/>
          </a:xfrm>
          <a:prstGeom prst="line">
            <a:avLst/>
          </a:prstGeom>
          <a:noFill/>
          <a:ln w="4763">
            <a:solidFill>
              <a:srgbClr val="000000"/>
            </a:solidFill>
            <a:round/>
            <a:headEnd/>
            <a:tailEnd/>
          </a:ln>
        </p:spPr>
        <p:txBody>
          <a:bodyPr/>
          <a:lstStyle/>
          <a:p>
            <a:endParaRPr lang="en-US"/>
          </a:p>
        </p:txBody>
      </p:sp>
      <p:sp>
        <p:nvSpPr>
          <p:cNvPr id="46177" name="Freeform 97"/>
          <p:cNvSpPr>
            <a:spLocks/>
          </p:cNvSpPr>
          <p:nvPr/>
        </p:nvSpPr>
        <p:spPr bwMode="auto">
          <a:xfrm>
            <a:off x="4414838" y="4543425"/>
            <a:ext cx="90487" cy="79375"/>
          </a:xfrm>
          <a:custGeom>
            <a:avLst/>
            <a:gdLst/>
            <a:ahLst/>
            <a:cxnLst>
              <a:cxn ang="0">
                <a:pos x="44" y="17"/>
              </a:cxn>
              <a:cxn ang="0">
                <a:pos x="44" y="17"/>
              </a:cxn>
              <a:cxn ang="0">
                <a:pos x="50" y="27"/>
              </a:cxn>
              <a:cxn ang="0">
                <a:pos x="57" y="30"/>
              </a:cxn>
              <a:cxn ang="0">
                <a:pos x="57" y="30"/>
              </a:cxn>
              <a:cxn ang="0">
                <a:pos x="30" y="37"/>
              </a:cxn>
              <a:cxn ang="0">
                <a:pos x="0" y="50"/>
              </a:cxn>
              <a:cxn ang="0">
                <a:pos x="0" y="50"/>
              </a:cxn>
              <a:cxn ang="0">
                <a:pos x="20" y="27"/>
              </a:cxn>
              <a:cxn ang="0">
                <a:pos x="37" y="0"/>
              </a:cxn>
              <a:cxn ang="0">
                <a:pos x="37" y="0"/>
              </a:cxn>
              <a:cxn ang="0">
                <a:pos x="40" y="13"/>
              </a:cxn>
              <a:cxn ang="0">
                <a:pos x="44" y="17"/>
              </a:cxn>
              <a:cxn ang="0">
                <a:pos x="44" y="17"/>
              </a:cxn>
            </a:cxnLst>
            <a:rect l="0" t="0" r="r" b="b"/>
            <a:pathLst>
              <a:path w="57" h="50">
                <a:moveTo>
                  <a:pt x="44" y="17"/>
                </a:moveTo>
                <a:lnTo>
                  <a:pt x="44" y="17"/>
                </a:lnTo>
                <a:lnTo>
                  <a:pt x="50" y="27"/>
                </a:lnTo>
                <a:lnTo>
                  <a:pt x="57" y="30"/>
                </a:lnTo>
                <a:lnTo>
                  <a:pt x="57" y="30"/>
                </a:lnTo>
                <a:lnTo>
                  <a:pt x="30" y="37"/>
                </a:lnTo>
                <a:lnTo>
                  <a:pt x="0" y="50"/>
                </a:lnTo>
                <a:lnTo>
                  <a:pt x="0" y="50"/>
                </a:lnTo>
                <a:lnTo>
                  <a:pt x="20" y="27"/>
                </a:lnTo>
                <a:lnTo>
                  <a:pt x="37" y="0"/>
                </a:lnTo>
                <a:lnTo>
                  <a:pt x="37" y="0"/>
                </a:lnTo>
                <a:lnTo>
                  <a:pt x="40" y="13"/>
                </a:lnTo>
                <a:lnTo>
                  <a:pt x="44" y="17"/>
                </a:lnTo>
                <a:lnTo>
                  <a:pt x="44" y="17"/>
                </a:lnTo>
                <a:close/>
              </a:path>
            </a:pathLst>
          </a:custGeom>
          <a:solidFill>
            <a:srgbClr val="000000"/>
          </a:solidFill>
          <a:ln w="11113">
            <a:solidFill>
              <a:srgbClr val="000000"/>
            </a:solidFill>
            <a:prstDash val="solid"/>
            <a:round/>
            <a:headEnd/>
            <a:tailEnd/>
          </a:ln>
        </p:spPr>
        <p:txBody>
          <a:bodyPr/>
          <a:lstStyle/>
          <a:p>
            <a:endParaRPr lang="en-US"/>
          </a:p>
        </p:txBody>
      </p:sp>
      <p:sp>
        <p:nvSpPr>
          <p:cNvPr id="46178" name="Rectangle 98"/>
          <p:cNvSpPr>
            <a:spLocks noChangeArrowheads="1"/>
          </p:cNvSpPr>
          <p:nvPr/>
        </p:nvSpPr>
        <p:spPr bwMode="auto">
          <a:xfrm>
            <a:off x="609600" y="304800"/>
            <a:ext cx="8229600" cy="1143000"/>
          </a:xfrm>
          <a:prstGeom prst="rect">
            <a:avLst/>
          </a:prstGeom>
          <a:noFill/>
          <a:ln w="9525">
            <a:noFill/>
            <a:miter lim="800000"/>
            <a:headEnd/>
            <a:tailEnd/>
          </a:ln>
          <a:effectLst/>
        </p:spPr>
        <p:txBody>
          <a:bodyPr anchor="ctr"/>
          <a:lstStyle/>
          <a:p>
            <a:pPr algn="ctr"/>
            <a:endParaRPr lang="en-US" sz="4400" i="0" dirty="0">
              <a:latin typeface="Arial" charset="0"/>
            </a:endParaRPr>
          </a:p>
        </p:txBody>
      </p:sp>
      <p:sp>
        <p:nvSpPr>
          <p:cNvPr id="46180" name="Text Box 100"/>
          <p:cNvSpPr txBox="1">
            <a:spLocks noChangeArrowheads="1"/>
          </p:cNvSpPr>
          <p:nvPr/>
        </p:nvSpPr>
        <p:spPr bwMode="auto">
          <a:xfrm>
            <a:off x="1752600" y="6096000"/>
            <a:ext cx="5867400" cy="457200"/>
          </a:xfrm>
          <a:prstGeom prst="rect">
            <a:avLst/>
          </a:prstGeom>
          <a:noFill/>
          <a:ln w="9525">
            <a:noFill/>
            <a:miter lim="800000"/>
            <a:headEnd/>
            <a:tailEnd/>
          </a:ln>
          <a:effectLst/>
        </p:spPr>
        <p:txBody>
          <a:bodyPr>
            <a:spAutoFit/>
          </a:bodyPr>
          <a:lstStyle/>
          <a:p>
            <a:pPr algn="ctr">
              <a:spcBef>
                <a:spcPct val="50000"/>
              </a:spcBef>
            </a:pPr>
            <a:r>
              <a:rPr lang="en-US" b="1" i="0"/>
              <a:t>Floating Electrodes</a:t>
            </a:r>
          </a:p>
        </p:txBody>
      </p:sp>
      <p:sp>
        <p:nvSpPr>
          <p:cNvPr id="46181" name="Line 101"/>
          <p:cNvSpPr>
            <a:spLocks noChangeShapeType="1"/>
          </p:cNvSpPr>
          <p:nvPr/>
        </p:nvSpPr>
        <p:spPr bwMode="auto">
          <a:xfrm flipH="1">
            <a:off x="6096000" y="4267200"/>
            <a:ext cx="1066800" cy="685800"/>
          </a:xfrm>
          <a:prstGeom prst="line">
            <a:avLst/>
          </a:prstGeom>
          <a:noFill/>
          <a:ln w="9525">
            <a:solidFill>
              <a:schemeClr val="tx1"/>
            </a:solidFill>
            <a:round/>
            <a:headEnd/>
            <a:tailEnd type="triangle" w="med" len="med"/>
          </a:ln>
          <a:effectLst/>
        </p:spPr>
        <p:txBody>
          <a:bodyPr/>
          <a:lstStyle/>
          <a:p>
            <a:endParaRPr lang="en-US"/>
          </a:p>
        </p:txBody>
      </p:sp>
      <p:sp>
        <p:nvSpPr>
          <p:cNvPr id="46182" name="Line 102"/>
          <p:cNvSpPr>
            <a:spLocks noChangeShapeType="1"/>
          </p:cNvSpPr>
          <p:nvPr/>
        </p:nvSpPr>
        <p:spPr bwMode="auto">
          <a:xfrm flipH="1" flipV="1">
            <a:off x="7467600" y="2743200"/>
            <a:ext cx="457200" cy="533400"/>
          </a:xfrm>
          <a:prstGeom prst="line">
            <a:avLst/>
          </a:prstGeom>
          <a:noFill/>
          <a:ln w="9525">
            <a:solidFill>
              <a:schemeClr val="tx1"/>
            </a:solidFill>
            <a:round/>
            <a:headEnd/>
            <a:tailEnd type="triangle" w="med" len="med"/>
          </a:ln>
          <a:effectLst/>
        </p:spPr>
        <p:txBody>
          <a:bodyPr/>
          <a:lstStyle/>
          <a:p>
            <a:endParaRPr lang="en-US"/>
          </a:p>
        </p:txBody>
      </p:sp>
      <p:sp>
        <p:nvSpPr>
          <p:cNvPr id="46183" name="Text Box 103"/>
          <p:cNvSpPr txBox="1">
            <a:spLocks noChangeArrowheads="1"/>
          </p:cNvSpPr>
          <p:nvPr/>
        </p:nvSpPr>
        <p:spPr bwMode="auto">
          <a:xfrm>
            <a:off x="7086600" y="3352800"/>
            <a:ext cx="1752600" cy="457200"/>
          </a:xfrm>
          <a:prstGeom prst="rect">
            <a:avLst/>
          </a:prstGeom>
          <a:noFill/>
          <a:ln w="9525">
            <a:noFill/>
            <a:miter lim="800000"/>
            <a:headEnd/>
            <a:tailEnd/>
          </a:ln>
          <a:effectLst/>
        </p:spPr>
        <p:txBody>
          <a:bodyPr>
            <a:spAutoFit/>
          </a:bodyPr>
          <a:lstStyle/>
          <a:p>
            <a:pPr>
              <a:spcBef>
                <a:spcPct val="50000"/>
              </a:spcBef>
            </a:pPr>
            <a:r>
              <a:rPr lang="en-US"/>
              <a:t>Reusable</a:t>
            </a:r>
          </a:p>
        </p:txBody>
      </p:sp>
      <p:sp>
        <p:nvSpPr>
          <p:cNvPr id="46184" name="Text Box 104"/>
          <p:cNvSpPr txBox="1">
            <a:spLocks noChangeArrowheads="1"/>
          </p:cNvSpPr>
          <p:nvPr/>
        </p:nvSpPr>
        <p:spPr bwMode="auto">
          <a:xfrm>
            <a:off x="7086600" y="4038600"/>
            <a:ext cx="1905000" cy="457200"/>
          </a:xfrm>
          <a:prstGeom prst="rect">
            <a:avLst/>
          </a:prstGeom>
          <a:noFill/>
          <a:ln w="9525">
            <a:noFill/>
            <a:miter lim="800000"/>
            <a:headEnd/>
            <a:tailEnd/>
          </a:ln>
          <a:effectLst/>
        </p:spPr>
        <p:txBody>
          <a:bodyPr>
            <a:spAutoFit/>
          </a:bodyPr>
          <a:lstStyle/>
          <a:p>
            <a:pPr>
              <a:spcBef>
                <a:spcPct val="50000"/>
              </a:spcBef>
            </a:pPr>
            <a:r>
              <a:rPr lang="en-US"/>
              <a:t>Disposable</a:t>
            </a:r>
          </a:p>
        </p:txBody>
      </p:sp>
      <p:sp>
        <p:nvSpPr>
          <p:cNvPr id="103" name="Title 1"/>
          <p:cNvSpPr>
            <a:spLocks noGrp="1"/>
          </p:cNvSpPr>
          <p:nvPr>
            <p:ph type="title"/>
          </p:nvPr>
        </p:nvSpPr>
        <p:spPr>
          <a:xfrm>
            <a:off x="609600" y="152400"/>
            <a:ext cx="8229600" cy="1066800"/>
          </a:xfrm>
        </p:spPr>
        <p:style>
          <a:lnRef idx="1">
            <a:schemeClr val="accent6"/>
          </a:lnRef>
          <a:fillRef idx="2">
            <a:schemeClr val="accent6"/>
          </a:fillRef>
          <a:effectRef idx="1">
            <a:schemeClr val="accent6"/>
          </a:effectRef>
          <a:fontRef idx="minor">
            <a:schemeClr val="dk1"/>
          </a:fontRef>
        </p:style>
        <p:txBody>
          <a:bodyPr/>
          <a:lstStyle/>
          <a:p>
            <a:r>
              <a:rPr lang="en-US" dirty="0" smtClean="0"/>
              <a:t>Body Surface Electrodes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Body Surface Electrodes</a:t>
            </a:r>
            <a:endParaRPr lang="en-US" dirty="0"/>
          </a:p>
        </p:txBody>
      </p:sp>
      <p:sp>
        <p:nvSpPr>
          <p:cNvPr id="5" name="Text Box 7"/>
          <p:cNvSpPr txBox="1">
            <a:spLocks noGrp="1" noChangeArrowheads="1"/>
          </p:cNvSpPr>
          <p:nvPr>
            <p:ph idx="1"/>
          </p:nvPr>
        </p:nvSpPr>
        <p:spPr bwMode="auto">
          <a:xfrm>
            <a:off x="457200" y="1600200"/>
            <a:ext cx="8229600" cy="5459956"/>
          </a:xfrm>
          <a:prstGeom prst="rect">
            <a:avLst/>
          </a:prstGeom>
          <a:noFill/>
          <a:ln w="9525">
            <a:noFill/>
            <a:miter lim="800000"/>
            <a:headEnd/>
            <a:tailEnd/>
          </a:ln>
          <a:effectLst/>
        </p:spPr>
        <p:txBody>
          <a:bodyPr>
            <a:spAutoFit/>
          </a:bodyPr>
          <a:lstStyle/>
          <a:p>
            <a:r>
              <a:rPr lang="en-US" b="1" i="0" dirty="0" smtClean="0">
                <a:solidFill>
                  <a:schemeClr val="tx1"/>
                </a:solidFill>
              </a:rPr>
              <a:t>Floating electrodes </a:t>
            </a:r>
            <a:r>
              <a:rPr lang="en-US" i="0" dirty="0" smtClean="0">
                <a:solidFill>
                  <a:schemeClr val="tx1"/>
                </a:solidFill>
              </a:rPr>
              <a:t>are generally attached to the skin by means of two sided adhesive collar (or rings), which adhere to both the plastic surface of the electrode and th</a:t>
            </a:r>
            <a:r>
              <a:rPr lang="en-US" dirty="0" smtClean="0"/>
              <a:t>e skin.</a:t>
            </a:r>
            <a:endParaRPr lang="en-US" b="1" i="0" dirty="0" smtClean="0">
              <a:solidFill>
                <a:schemeClr val="tx1"/>
              </a:solidFill>
            </a:endParaRPr>
          </a:p>
          <a:p>
            <a:r>
              <a:rPr lang="en-US" b="1" i="0" u="sng" dirty="0" smtClean="0">
                <a:solidFill>
                  <a:schemeClr val="tx1"/>
                </a:solidFill>
              </a:rPr>
              <a:t>Floating </a:t>
            </a:r>
            <a:r>
              <a:rPr lang="en-US" b="1" i="0" u="sng" dirty="0">
                <a:solidFill>
                  <a:schemeClr val="tx1"/>
                </a:solidFill>
              </a:rPr>
              <a:t>electrodes</a:t>
            </a:r>
          </a:p>
          <a:p>
            <a:pPr lvl="1">
              <a:buFontTx/>
              <a:buChar char="-"/>
            </a:pPr>
            <a:r>
              <a:rPr lang="en-US" i="0" dirty="0">
                <a:solidFill>
                  <a:schemeClr val="tx1"/>
                </a:solidFill>
              </a:rPr>
              <a:t> metal disk is recessed</a:t>
            </a:r>
          </a:p>
          <a:p>
            <a:pPr lvl="1">
              <a:buFontTx/>
              <a:buChar char="-"/>
            </a:pPr>
            <a:r>
              <a:rPr lang="en-US" i="0" dirty="0">
                <a:solidFill>
                  <a:schemeClr val="tx1"/>
                </a:solidFill>
              </a:rPr>
              <a:t> swimming in the electrolyte gel</a:t>
            </a:r>
          </a:p>
          <a:p>
            <a:pPr lvl="1">
              <a:buFontTx/>
              <a:buChar char="-"/>
            </a:pPr>
            <a:r>
              <a:rPr lang="en-US" i="0" dirty="0">
                <a:solidFill>
                  <a:schemeClr val="tx1"/>
                </a:solidFill>
              </a:rPr>
              <a:t> not in contact with the skin </a:t>
            </a:r>
          </a:p>
          <a:p>
            <a:pPr lvl="1">
              <a:buFontTx/>
              <a:buChar char="-"/>
            </a:pPr>
            <a:r>
              <a:rPr lang="en-US" i="0" dirty="0">
                <a:solidFill>
                  <a:schemeClr val="tx1"/>
                </a:solidFill>
                <a:sym typeface="Wingdings" pitchFamily="2" charset="2"/>
              </a:rPr>
              <a:t> reduces motion artifact</a:t>
            </a:r>
            <a:endParaRPr lang="en-US" i="0" dirty="0">
              <a:solidFill>
                <a:schemeClr val="tx1"/>
              </a:solidFill>
            </a:endParaRPr>
          </a:p>
          <a:p>
            <a:pPr>
              <a:spcBef>
                <a:spcPct val="50000"/>
              </a:spcBef>
            </a:pPr>
            <a:endParaRPr lang="en-US" i="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Body Surface Electrodes</a:t>
            </a:r>
            <a:endParaRPr lang="en-US" dirty="0"/>
          </a:p>
        </p:txBody>
      </p:sp>
      <p:sp>
        <p:nvSpPr>
          <p:cNvPr id="4" name="Content Placeholder 3"/>
          <p:cNvSpPr>
            <a:spLocks noGrp="1"/>
          </p:cNvSpPr>
          <p:nvPr>
            <p:ph idx="1"/>
          </p:nvPr>
        </p:nvSpPr>
        <p:spPr/>
        <p:txBody>
          <a:bodyPr>
            <a:normAutofit/>
          </a:bodyPr>
          <a:lstStyle/>
          <a:p>
            <a:pPr algn="just">
              <a:buNone/>
            </a:pPr>
            <a:r>
              <a:rPr lang="en-US" dirty="0" smtClean="0"/>
              <a:t>Various type </a:t>
            </a:r>
            <a:r>
              <a:rPr lang="en-US" b="1" dirty="0" smtClean="0"/>
              <a:t>disposable electrodes </a:t>
            </a:r>
            <a:r>
              <a:rPr lang="en-US" dirty="0" smtClean="0"/>
              <a:t>have been introduced in recent year to eliminate the requirement for cleaning and care after each use.</a:t>
            </a:r>
          </a:p>
          <a:p>
            <a:pPr algn="just">
              <a:buNone/>
            </a:pPr>
            <a:r>
              <a:rPr lang="en-US" dirty="0" smtClean="0"/>
              <a:t> In general, disposable electrodes are of floating type with simple snap connectors by which the leads , which are reusable, are attached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Body Surface Electrodes</a:t>
            </a:r>
            <a:endParaRPr lang="en-US" dirty="0"/>
          </a:p>
        </p:txBody>
      </p:sp>
      <p:sp>
        <p:nvSpPr>
          <p:cNvPr id="4" name="Content Placeholder 3"/>
          <p:cNvSpPr>
            <a:spLocks noGrp="1"/>
          </p:cNvSpPr>
          <p:nvPr>
            <p:ph idx="1"/>
          </p:nvPr>
        </p:nvSpPr>
        <p:spPr/>
        <p:txBody>
          <a:bodyPr>
            <a:normAutofit/>
          </a:bodyPr>
          <a:lstStyle/>
          <a:p>
            <a:pPr algn="just">
              <a:buNone/>
            </a:pPr>
            <a:r>
              <a:rPr lang="en-US" dirty="0" smtClean="0"/>
              <a:t>Special type of surface electrode have been developed for other application. for example a special </a:t>
            </a:r>
            <a:r>
              <a:rPr lang="en-US" b="1" dirty="0" smtClean="0"/>
              <a:t>ear-clip electrode </a:t>
            </a:r>
            <a:r>
              <a:rPr lang="en-US" dirty="0" smtClean="0"/>
              <a:t>was developed for use of reference electrode for EEG measurements  </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Body Surface Electrodes</a:t>
            </a:r>
            <a:endParaRPr lang="en-US" dirty="0"/>
          </a:p>
        </p:txBody>
      </p:sp>
      <p:sp>
        <p:nvSpPr>
          <p:cNvPr id="4" name="Content Placeholder 3"/>
          <p:cNvSpPr>
            <a:spLocks noGrp="1"/>
          </p:cNvSpPr>
          <p:nvPr>
            <p:ph idx="1"/>
          </p:nvPr>
        </p:nvSpPr>
        <p:spPr/>
        <p:txBody>
          <a:bodyPr>
            <a:normAutofit/>
          </a:bodyPr>
          <a:lstStyle/>
          <a:p>
            <a:pPr algn="just">
              <a:buNone/>
            </a:pPr>
            <a:r>
              <a:rPr lang="en-US" b="1" dirty="0" smtClean="0"/>
              <a:t>Scalp surface electrode </a:t>
            </a:r>
            <a:r>
              <a:rPr lang="en-US" dirty="0" smtClean="0"/>
              <a:t>for EEG are usually small disk about 7mm in diameter or small solder pellets that are placed on the cleaned scalp, using an electrolyte paste.</a:t>
            </a:r>
            <a:endParaRPr 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Introduction</a:t>
            </a: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lvl="1">
              <a:buNone/>
            </a:pPr>
            <a:r>
              <a:rPr lang="en-US" dirty="0" smtClean="0">
                <a:latin typeface="Times New Roman" pitchFamily="18" charset="0"/>
                <a:cs typeface="Times New Roman" pitchFamily="18" charset="0"/>
              </a:rPr>
              <a:t>It was the realization of this fact that led to the development of the modern noise free, stable measuring device now available.</a:t>
            </a:r>
          </a:p>
          <a:p>
            <a:pPr lvl="1">
              <a:buNone/>
            </a:pPr>
            <a:r>
              <a:rPr lang="en-US" dirty="0" smtClean="0">
                <a:latin typeface="Times New Roman" pitchFamily="18" charset="0"/>
                <a:cs typeface="Times New Roman" pitchFamily="18" charset="0"/>
              </a:rPr>
              <a:t>Device that converts ionic potential into electronic potential are called ELECTRODES. </a:t>
            </a:r>
            <a:r>
              <a:rPr lang="en-US" sz="6500" dirty="0">
                <a:latin typeface="Times New Roman" pitchFamily="18" charset="0"/>
                <a:cs typeface="Times New Roman" pitchFamily="18" charset="0"/>
              </a:rPr>
              <a:t/>
            </a:r>
            <a:br>
              <a:rPr lang="en-US" sz="6500" dirty="0">
                <a:latin typeface="Times New Roman" pitchFamily="18" charset="0"/>
                <a:cs typeface="Times New Roman" pitchFamily="18" charset="0"/>
              </a:rPr>
            </a:br>
            <a:r>
              <a:rPr lang="en-US" sz="6500" dirty="0">
                <a:latin typeface="Times New Roman" pitchFamily="18" charset="0"/>
                <a:cs typeface="Times New Roman" pitchFamily="18" charset="0"/>
              </a:rPr>
              <a:t/>
            </a:r>
            <a:br>
              <a:rPr lang="en-US" sz="6500" dirty="0">
                <a:latin typeface="Times New Roman" pitchFamily="18" charset="0"/>
                <a:cs typeface="Times New Roman" pitchFamily="18" charset="0"/>
              </a:rPr>
            </a:br>
            <a:r>
              <a:rPr lang="en-US" sz="6500" dirty="0">
                <a:latin typeface="Times New Roman" pitchFamily="18" charset="0"/>
                <a:cs typeface="Times New Roman" pitchFamily="18" charset="0"/>
              </a:rPr>
              <a:t> </a:t>
            </a:r>
            <a:r>
              <a:rPr lang="en-US" dirty="0"/>
              <a:t/>
            </a:r>
            <a:br>
              <a:rPr lang="en-US" dirty="0"/>
            </a:br>
            <a:r>
              <a:rPr lang="en-US" dirty="0"/>
              <a:t/>
            </a:r>
            <a:br>
              <a:rPr lang="en-US" dirty="0"/>
            </a:br>
            <a:r>
              <a:rPr lang="en-US" dirty="0"/>
              <a:t> </a:t>
            </a:r>
            <a:br>
              <a:rPr lang="en-US" dirty="0"/>
            </a:b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Needle Electrodes</a:t>
            </a:r>
            <a:endParaRPr lang="en-US" dirty="0"/>
          </a:p>
        </p:txBody>
      </p:sp>
      <p:sp>
        <p:nvSpPr>
          <p:cNvPr id="4" name="Content Placeholder 3"/>
          <p:cNvSpPr>
            <a:spLocks noGrp="1"/>
          </p:cNvSpPr>
          <p:nvPr>
            <p:ph idx="1"/>
          </p:nvPr>
        </p:nvSpPr>
        <p:spPr/>
        <p:txBody>
          <a:bodyPr>
            <a:normAutofit fontScale="92500" lnSpcReduction="20000"/>
          </a:bodyPr>
          <a:lstStyle/>
          <a:p>
            <a:pPr algn="just">
              <a:buNone/>
            </a:pPr>
            <a:r>
              <a:rPr lang="en-US" dirty="0" smtClean="0"/>
              <a:t> To reduce interface impedance and, consequently, movement artifacts, some </a:t>
            </a:r>
            <a:r>
              <a:rPr lang="en-US" dirty="0" err="1" smtClean="0"/>
              <a:t>electroencephalographer</a:t>
            </a:r>
            <a:r>
              <a:rPr lang="en-US" dirty="0" smtClean="0"/>
              <a:t> use small sub dermal needle to penetrate the scalp for EEG measurement.</a:t>
            </a:r>
          </a:p>
          <a:p>
            <a:pPr algn="just">
              <a:buNone/>
            </a:pPr>
            <a:r>
              <a:rPr lang="en-US" dirty="0" smtClean="0"/>
              <a:t>These needle electrodes, shown in Figure, are not inserted into the brain, they merely </a:t>
            </a:r>
            <a:r>
              <a:rPr lang="en-US" dirty="0" err="1" smtClean="0"/>
              <a:t>peneterate</a:t>
            </a:r>
            <a:r>
              <a:rPr lang="en-US" dirty="0" smtClean="0"/>
              <a:t> the skin. </a:t>
            </a:r>
          </a:p>
          <a:p>
            <a:pPr algn="just">
              <a:buNone/>
            </a:pPr>
            <a:r>
              <a:rPr lang="en-US" dirty="0" smtClean="0"/>
              <a:t>Generally, they are simply inserted through a small section of the skin just beneath the surface and parallel to it. </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b="1">
                <a:latin typeface="Times New Roman" pitchFamily="18" charset="0"/>
              </a:rPr>
              <a:t>Internal Electrodes</a:t>
            </a:r>
          </a:p>
        </p:txBody>
      </p:sp>
      <p:pic>
        <p:nvPicPr>
          <p:cNvPr id="48131" name="Picture 3" descr="Fig5-13L"/>
          <p:cNvPicPr>
            <a:picLocks noChangeAspect="1" noChangeArrowheads="1"/>
          </p:cNvPicPr>
          <p:nvPr/>
        </p:nvPicPr>
        <p:blipFill>
          <a:blip r:embed="rId2"/>
          <a:srcRect/>
          <a:stretch>
            <a:fillRect/>
          </a:stretch>
        </p:blipFill>
        <p:spPr bwMode="auto">
          <a:xfrm>
            <a:off x="3836988" y="1066800"/>
            <a:ext cx="5002212" cy="5180013"/>
          </a:xfrm>
          <a:prstGeom prst="rect">
            <a:avLst/>
          </a:prstGeom>
          <a:noFill/>
        </p:spPr>
      </p:pic>
      <p:sp>
        <p:nvSpPr>
          <p:cNvPr id="48132" name="Rectangle 4"/>
          <p:cNvSpPr>
            <a:spLocks noChangeArrowheads="1"/>
          </p:cNvSpPr>
          <p:nvPr/>
        </p:nvSpPr>
        <p:spPr bwMode="auto">
          <a:xfrm>
            <a:off x="152400" y="1524000"/>
            <a:ext cx="4191000" cy="1371600"/>
          </a:xfrm>
          <a:prstGeom prst="rect">
            <a:avLst/>
          </a:prstGeom>
          <a:noFill/>
          <a:ln w="9525">
            <a:noFill/>
            <a:miter lim="800000"/>
            <a:headEnd/>
            <a:tailEnd/>
          </a:ln>
          <a:effectLst/>
        </p:spPr>
        <p:txBody>
          <a:bodyPr anchor="ctr"/>
          <a:lstStyle/>
          <a:p>
            <a:r>
              <a:rPr lang="en-US" i="0">
                <a:solidFill>
                  <a:schemeClr val="tx1"/>
                </a:solidFill>
                <a:ea typeface="MS Mincho" pitchFamily="49" charset="-128"/>
              </a:rPr>
              <a:t>Needle and wire electrodes for percutaneous measurement of biopotentials</a:t>
            </a:r>
            <a:endParaRPr lang="en-US" sz="2000">
              <a:solidFill>
                <a:schemeClr val="tx1"/>
              </a:solidFill>
              <a:latin typeface="Garamond" pitchFamily="18" charset="0"/>
              <a:cs typeface="Courier New" pitchFamily="49" charset="0"/>
            </a:endParaRPr>
          </a:p>
        </p:txBody>
      </p:sp>
      <p:sp>
        <p:nvSpPr>
          <p:cNvPr id="48133" name="Text Box 5"/>
          <p:cNvSpPr txBox="1">
            <a:spLocks noChangeArrowheads="1"/>
          </p:cNvSpPr>
          <p:nvPr/>
        </p:nvSpPr>
        <p:spPr bwMode="auto">
          <a:xfrm>
            <a:off x="152400" y="3048000"/>
            <a:ext cx="3733800" cy="2835275"/>
          </a:xfrm>
          <a:prstGeom prst="rect">
            <a:avLst/>
          </a:prstGeom>
          <a:noFill/>
          <a:ln w="9525">
            <a:noFill/>
            <a:miter lim="800000"/>
            <a:headEnd/>
            <a:tailEnd/>
          </a:ln>
          <a:effectLst/>
        </p:spPr>
        <p:txBody>
          <a:bodyPr>
            <a:spAutoFit/>
          </a:bodyPr>
          <a:lstStyle/>
          <a:p>
            <a:pPr>
              <a:spcBef>
                <a:spcPct val="50000"/>
              </a:spcBef>
            </a:pPr>
            <a:r>
              <a:rPr lang="en-US" sz="2000" i="0">
                <a:solidFill>
                  <a:schemeClr val="tx1"/>
                </a:solidFill>
              </a:rPr>
              <a:t>(a) Insulated needle electrode. </a:t>
            </a:r>
            <a:br>
              <a:rPr lang="en-US" sz="2000" i="0">
                <a:solidFill>
                  <a:schemeClr val="tx1"/>
                </a:solidFill>
              </a:rPr>
            </a:br>
            <a:r>
              <a:rPr lang="en-US" sz="2000" i="0">
                <a:solidFill>
                  <a:schemeClr val="tx1"/>
                </a:solidFill>
              </a:rPr>
              <a:t>(b) Coaxial needle electrode. </a:t>
            </a:r>
            <a:br>
              <a:rPr lang="en-US" sz="2000" i="0">
                <a:solidFill>
                  <a:schemeClr val="tx1"/>
                </a:solidFill>
              </a:rPr>
            </a:br>
            <a:r>
              <a:rPr lang="en-US" sz="2000" i="0">
                <a:solidFill>
                  <a:schemeClr val="tx1"/>
                </a:solidFill>
              </a:rPr>
              <a:t>(c) Bipolar coaxial electrode. </a:t>
            </a:r>
            <a:br>
              <a:rPr lang="en-US" sz="2000" i="0">
                <a:solidFill>
                  <a:schemeClr val="tx1"/>
                </a:solidFill>
              </a:rPr>
            </a:br>
            <a:r>
              <a:rPr lang="en-US" sz="2000" i="0">
                <a:solidFill>
                  <a:schemeClr val="tx1"/>
                </a:solidFill>
              </a:rPr>
              <a:t>(d) Fine-wire electrode connected </a:t>
            </a:r>
            <a:br>
              <a:rPr lang="en-US" sz="2000" i="0">
                <a:solidFill>
                  <a:schemeClr val="tx1"/>
                </a:solidFill>
              </a:rPr>
            </a:br>
            <a:r>
              <a:rPr lang="en-US" sz="2000" i="0">
                <a:solidFill>
                  <a:schemeClr val="tx1"/>
                </a:solidFill>
              </a:rPr>
              <a:t>      to hypodermic needle, before  </a:t>
            </a:r>
            <a:br>
              <a:rPr lang="en-US" sz="2000" i="0">
                <a:solidFill>
                  <a:schemeClr val="tx1"/>
                </a:solidFill>
              </a:rPr>
            </a:br>
            <a:r>
              <a:rPr lang="en-US" sz="2000" i="0">
                <a:solidFill>
                  <a:schemeClr val="tx1"/>
                </a:solidFill>
              </a:rPr>
              <a:t>      being inserted. </a:t>
            </a:r>
            <a:br>
              <a:rPr lang="en-US" sz="2000" i="0">
                <a:solidFill>
                  <a:schemeClr val="tx1"/>
                </a:solidFill>
              </a:rPr>
            </a:br>
            <a:r>
              <a:rPr lang="en-US" sz="2000" i="0">
                <a:solidFill>
                  <a:schemeClr val="tx1"/>
                </a:solidFill>
              </a:rPr>
              <a:t>(e) Cross-sectional view of skin </a:t>
            </a:r>
            <a:br>
              <a:rPr lang="en-US" sz="2000" i="0">
                <a:solidFill>
                  <a:schemeClr val="tx1"/>
                </a:solidFill>
              </a:rPr>
            </a:br>
            <a:r>
              <a:rPr lang="en-US" sz="2000" i="0">
                <a:solidFill>
                  <a:schemeClr val="tx1"/>
                </a:solidFill>
              </a:rPr>
              <a:t>      and muscle, showing coiled </a:t>
            </a:r>
            <a:br>
              <a:rPr lang="en-US" sz="2000" i="0">
                <a:solidFill>
                  <a:schemeClr val="tx1"/>
                </a:solidFill>
              </a:rPr>
            </a:br>
            <a:r>
              <a:rPr lang="en-US" sz="2000" i="0">
                <a:solidFill>
                  <a:schemeClr val="tx1"/>
                </a:solidFill>
              </a:rPr>
              <a:t>      fine-wire electrode in place.</a:t>
            </a:r>
          </a:p>
        </p:txBody>
      </p:sp>
      <p:sp>
        <p:nvSpPr>
          <p:cNvPr id="48134" name="Text Box 6"/>
          <p:cNvSpPr txBox="1">
            <a:spLocks noChangeArrowheads="1"/>
          </p:cNvSpPr>
          <p:nvPr/>
        </p:nvSpPr>
        <p:spPr bwMode="auto">
          <a:xfrm>
            <a:off x="774700" y="6156325"/>
            <a:ext cx="7593013" cy="701675"/>
          </a:xfrm>
          <a:prstGeom prst="rect">
            <a:avLst/>
          </a:prstGeom>
          <a:noFill/>
          <a:ln w="9525">
            <a:noFill/>
            <a:miter lim="800000"/>
            <a:headEnd/>
            <a:tailEnd/>
          </a:ln>
          <a:effectLst/>
        </p:spPr>
        <p:txBody>
          <a:bodyPr wrap="none">
            <a:spAutoFit/>
          </a:bodyPr>
          <a:lstStyle/>
          <a:p>
            <a:r>
              <a:rPr lang="en-US" sz="2000"/>
              <a:t>The latest: BION – implanted electrode for muscle recording/stimulation</a:t>
            </a:r>
          </a:p>
          <a:p>
            <a:r>
              <a:rPr lang="en-US" sz="2000"/>
              <a:t>Alfred E. Mann Foundation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Needle Electrodes</a:t>
            </a:r>
            <a:endParaRPr lang="en-US" dirty="0"/>
          </a:p>
        </p:txBody>
      </p:sp>
      <p:sp>
        <p:nvSpPr>
          <p:cNvPr id="4" name="Content Placeholder 3"/>
          <p:cNvSpPr>
            <a:spLocks noGrp="1"/>
          </p:cNvSpPr>
          <p:nvPr>
            <p:ph idx="1"/>
          </p:nvPr>
        </p:nvSpPr>
        <p:spPr/>
        <p:txBody>
          <a:bodyPr>
            <a:normAutofit fontScale="92500"/>
          </a:bodyPr>
          <a:lstStyle/>
          <a:p>
            <a:pPr algn="just">
              <a:buNone/>
            </a:pPr>
            <a:r>
              <a:rPr lang="en-US" dirty="0" smtClean="0"/>
              <a:t>In some research applications, simultaneous measurement from various depths in the brain along a certain axis is </a:t>
            </a:r>
            <a:r>
              <a:rPr lang="en-US" dirty="0" err="1" smtClean="0"/>
              <a:t>required.Special</a:t>
            </a:r>
            <a:r>
              <a:rPr lang="en-US" dirty="0" smtClean="0"/>
              <a:t> multiple depth electrodes have been developed for this purpose.</a:t>
            </a:r>
          </a:p>
          <a:p>
            <a:pPr algn="just">
              <a:buNone/>
            </a:pPr>
            <a:r>
              <a:rPr lang="en-US" dirty="0" smtClean="0"/>
              <a:t>This type of electrodes usually consist of a bundle of fine wires, each terminating at different depth or each having an exposed conductive surface at a specific, but </a:t>
            </a:r>
            <a:r>
              <a:rPr lang="en-US" smtClean="0"/>
              <a:t>different depth.</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Needle Electrodes</a:t>
            </a:r>
            <a:endParaRPr lang="en-US" dirty="0"/>
          </a:p>
        </p:txBody>
      </p:sp>
      <p:sp>
        <p:nvSpPr>
          <p:cNvPr id="4" name="Content Placeholder 3"/>
          <p:cNvSpPr>
            <a:spLocks noGrp="1"/>
          </p:cNvSpPr>
          <p:nvPr>
            <p:ph idx="1"/>
          </p:nvPr>
        </p:nvSpPr>
        <p:spPr/>
        <p:txBody>
          <a:bodyPr>
            <a:normAutofit/>
          </a:bodyPr>
          <a:lstStyle/>
          <a:p>
            <a:pPr algn="just">
              <a:buNone/>
            </a:pPr>
            <a:r>
              <a:rPr lang="en-US" dirty="0" smtClean="0"/>
              <a:t>These wires are generally brought out to a connector at the surface of the scalp and are often cemented to the skull.</a:t>
            </a:r>
          </a:p>
          <a:p>
            <a:pPr algn="just">
              <a:buNone/>
            </a:pP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Needle Electrodes</a:t>
            </a:r>
            <a:endParaRPr lang="en-US" dirty="0"/>
          </a:p>
        </p:txBody>
      </p:sp>
      <p:sp>
        <p:nvSpPr>
          <p:cNvPr id="4" name="Content Placeholder 3"/>
          <p:cNvSpPr>
            <a:spLocks noGrp="1"/>
          </p:cNvSpPr>
          <p:nvPr>
            <p:ph idx="1"/>
          </p:nvPr>
        </p:nvSpPr>
        <p:spPr/>
        <p:txBody>
          <a:bodyPr>
            <a:normAutofit/>
          </a:bodyPr>
          <a:lstStyle/>
          <a:p>
            <a:pPr algn="just">
              <a:buNone/>
            </a:pPr>
            <a:r>
              <a:rPr lang="en-US" dirty="0" smtClean="0"/>
              <a:t> </a:t>
            </a:r>
            <a:endParaRPr lang="en-US" dirty="0"/>
          </a:p>
        </p:txBody>
      </p:sp>
      <p:pic>
        <p:nvPicPr>
          <p:cNvPr id="5" name="Picture 3" descr="microw%7E1"/>
          <p:cNvPicPr>
            <a:picLocks noChangeAspect="1" noChangeArrowheads="1"/>
          </p:cNvPicPr>
          <p:nvPr/>
        </p:nvPicPr>
        <p:blipFill>
          <a:blip r:embed="rId2"/>
          <a:srcRect/>
          <a:stretch>
            <a:fillRect/>
          </a:stretch>
        </p:blipFill>
        <p:spPr bwMode="auto">
          <a:xfrm>
            <a:off x="2819400" y="1828800"/>
            <a:ext cx="3986213" cy="43434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Needle Electrodes</a:t>
            </a:r>
            <a:endParaRPr lang="en-US" dirty="0"/>
          </a:p>
        </p:txBody>
      </p:sp>
      <p:sp>
        <p:nvSpPr>
          <p:cNvPr id="4" name="Content Placeholder 3"/>
          <p:cNvSpPr>
            <a:spLocks noGrp="1"/>
          </p:cNvSpPr>
          <p:nvPr>
            <p:ph idx="1"/>
          </p:nvPr>
        </p:nvSpPr>
        <p:spPr/>
        <p:txBody>
          <a:bodyPr>
            <a:normAutofit lnSpcReduction="10000"/>
          </a:bodyPr>
          <a:lstStyle/>
          <a:p>
            <a:pPr algn="just">
              <a:buNone/>
            </a:pPr>
            <a:r>
              <a:rPr lang="en-US" dirty="0" smtClean="0"/>
              <a:t>Needle electrodes for EMG consist merely of fine insulated wires, placed so that their tips, which are bare are in contact with nerve, muscles , or other tissue from which the measurement is made.</a:t>
            </a:r>
          </a:p>
          <a:p>
            <a:pPr algn="just">
              <a:buNone/>
            </a:pPr>
            <a:r>
              <a:rPr lang="en-US" dirty="0" smtClean="0"/>
              <a:t>The remainder of the wire is covered with some form of insulation to prevent shorting.</a:t>
            </a:r>
          </a:p>
          <a:p>
            <a:pPr algn="just">
              <a:buNone/>
            </a:pPr>
            <a:r>
              <a:rPr lang="en-US" dirty="0" smtClean="0"/>
              <a:t>Wire electrode of copper or platinum are often used for EMG pickup from specific muscles. </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Needle Electrodes</a:t>
            </a:r>
            <a:endParaRPr lang="en-US" dirty="0"/>
          </a:p>
        </p:txBody>
      </p:sp>
      <p:sp>
        <p:nvSpPr>
          <p:cNvPr id="4" name="Content Placeholder 3"/>
          <p:cNvSpPr>
            <a:spLocks noGrp="1"/>
          </p:cNvSpPr>
          <p:nvPr>
            <p:ph idx="1"/>
          </p:nvPr>
        </p:nvSpPr>
        <p:spPr/>
        <p:txBody>
          <a:bodyPr>
            <a:normAutofit lnSpcReduction="10000"/>
          </a:bodyPr>
          <a:lstStyle/>
          <a:p>
            <a:pPr algn="just">
              <a:buNone/>
            </a:pPr>
            <a:r>
              <a:rPr lang="en-US" dirty="0" smtClean="0"/>
              <a:t>The wires are either surgically implanted or introduced by means of a hypodermic needle that is later withdrawn, leaving the wire electrode in place.</a:t>
            </a:r>
          </a:p>
          <a:p>
            <a:pPr algn="just">
              <a:buNone/>
            </a:pPr>
            <a:r>
              <a:rPr lang="en-US" dirty="0" smtClean="0"/>
              <a:t>With this type of electrode, the metal electrolyte interface take place between the </a:t>
            </a:r>
            <a:r>
              <a:rPr lang="en-US" dirty="0" err="1" smtClean="0"/>
              <a:t>uninsulated</a:t>
            </a:r>
            <a:r>
              <a:rPr lang="en-US" dirty="0" smtClean="0"/>
              <a:t> tip of the wire and the electrolyte of the </a:t>
            </a:r>
            <a:r>
              <a:rPr lang="en-US" dirty="0" err="1" smtClean="0"/>
              <a:t>body,although</a:t>
            </a:r>
            <a:r>
              <a:rPr lang="en-US" dirty="0" smtClean="0"/>
              <a:t> the wire is dipped into an electrolyte paste. </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Needle Electrodes</a:t>
            </a:r>
            <a:endParaRPr lang="en-US" dirty="0"/>
          </a:p>
        </p:txBody>
      </p:sp>
      <p:sp>
        <p:nvSpPr>
          <p:cNvPr id="4" name="Content Placeholder 3"/>
          <p:cNvSpPr>
            <a:spLocks noGrp="1"/>
          </p:cNvSpPr>
          <p:nvPr>
            <p:ph idx="1"/>
          </p:nvPr>
        </p:nvSpPr>
        <p:spPr/>
        <p:txBody>
          <a:bodyPr>
            <a:normAutofit fontScale="92500" lnSpcReduction="10000"/>
          </a:bodyPr>
          <a:lstStyle/>
          <a:p>
            <a:pPr algn="just">
              <a:buNone/>
            </a:pPr>
            <a:r>
              <a:rPr lang="en-US" dirty="0" smtClean="0"/>
              <a:t>The hypodermic needle is sometime a part of the electrode configuration and is not withdrawn .</a:t>
            </a:r>
          </a:p>
          <a:p>
            <a:pPr algn="just">
              <a:buNone/>
            </a:pPr>
            <a:r>
              <a:rPr lang="en-US" dirty="0" smtClean="0"/>
              <a:t>Instead the wire forming the electrode are carried inside the needle, which creates the hole necessary for insertion, protect the wire  and act as a grounded shield.</a:t>
            </a:r>
          </a:p>
          <a:p>
            <a:pPr algn="just">
              <a:buNone/>
            </a:pPr>
            <a:r>
              <a:rPr lang="en-US" dirty="0" smtClean="0"/>
              <a:t>A single wire inside the needle serves as a </a:t>
            </a:r>
            <a:r>
              <a:rPr lang="en-US" b="1" dirty="0" err="1" smtClean="0"/>
              <a:t>unipolar</a:t>
            </a:r>
            <a:r>
              <a:rPr lang="en-US" b="1" dirty="0" smtClean="0"/>
              <a:t> electrodes, </a:t>
            </a:r>
            <a:r>
              <a:rPr lang="en-US" dirty="0" smtClean="0"/>
              <a:t> which measures the potentials at the point of contact with respect to some indifferent reference. </a:t>
            </a:r>
            <a:endParaRPr lang="en-US"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Needle Electrodes</a:t>
            </a:r>
            <a:endParaRPr lang="en-US" dirty="0"/>
          </a:p>
        </p:txBody>
      </p:sp>
      <p:sp>
        <p:nvSpPr>
          <p:cNvPr id="4" name="Content Placeholder 3"/>
          <p:cNvSpPr>
            <a:spLocks noGrp="1"/>
          </p:cNvSpPr>
          <p:nvPr>
            <p:ph idx="1"/>
          </p:nvPr>
        </p:nvSpPr>
        <p:spPr/>
        <p:txBody>
          <a:bodyPr>
            <a:normAutofit lnSpcReduction="10000"/>
          </a:bodyPr>
          <a:lstStyle/>
          <a:p>
            <a:pPr algn="just">
              <a:buNone/>
            </a:pPr>
            <a:r>
              <a:rPr lang="en-US" dirty="0" smtClean="0"/>
              <a:t>If two wires are placed inside the needle , the measurement is called bipolar and provides a very localized measurement between the two wire tips.</a:t>
            </a:r>
          </a:p>
          <a:p>
            <a:pPr algn="just">
              <a:buNone/>
            </a:pPr>
            <a:r>
              <a:rPr lang="en-US" dirty="0" smtClean="0"/>
              <a:t>Needle electrodes and other type of electrodes that creates an interface beneath the surface of the skin seem to be less susceptible to movement artifacts than surface electrodes, </a:t>
            </a:r>
            <a:r>
              <a:rPr lang="en-US" dirty="0" err="1" smtClean="0"/>
              <a:t>particulalry</a:t>
            </a:r>
            <a:r>
              <a:rPr lang="en-US" dirty="0" smtClean="0"/>
              <a:t> those of the older types</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Needle Electrodes</a:t>
            </a:r>
            <a:endParaRPr lang="en-US" dirty="0"/>
          </a:p>
        </p:txBody>
      </p:sp>
      <p:sp>
        <p:nvSpPr>
          <p:cNvPr id="4" name="Content Placeholder 3"/>
          <p:cNvSpPr>
            <a:spLocks noGrp="1"/>
          </p:cNvSpPr>
          <p:nvPr>
            <p:ph idx="1"/>
          </p:nvPr>
        </p:nvSpPr>
        <p:spPr/>
        <p:txBody>
          <a:bodyPr>
            <a:normAutofit/>
          </a:bodyPr>
          <a:lstStyle/>
          <a:p>
            <a:pPr algn="just">
              <a:buNone/>
            </a:pPr>
            <a:r>
              <a:rPr lang="en-US" dirty="0" smtClean="0"/>
              <a:t>By making direct contact with the </a:t>
            </a:r>
            <a:r>
              <a:rPr lang="en-US" dirty="0" err="1" smtClean="0"/>
              <a:t>subdermal</a:t>
            </a:r>
            <a:r>
              <a:rPr lang="en-US" dirty="0" smtClean="0"/>
              <a:t> tissue or the intercellular fluids, these electrodes also seems </a:t>
            </a:r>
            <a:r>
              <a:rPr lang="en-US" smtClean="0"/>
              <a:t>to have </a:t>
            </a:r>
            <a:r>
              <a:rPr lang="en-US" dirty="0" smtClean="0"/>
              <a:t>lower impedance than surface electrodes of comparable interface area.</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Electrode theory</a:t>
            </a:r>
            <a:endParaRPr lang="en-US" dirty="0"/>
          </a:p>
        </p:txBody>
      </p:sp>
      <p:sp>
        <p:nvSpPr>
          <p:cNvPr id="4" name="Content Placeholder 3"/>
          <p:cNvSpPr>
            <a:spLocks noGrp="1"/>
          </p:cNvSpPr>
          <p:nvPr>
            <p:ph idx="1"/>
          </p:nvPr>
        </p:nvSpPr>
        <p:spPr/>
        <p:txBody>
          <a:bodyPr>
            <a:normAutofit fontScale="85000" lnSpcReduction="10000"/>
          </a:bodyPr>
          <a:lstStyle/>
          <a:p>
            <a:r>
              <a:rPr lang="en-US" dirty="0" smtClean="0"/>
              <a:t>The interface of metallic ions in solution with their associated metals gives an electrical potential which is called </a:t>
            </a:r>
            <a:r>
              <a:rPr lang="en-US" b="1" dirty="0" smtClean="0"/>
              <a:t>electrode potential.</a:t>
            </a:r>
          </a:p>
          <a:p>
            <a:r>
              <a:rPr lang="en-US" dirty="0" smtClean="0"/>
              <a:t>The electrode potential is a consequence of difference in diffusion rates into and out of the metal.</a:t>
            </a:r>
          </a:p>
          <a:p>
            <a:r>
              <a:rPr lang="en-US" dirty="0" smtClean="0"/>
              <a:t>The formation of a layer of charge at the interface is created due to </a:t>
            </a:r>
            <a:r>
              <a:rPr lang="en-US" dirty="0" err="1" smtClean="0"/>
              <a:t>equilibrium.It</a:t>
            </a:r>
            <a:r>
              <a:rPr lang="en-US" dirty="0" smtClean="0"/>
              <a:t> is a double layer charge.</a:t>
            </a:r>
          </a:p>
          <a:p>
            <a:r>
              <a:rPr lang="en-US" dirty="0" smtClean="0"/>
              <a:t>The layer nearest to the metallic is one polarity and the layer next to the solution has opposite polarity.</a:t>
            </a:r>
          </a:p>
        </p:txBody>
      </p:sp>
      <p:sp>
        <p:nvSpPr>
          <p:cNvPr id="5" name="Rectangle 4"/>
          <p:cNvSpPr/>
          <p:nvPr/>
        </p:nvSpPr>
        <p:spPr>
          <a:xfrm>
            <a:off x="6400800" y="5334000"/>
            <a:ext cx="2209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 y="5715000"/>
            <a:ext cx="2209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0"/>
            <a:ext cx="8229600" cy="1143000"/>
          </a:xfrm>
        </p:spPr>
        <p:txBody>
          <a:bodyPr/>
          <a:lstStyle/>
          <a:p>
            <a:r>
              <a:rPr lang="en-US" b="1">
                <a:latin typeface="Times New Roman" pitchFamily="18" charset="0"/>
              </a:rPr>
              <a:t>Electrode – Electrolyte Interface</a:t>
            </a:r>
          </a:p>
        </p:txBody>
      </p:sp>
      <p:graphicFrame>
        <p:nvGraphicFramePr>
          <p:cNvPr id="11268" name="Object 4"/>
          <p:cNvGraphicFramePr>
            <a:graphicFrameLocks noChangeAspect="1"/>
          </p:cNvGraphicFramePr>
          <p:nvPr/>
        </p:nvGraphicFramePr>
        <p:xfrm>
          <a:off x="3581400" y="1524000"/>
          <a:ext cx="2438400" cy="1125538"/>
        </p:xfrm>
        <a:graphic>
          <a:graphicData uri="http://schemas.openxmlformats.org/presentationml/2006/ole">
            <p:oleObj spid="_x0000_s4098" name="Equation" r:id="rId3" imgW="990360" imgH="457200" progId="Equation.3">
              <p:embed/>
            </p:oleObj>
          </a:graphicData>
        </a:graphic>
      </p:graphicFrame>
      <p:sp>
        <p:nvSpPr>
          <p:cNvPr id="11269" name="Text Box 5"/>
          <p:cNvSpPr txBox="1">
            <a:spLocks noChangeArrowheads="1"/>
          </p:cNvSpPr>
          <p:nvPr/>
        </p:nvSpPr>
        <p:spPr bwMode="auto">
          <a:xfrm>
            <a:off x="2667000" y="914400"/>
            <a:ext cx="3733800" cy="457200"/>
          </a:xfrm>
          <a:prstGeom prst="rect">
            <a:avLst/>
          </a:prstGeom>
          <a:noFill/>
          <a:ln w="9525">
            <a:noFill/>
            <a:miter lim="800000"/>
            <a:headEnd/>
            <a:tailEnd/>
          </a:ln>
          <a:effectLst/>
        </p:spPr>
        <p:txBody>
          <a:bodyPr>
            <a:spAutoFit/>
          </a:bodyPr>
          <a:lstStyle/>
          <a:p>
            <a:pPr algn="ctr">
              <a:spcBef>
                <a:spcPct val="50000"/>
              </a:spcBef>
            </a:pPr>
            <a:r>
              <a:rPr lang="en-US" b="1" i="0" u="sng">
                <a:solidFill>
                  <a:schemeClr val="tx1"/>
                </a:solidFill>
              </a:rPr>
              <a:t>General Ionic Equations</a:t>
            </a:r>
          </a:p>
        </p:txBody>
      </p:sp>
      <p:sp>
        <p:nvSpPr>
          <p:cNvPr id="11270" name="Text Box 6"/>
          <p:cNvSpPr txBox="1">
            <a:spLocks noChangeArrowheads="1"/>
          </p:cNvSpPr>
          <p:nvPr/>
        </p:nvSpPr>
        <p:spPr bwMode="auto">
          <a:xfrm>
            <a:off x="533400" y="2743200"/>
            <a:ext cx="8382000" cy="1187450"/>
          </a:xfrm>
          <a:prstGeom prst="rect">
            <a:avLst/>
          </a:prstGeom>
          <a:noFill/>
          <a:ln w="9525">
            <a:noFill/>
            <a:miter lim="800000"/>
            <a:headEnd/>
            <a:tailEnd/>
          </a:ln>
          <a:effectLst/>
        </p:spPr>
        <p:txBody>
          <a:bodyPr>
            <a:spAutoFit/>
          </a:bodyPr>
          <a:lstStyle/>
          <a:p>
            <a:pPr>
              <a:spcBef>
                <a:spcPct val="50000"/>
              </a:spcBef>
            </a:pPr>
            <a:r>
              <a:rPr lang="en-US" i="0">
                <a:solidFill>
                  <a:schemeClr val="tx1"/>
                </a:solidFill>
              </a:rPr>
              <a:t>a) If electrode has same material as cation, then this material gets oxidized and enters the electrolyte as a cation and electrons remain at the electrode and flow in the external circuit.</a:t>
            </a:r>
          </a:p>
        </p:txBody>
      </p:sp>
      <p:sp>
        <p:nvSpPr>
          <p:cNvPr id="11271" name="Text Box 7"/>
          <p:cNvSpPr txBox="1">
            <a:spLocks noChangeArrowheads="1"/>
          </p:cNvSpPr>
          <p:nvPr/>
        </p:nvSpPr>
        <p:spPr bwMode="auto">
          <a:xfrm>
            <a:off x="533400" y="4191000"/>
            <a:ext cx="8458200" cy="822325"/>
          </a:xfrm>
          <a:prstGeom prst="rect">
            <a:avLst/>
          </a:prstGeom>
          <a:noFill/>
          <a:ln w="9525">
            <a:noFill/>
            <a:miter lim="800000"/>
            <a:headEnd/>
            <a:tailEnd/>
          </a:ln>
          <a:effectLst/>
        </p:spPr>
        <p:txBody>
          <a:bodyPr>
            <a:spAutoFit/>
          </a:bodyPr>
          <a:lstStyle/>
          <a:p>
            <a:pPr>
              <a:spcBef>
                <a:spcPct val="50000"/>
              </a:spcBef>
            </a:pPr>
            <a:r>
              <a:rPr lang="en-US" i="0">
                <a:solidFill>
                  <a:schemeClr val="tx1"/>
                </a:solidFill>
              </a:rPr>
              <a:t>b) If anion can be oxidized at the electrode to form a neutral atom, one or two electrons are given to the electrode.</a:t>
            </a:r>
          </a:p>
        </p:txBody>
      </p:sp>
      <p:sp>
        <p:nvSpPr>
          <p:cNvPr id="11272" name="Text Box 8"/>
          <p:cNvSpPr txBox="1">
            <a:spLocks noChangeArrowheads="1"/>
          </p:cNvSpPr>
          <p:nvPr/>
        </p:nvSpPr>
        <p:spPr bwMode="auto">
          <a:xfrm>
            <a:off x="2895600" y="1600200"/>
            <a:ext cx="609600" cy="457200"/>
          </a:xfrm>
          <a:prstGeom prst="rect">
            <a:avLst/>
          </a:prstGeom>
          <a:noFill/>
          <a:ln w="9525">
            <a:noFill/>
            <a:miter lim="800000"/>
            <a:headEnd/>
            <a:tailEnd/>
          </a:ln>
          <a:effectLst/>
        </p:spPr>
        <p:txBody>
          <a:bodyPr>
            <a:spAutoFit/>
          </a:bodyPr>
          <a:lstStyle/>
          <a:p>
            <a:pPr algn="ctr">
              <a:spcBef>
                <a:spcPct val="50000"/>
              </a:spcBef>
            </a:pPr>
            <a:r>
              <a:rPr lang="en-US" i="0">
                <a:solidFill>
                  <a:schemeClr val="tx1"/>
                </a:solidFill>
              </a:rPr>
              <a:t>a)</a:t>
            </a:r>
          </a:p>
        </p:txBody>
      </p:sp>
      <p:sp>
        <p:nvSpPr>
          <p:cNvPr id="11273" name="Text Box 9"/>
          <p:cNvSpPr txBox="1">
            <a:spLocks noChangeArrowheads="1"/>
          </p:cNvSpPr>
          <p:nvPr/>
        </p:nvSpPr>
        <p:spPr bwMode="auto">
          <a:xfrm>
            <a:off x="2971800" y="2209800"/>
            <a:ext cx="533400" cy="457200"/>
          </a:xfrm>
          <a:prstGeom prst="rect">
            <a:avLst/>
          </a:prstGeom>
          <a:noFill/>
          <a:ln w="9525">
            <a:noFill/>
            <a:miter lim="800000"/>
            <a:headEnd/>
            <a:tailEnd/>
          </a:ln>
          <a:effectLst/>
        </p:spPr>
        <p:txBody>
          <a:bodyPr>
            <a:spAutoFit/>
          </a:bodyPr>
          <a:lstStyle/>
          <a:p>
            <a:pPr>
              <a:spcBef>
                <a:spcPct val="50000"/>
              </a:spcBef>
            </a:pPr>
            <a:r>
              <a:rPr lang="en-US" i="0">
                <a:solidFill>
                  <a:schemeClr val="tx1"/>
                </a:solidFill>
              </a:rPr>
              <a:t>b)</a:t>
            </a:r>
          </a:p>
        </p:txBody>
      </p:sp>
      <p:sp>
        <p:nvSpPr>
          <p:cNvPr id="11275" name="Text Box 11"/>
          <p:cNvSpPr txBox="1">
            <a:spLocks noChangeArrowheads="1"/>
          </p:cNvSpPr>
          <p:nvPr/>
        </p:nvSpPr>
        <p:spPr bwMode="auto">
          <a:xfrm>
            <a:off x="381000" y="5715000"/>
            <a:ext cx="8305800" cy="822325"/>
          </a:xfrm>
          <a:prstGeom prst="rect">
            <a:avLst/>
          </a:prstGeom>
          <a:solidFill>
            <a:schemeClr val="accent1"/>
          </a:solidFill>
          <a:ln w="9525">
            <a:noFill/>
            <a:miter lim="800000"/>
            <a:headEnd/>
            <a:tailEnd/>
          </a:ln>
          <a:effectLst/>
        </p:spPr>
        <p:txBody>
          <a:bodyPr>
            <a:spAutoFit/>
          </a:bodyPr>
          <a:lstStyle/>
          <a:p>
            <a:r>
              <a:rPr lang="en-US" i="0">
                <a:solidFill>
                  <a:schemeClr val="tx1"/>
                </a:solidFill>
              </a:rPr>
              <a:t>Current flow from electrode to electrolyte : </a:t>
            </a:r>
            <a:r>
              <a:rPr lang="en-US" i="0" u="sng">
                <a:solidFill>
                  <a:schemeClr val="tx1"/>
                </a:solidFill>
              </a:rPr>
              <a:t>Oxidation</a:t>
            </a:r>
            <a:r>
              <a:rPr lang="en-US" i="0">
                <a:solidFill>
                  <a:schemeClr val="tx1"/>
                </a:solidFill>
              </a:rPr>
              <a:t> (Loss of e</a:t>
            </a:r>
            <a:r>
              <a:rPr lang="en-US" i="0" baseline="30000">
                <a:solidFill>
                  <a:schemeClr val="tx1"/>
                </a:solidFill>
              </a:rPr>
              <a:t>-</a:t>
            </a:r>
            <a:r>
              <a:rPr lang="en-US" i="0">
                <a:solidFill>
                  <a:schemeClr val="tx1"/>
                </a:solidFill>
              </a:rPr>
              <a:t>)</a:t>
            </a:r>
          </a:p>
          <a:p>
            <a:r>
              <a:rPr lang="en-US" i="0">
                <a:solidFill>
                  <a:schemeClr val="tx1"/>
                </a:solidFill>
              </a:rPr>
              <a:t>Current flow from electrolyte to electrode : </a:t>
            </a:r>
            <a:r>
              <a:rPr lang="en-US" i="0" u="sng">
                <a:solidFill>
                  <a:schemeClr val="tx1"/>
                </a:solidFill>
              </a:rPr>
              <a:t>Reduction</a:t>
            </a:r>
            <a:r>
              <a:rPr lang="en-US" i="0">
                <a:solidFill>
                  <a:schemeClr val="tx1"/>
                </a:solidFill>
              </a:rPr>
              <a:t> (Gain of e</a:t>
            </a:r>
            <a:r>
              <a:rPr lang="en-US" i="0" baseline="30000">
                <a:solidFill>
                  <a:schemeClr val="tx1"/>
                </a:solidFill>
              </a:rPr>
              <a:t>-</a:t>
            </a:r>
            <a:r>
              <a:rPr lang="en-US" i="0">
                <a:solidFill>
                  <a:schemeClr val="tx1"/>
                </a:solidFill>
              </a:rPr>
              <a:t>)</a:t>
            </a:r>
          </a:p>
        </p:txBody>
      </p:sp>
      <p:sp>
        <p:nvSpPr>
          <p:cNvPr id="11276" name="Text Box 12"/>
          <p:cNvSpPr txBox="1">
            <a:spLocks noChangeArrowheads="1"/>
          </p:cNvSpPr>
          <p:nvPr/>
        </p:nvSpPr>
        <p:spPr bwMode="auto">
          <a:xfrm>
            <a:off x="381000" y="5334000"/>
            <a:ext cx="8458200" cy="457200"/>
          </a:xfrm>
          <a:prstGeom prst="rect">
            <a:avLst/>
          </a:prstGeom>
          <a:noFill/>
          <a:ln w="9525">
            <a:noFill/>
            <a:miter lim="800000"/>
            <a:headEnd/>
            <a:tailEnd/>
          </a:ln>
          <a:effectLst/>
        </p:spPr>
        <p:txBody>
          <a:bodyPr>
            <a:spAutoFit/>
          </a:bodyPr>
          <a:lstStyle/>
          <a:p>
            <a:pPr>
              <a:spcBef>
                <a:spcPct val="50000"/>
              </a:spcBef>
            </a:pPr>
            <a:r>
              <a:rPr lang="en-US" i="0">
                <a:solidFill>
                  <a:schemeClr val="tx1"/>
                </a:solidFill>
              </a:rPr>
              <a:t>The dominating reaction can be inferred from the following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304800"/>
            <a:ext cx="8229600" cy="1143000"/>
          </a:xfrm>
        </p:spPr>
        <p:txBody>
          <a:bodyPr/>
          <a:lstStyle/>
          <a:p>
            <a:r>
              <a:rPr lang="en-US" b="1">
                <a:latin typeface="Times New Roman" pitchFamily="18" charset="0"/>
              </a:rPr>
              <a:t>Half Cell Potential</a:t>
            </a:r>
          </a:p>
        </p:txBody>
      </p:sp>
      <p:sp>
        <p:nvSpPr>
          <p:cNvPr id="8203" name="Text Box 11"/>
          <p:cNvSpPr txBox="1">
            <a:spLocks noChangeArrowheads="1"/>
          </p:cNvSpPr>
          <p:nvPr/>
        </p:nvSpPr>
        <p:spPr bwMode="auto">
          <a:xfrm>
            <a:off x="228600" y="1495425"/>
            <a:ext cx="8686800" cy="1127125"/>
          </a:xfrm>
          <a:prstGeom prst="rect">
            <a:avLst/>
          </a:prstGeom>
          <a:noFill/>
          <a:ln w="9525">
            <a:noFill/>
            <a:miter lim="800000"/>
            <a:headEnd/>
            <a:tailEnd/>
          </a:ln>
          <a:effectLst/>
        </p:spPr>
        <p:txBody>
          <a:bodyPr>
            <a:spAutoFit/>
          </a:bodyPr>
          <a:lstStyle/>
          <a:p>
            <a:r>
              <a:rPr lang="en-US" sz="2200" i="0">
                <a:solidFill>
                  <a:schemeClr val="tx1"/>
                </a:solidFill>
              </a:rPr>
              <a:t>A characteristic potential difference established by the electrode and its surrounding electrolyte which depends on the metal, concentration of ions in solution and temperature (and some second order factors) .</a:t>
            </a:r>
            <a:r>
              <a:rPr lang="en-US" i="0">
                <a:solidFill>
                  <a:schemeClr val="tx1"/>
                </a:solidFill>
              </a:rPr>
              <a:t> </a:t>
            </a:r>
          </a:p>
        </p:txBody>
      </p:sp>
      <p:sp>
        <p:nvSpPr>
          <p:cNvPr id="8204" name="Text Box 12"/>
          <p:cNvSpPr txBox="1">
            <a:spLocks noChangeArrowheads="1"/>
          </p:cNvSpPr>
          <p:nvPr/>
        </p:nvSpPr>
        <p:spPr bwMode="auto">
          <a:xfrm>
            <a:off x="228600" y="2790825"/>
            <a:ext cx="8763000" cy="442913"/>
          </a:xfrm>
          <a:prstGeom prst="rect">
            <a:avLst/>
          </a:prstGeom>
          <a:noFill/>
          <a:ln w="9525">
            <a:noFill/>
            <a:miter lim="800000"/>
            <a:headEnd/>
            <a:tailEnd/>
          </a:ln>
          <a:effectLst/>
        </p:spPr>
        <p:txBody>
          <a:bodyPr>
            <a:spAutoFit/>
          </a:bodyPr>
          <a:lstStyle/>
          <a:p>
            <a:r>
              <a:rPr lang="en-US" sz="2300" b="1" i="0">
                <a:solidFill>
                  <a:schemeClr val="tx1"/>
                </a:solidFill>
              </a:rPr>
              <a:t>Half cell potential cannot be measured without a second electrode.</a:t>
            </a:r>
            <a:endParaRPr lang="en-US" sz="2300" i="0">
              <a:solidFill>
                <a:schemeClr val="tx1"/>
              </a:solidFill>
            </a:endParaRPr>
          </a:p>
        </p:txBody>
      </p:sp>
      <p:sp>
        <p:nvSpPr>
          <p:cNvPr id="8205" name="Text Box 13"/>
          <p:cNvSpPr txBox="1">
            <a:spLocks noChangeArrowheads="1"/>
          </p:cNvSpPr>
          <p:nvPr/>
        </p:nvSpPr>
        <p:spPr bwMode="auto">
          <a:xfrm>
            <a:off x="228600" y="3400425"/>
            <a:ext cx="8915400" cy="1096963"/>
          </a:xfrm>
          <a:prstGeom prst="rect">
            <a:avLst/>
          </a:prstGeom>
          <a:noFill/>
          <a:ln w="9525">
            <a:noFill/>
            <a:miter lim="800000"/>
            <a:headEnd/>
            <a:tailEnd/>
          </a:ln>
          <a:effectLst/>
        </p:spPr>
        <p:txBody>
          <a:bodyPr>
            <a:spAutoFit/>
          </a:bodyPr>
          <a:lstStyle/>
          <a:p>
            <a:pPr>
              <a:spcBef>
                <a:spcPct val="50000"/>
              </a:spcBef>
            </a:pPr>
            <a:r>
              <a:rPr lang="en-US" sz="2200" i="0">
                <a:solidFill>
                  <a:schemeClr val="tx1"/>
                </a:solidFill>
              </a:rPr>
              <a:t>The half cell potential of the standard hydrogen electrode has been arbitrarily set to zero. Other half cell potentials are expressed as a potential difference with this electrode.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p:cNvSpPr>
            <a:spLocks noGrp="1" noChangeArrowheads="1"/>
          </p:cNvSpPr>
          <p:nvPr>
            <p:ph type="title"/>
          </p:nvPr>
        </p:nvSpPr>
        <p:spPr/>
        <p:txBody>
          <a:bodyPr/>
          <a:lstStyle/>
          <a:p>
            <a:r>
              <a:rPr lang="en-US" b="1">
                <a:latin typeface="Times New Roman" pitchFamily="18" charset="0"/>
              </a:rPr>
              <a:t>Measuring Half Cell Potential</a:t>
            </a:r>
          </a:p>
        </p:txBody>
      </p:sp>
      <p:pic>
        <p:nvPicPr>
          <p:cNvPr id="12292" name="Picture 4" descr="half cell"/>
          <p:cNvPicPr>
            <a:picLocks noGrp="1" noChangeAspect="1" noChangeArrowheads="1"/>
          </p:cNvPicPr>
          <p:nvPr>
            <p:ph idx="1"/>
          </p:nvPr>
        </p:nvPicPr>
        <p:blipFill>
          <a:blip r:embed="rId2"/>
          <a:srcRect/>
          <a:stretch>
            <a:fillRect/>
          </a:stretch>
        </p:blipFill>
        <p:spPr>
          <a:xfrm>
            <a:off x="795338" y="1600200"/>
            <a:ext cx="7815262" cy="4525963"/>
          </a:xfrm>
          <a:noFill/>
          <a:ln/>
        </p:spPr>
      </p:pic>
      <p:sp>
        <p:nvSpPr>
          <p:cNvPr id="12295" name="Text Box 7"/>
          <p:cNvSpPr txBox="1">
            <a:spLocks noChangeArrowheads="1"/>
          </p:cNvSpPr>
          <p:nvPr/>
        </p:nvSpPr>
        <p:spPr bwMode="auto">
          <a:xfrm>
            <a:off x="304800" y="6172200"/>
            <a:ext cx="8686800" cy="396875"/>
          </a:xfrm>
          <a:prstGeom prst="rect">
            <a:avLst/>
          </a:prstGeom>
          <a:noFill/>
          <a:ln w="9525">
            <a:noFill/>
            <a:miter lim="800000"/>
            <a:headEnd/>
            <a:tailEnd/>
          </a:ln>
          <a:effectLst/>
        </p:spPr>
        <p:txBody>
          <a:bodyPr>
            <a:spAutoFit/>
          </a:bodyPr>
          <a:lstStyle/>
          <a:p>
            <a:pPr>
              <a:spcBef>
                <a:spcPct val="50000"/>
              </a:spcBef>
            </a:pPr>
            <a:r>
              <a:rPr lang="en-US" sz="2000"/>
              <a:t>Note: Electrode material is metal + salt or polymer selective membrane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5"/>
          <p:cNvSpPr>
            <a:spLocks noGrp="1" noChangeArrowheads="1"/>
          </p:cNvSpPr>
          <p:nvPr>
            <p:ph type="title"/>
          </p:nvPr>
        </p:nvSpPr>
        <p:spPr>
          <a:xfrm>
            <a:off x="5029200" y="1219200"/>
            <a:ext cx="3962400" cy="1143000"/>
          </a:xfrm>
        </p:spPr>
        <p:txBody>
          <a:bodyPr/>
          <a:lstStyle/>
          <a:p>
            <a:r>
              <a:rPr lang="en-US" sz="2400" b="1" u="sng">
                <a:latin typeface="Times New Roman" pitchFamily="18" charset="0"/>
              </a:rPr>
              <a:t>Some half cell potentials</a:t>
            </a:r>
          </a:p>
        </p:txBody>
      </p:sp>
      <p:pic>
        <p:nvPicPr>
          <p:cNvPr id="14340" name="Picture 4" descr="table"/>
          <p:cNvPicPr>
            <a:picLocks noGrp="1" noChangeAspect="1" noChangeArrowheads="1"/>
          </p:cNvPicPr>
          <p:nvPr>
            <p:ph idx="1"/>
          </p:nvPr>
        </p:nvPicPr>
        <p:blipFill>
          <a:blip r:embed="rId2"/>
          <a:srcRect/>
          <a:stretch>
            <a:fillRect/>
          </a:stretch>
        </p:blipFill>
        <p:spPr>
          <a:xfrm>
            <a:off x="152400" y="152400"/>
            <a:ext cx="5008563" cy="6553200"/>
          </a:xfrm>
          <a:noFill/>
          <a:ln/>
        </p:spPr>
      </p:pic>
      <p:sp>
        <p:nvSpPr>
          <p:cNvPr id="14343" name="Line 7"/>
          <p:cNvSpPr>
            <a:spLocks noChangeShapeType="1"/>
          </p:cNvSpPr>
          <p:nvPr/>
        </p:nvSpPr>
        <p:spPr bwMode="auto">
          <a:xfrm flipH="1">
            <a:off x="4800600" y="3581400"/>
            <a:ext cx="762000" cy="0"/>
          </a:xfrm>
          <a:prstGeom prst="line">
            <a:avLst/>
          </a:prstGeom>
          <a:noFill/>
          <a:ln w="38100">
            <a:solidFill>
              <a:schemeClr val="tx1"/>
            </a:solidFill>
            <a:round/>
            <a:headEnd/>
            <a:tailEnd type="triangle" w="med" len="med"/>
          </a:ln>
          <a:effectLst/>
        </p:spPr>
        <p:txBody>
          <a:bodyPr/>
          <a:lstStyle/>
          <a:p>
            <a:endParaRPr lang="en-US"/>
          </a:p>
        </p:txBody>
      </p:sp>
      <p:sp>
        <p:nvSpPr>
          <p:cNvPr id="14344" name="Text Box 8"/>
          <p:cNvSpPr txBox="1">
            <a:spLocks noChangeArrowheads="1"/>
          </p:cNvSpPr>
          <p:nvPr/>
        </p:nvSpPr>
        <p:spPr bwMode="auto">
          <a:xfrm>
            <a:off x="5562600" y="3382963"/>
            <a:ext cx="3581400" cy="427037"/>
          </a:xfrm>
          <a:prstGeom prst="rect">
            <a:avLst/>
          </a:prstGeom>
          <a:noFill/>
          <a:ln w="9525">
            <a:noFill/>
            <a:miter lim="800000"/>
            <a:headEnd/>
            <a:tailEnd/>
          </a:ln>
          <a:effectLst/>
        </p:spPr>
        <p:txBody>
          <a:bodyPr>
            <a:spAutoFit/>
          </a:bodyPr>
          <a:lstStyle/>
          <a:p>
            <a:pPr>
              <a:spcBef>
                <a:spcPct val="50000"/>
              </a:spcBef>
            </a:pPr>
            <a:r>
              <a:rPr lang="en-US" sz="2200" i="0">
                <a:solidFill>
                  <a:schemeClr val="tx1"/>
                </a:solidFill>
              </a:rPr>
              <a:t>Standard Hydrogen electrode</a:t>
            </a:r>
          </a:p>
        </p:txBody>
      </p:sp>
      <p:sp>
        <p:nvSpPr>
          <p:cNvPr id="14345" name="Text Box 9"/>
          <p:cNvSpPr txBox="1">
            <a:spLocks noChangeArrowheads="1"/>
          </p:cNvSpPr>
          <p:nvPr/>
        </p:nvSpPr>
        <p:spPr bwMode="auto">
          <a:xfrm>
            <a:off x="5318125" y="4308475"/>
            <a:ext cx="3444875" cy="1552575"/>
          </a:xfrm>
          <a:prstGeom prst="rect">
            <a:avLst/>
          </a:prstGeom>
          <a:noFill/>
          <a:ln w="9525">
            <a:noFill/>
            <a:miter lim="800000"/>
            <a:headEnd/>
            <a:tailEnd/>
          </a:ln>
          <a:effectLst/>
        </p:spPr>
        <p:txBody>
          <a:bodyPr>
            <a:spAutoFit/>
          </a:bodyPr>
          <a:lstStyle/>
          <a:p>
            <a:r>
              <a:rPr lang="en-US"/>
              <a:t>Note: Ag-AgCl has low junction potential &amp; it is also very stable -&gt; hence used in ECG electrodes!</a:t>
            </a:r>
          </a:p>
        </p:txBody>
      </p:sp>
      <p:sp>
        <p:nvSpPr>
          <p:cNvPr id="14347" name="Line 11"/>
          <p:cNvSpPr>
            <a:spLocks noChangeShapeType="1"/>
          </p:cNvSpPr>
          <p:nvPr/>
        </p:nvSpPr>
        <p:spPr bwMode="auto">
          <a:xfrm flipH="1" flipV="1">
            <a:off x="4800600" y="4038600"/>
            <a:ext cx="533400" cy="609600"/>
          </a:xfrm>
          <a:prstGeom prst="line">
            <a:avLst/>
          </a:prstGeom>
          <a:noFill/>
          <a:ln w="9525">
            <a:solidFill>
              <a:schemeClr val="tx1"/>
            </a:solidFill>
            <a:round/>
            <a:headEnd/>
            <a:tailEnd type="triangle" w="med" len="med"/>
          </a:ln>
          <a:effectLst/>
        </p:spPr>
        <p:txBody>
          <a:bodyPr/>
          <a:lstStyle/>
          <a:p>
            <a:endParaRPr lang="en-US"/>
          </a:p>
        </p:txBody>
      </p:sp>
      <p:sp>
        <p:nvSpPr>
          <p:cNvPr id="14348" name="Line 12"/>
          <p:cNvSpPr>
            <a:spLocks noChangeShapeType="1"/>
          </p:cNvSpPr>
          <p:nvPr/>
        </p:nvSpPr>
        <p:spPr bwMode="auto">
          <a:xfrm flipH="1">
            <a:off x="4876800" y="5181600"/>
            <a:ext cx="381000" cy="4572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TotalTime>
  <Words>2355</Words>
  <Application>Microsoft Office PowerPoint</Application>
  <PresentationFormat>On-screen Show (4:3)</PresentationFormat>
  <Paragraphs>186</Paragraphs>
  <Slides>49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Office Theme</vt:lpstr>
      <vt:lpstr>Equation</vt:lpstr>
      <vt:lpstr>Electrodes</vt:lpstr>
      <vt:lpstr>Introduction</vt:lpstr>
      <vt:lpstr>Introduction</vt:lpstr>
      <vt:lpstr>Introduction</vt:lpstr>
      <vt:lpstr>Electrode theory</vt:lpstr>
      <vt:lpstr>Electrode – Electrolyte Interface</vt:lpstr>
      <vt:lpstr>Half Cell Potential</vt:lpstr>
      <vt:lpstr>Measuring Half Cell Potential</vt:lpstr>
      <vt:lpstr>Some half cell potentials</vt:lpstr>
      <vt:lpstr>Electrode theory</vt:lpstr>
      <vt:lpstr>Bio potential Electrodes</vt:lpstr>
      <vt:lpstr>Bio potential Electrodes</vt:lpstr>
      <vt:lpstr>Bio potential Electrodes</vt:lpstr>
      <vt:lpstr>Bio potential Electrodes</vt:lpstr>
      <vt:lpstr>Bio potential Electrodes</vt:lpstr>
      <vt:lpstr>Bio potential Electrodes</vt:lpstr>
      <vt:lpstr>Bio potential Electrodes</vt:lpstr>
      <vt:lpstr>Bio potential Electrodes</vt:lpstr>
      <vt:lpstr>Bio potential Electrodes</vt:lpstr>
      <vt:lpstr>Bio potential Electrodes</vt:lpstr>
      <vt:lpstr>Microelectrodes</vt:lpstr>
      <vt:lpstr>Microelectrodes</vt:lpstr>
      <vt:lpstr>Microelectrodes</vt:lpstr>
      <vt:lpstr>Microelectrodes</vt:lpstr>
      <vt:lpstr>Microelectrodes</vt:lpstr>
      <vt:lpstr>Microelectrodes</vt:lpstr>
      <vt:lpstr>Body Surface Electrodes</vt:lpstr>
      <vt:lpstr>Body Surface Electrodes</vt:lpstr>
      <vt:lpstr>Body Surface Electrodes</vt:lpstr>
      <vt:lpstr>Body Surface Electrodes</vt:lpstr>
      <vt:lpstr>Body Surface Electrodes</vt:lpstr>
      <vt:lpstr>Body Surface Electrodes</vt:lpstr>
      <vt:lpstr>Body Surface Electrodes</vt:lpstr>
      <vt:lpstr>Body Surface Electrodes</vt:lpstr>
      <vt:lpstr>Body Surface Electrodes</vt:lpstr>
      <vt:lpstr>Body Surface Electrodes</vt:lpstr>
      <vt:lpstr>Body Surface Electrodes</vt:lpstr>
      <vt:lpstr>Body Surface Electrodes</vt:lpstr>
      <vt:lpstr>Body Surface Electrodes</vt:lpstr>
      <vt:lpstr>Needle Electrodes</vt:lpstr>
      <vt:lpstr>Internal Electrodes</vt:lpstr>
      <vt:lpstr>Needle Electrodes</vt:lpstr>
      <vt:lpstr>Needle Electrodes</vt:lpstr>
      <vt:lpstr>Needle Electrodes</vt:lpstr>
      <vt:lpstr>Needle Electrodes</vt:lpstr>
      <vt:lpstr>Needle Electrodes</vt:lpstr>
      <vt:lpstr>Needle Electrodes</vt:lpstr>
      <vt:lpstr>Needle Electrodes</vt:lpstr>
      <vt:lpstr>Needle Electrodes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transducer Principle</dc:title>
  <dc:creator>FRONT COMPUTER</dc:creator>
  <cp:lastModifiedBy>FRONT COMPUTER</cp:lastModifiedBy>
  <cp:revision>71</cp:revision>
  <dcterms:created xsi:type="dcterms:W3CDTF">2017-02-16T17:31:26Z</dcterms:created>
  <dcterms:modified xsi:type="dcterms:W3CDTF">2018-03-27T08:16:32Z</dcterms:modified>
</cp:coreProperties>
</file>