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4660"/>
  </p:normalViewPr>
  <p:slideViewPr>
    <p:cSldViewPr snapToGrid="0">
      <p:cViewPr varScale="1">
        <p:scale>
          <a:sx n="111" d="100"/>
          <a:sy n="111" d="100"/>
        </p:scale>
        <p:origin x="4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A4987A-65E2-4D53-B497-BF4AE0E1C76D}"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2313195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A4987A-65E2-4D53-B497-BF4AE0E1C76D}"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293018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A4987A-65E2-4D53-B497-BF4AE0E1C76D}"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232991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A4987A-65E2-4D53-B497-BF4AE0E1C76D}"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157320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A4987A-65E2-4D53-B497-BF4AE0E1C76D}"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9545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A4987A-65E2-4D53-B497-BF4AE0E1C76D}" type="datetimeFigureOut">
              <a:rPr lang="en-IN" smtClean="0"/>
              <a:t>27-09-2023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85182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A4987A-65E2-4D53-B497-BF4AE0E1C76D}" type="datetimeFigureOut">
              <a:rPr lang="en-IN" smtClean="0"/>
              <a:t>27-09-2023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96649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A4987A-65E2-4D53-B497-BF4AE0E1C76D}" type="datetimeFigureOut">
              <a:rPr lang="en-IN" smtClean="0"/>
              <a:t>27-09-2023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292552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4987A-65E2-4D53-B497-BF4AE0E1C76D}" type="datetimeFigureOut">
              <a:rPr lang="en-IN" smtClean="0"/>
              <a:t>27-09-2023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234370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4987A-65E2-4D53-B497-BF4AE0E1C76D}" type="datetimeFigureOut">
              <a:rPr lang="en-IN" smtClean="0"/>
              <a:t>27-09-2023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225786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4987A-65E2-4D53-B497-BF4AE0E1C76D}" type="datetimeFigureOut">
              <a:rPr lang="en-IN" smtClean="0"/>
              <a:t>27-09-2023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D789CD-0B27-410D-8ACB-2FBF14F8B10A}" type="slidenum">
              <a:rPr lang="en-IN" smtClean="0"/>
              <a:t>‹#›</a:t>
            </a:fld>
            <a:endParaRPr lang="en-IN"/>
          </a:p>
        </p:txBody>
      </p:sp>
    </p:spTree>
    <p:extLst>
      <p:ext uri="{BB962C8B-B14F-4D97-AF65-F5344CB8AC3E}">
        <p14:creationId xmlns:p14="http://schemas.microsoft.com/office/powerpoint/2010/main" val="3847621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4987A-65E2-4D53-B497-BF4AE0E1C76D}" type="datetimeFigureOut">
              <a:rPr lang="en-IN" smtClean="0"/>
              <a:t>27-09-2023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789CD-0B27-410D-8ACB-2FBF14F8B10A}" type="slidenum">
              <a:rPr lang="en-IN" smtClean="0"/>
              <a:t>‹#›</a:t>
            </a:fld>
            <a:endParaRPr lang="en-IN"/>
          </a:p>
        </p:txBody>
      </p:sp>
    </p:spTree>
    <p:extLst>
      <p:ext uri="{BB962C8B-B14F-4D97-AF65-F5344CB8AC3E}">
        <p14:creationId xmlns:p14="http://schemas.microsoft.com/office/powerpoint/2010/main" val="1858305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133" y="516468"/>
            <a:ext cx="11303000" cy="5278368"/>
          </a:xfrm>
          <a:prstGeom prst="rect">
            <a:avLst/>
          </a:prstGeom>
        </p:spPr>
        <p:txBody>
          <a:bodyPr wrap="square">
            <a:spAutoFit/>
            <a:scene3d>
              <a:camera prst="orthographicFront"/>
              <a:lightRig rig="threePt" dir="t"/>
            </a:scene3d>
            <a:sp3d extrusionH="57150">
              <a:bevelT w="50800" h="38100" prst="riblet"/>
            </a:sp3d>
          </a:bodyPr>
          <a:lstStyle/>
          <a:p>
            <a:pPr algn="ctr"/>
            <a:r>
              <a:rPr lang="en-US" sz="13800" b="1" spc="50" dirty="0">
                <a:ln w="9525" cmpd="sng">
                  <a:solidFill>
                    <a:srgbClr val="FF0000"/>
                  </a:solidFill>
                  <a:prstDash val="solid"/>
                </a:ln>
                <a:solidFill>
                  <a:srgbClr val="00B050"/>
                </a:solidFill>
                <a:effectLst>
                  <a:glow rad="38100">
                    <a:srgbClr val="5B9BD5">
                      <a:alpha val="40000"/>
                    </a:srgbClr>
                  </a:glow>
                </a:effectLst>
                <a:latin typeface="Times New Roman" panose="02020603050405020304" pitchFamily="18" charset="0"/>
                <a:cs typeface="Times New Roman" panose="02020603050405020304" pitchFamily="18" charset="0"/>
              </a:rPr>
              <a:t>Bhil </a:t>
            </a:r>
            <a:r>
              <a:rPr lang="en-US" sz="13800" b="1" spc="50" dirty="0" smtClean="0">
                <a:ln w="9525" cmpd="sng">
                  <a:solidFill>
                    <a:srgbClr val="FF0000"/>
                  </a:solidFill>
                  <a:prstDash val="solid"/>
                </a:ln>
                <a:solidFill>
                  <a:srgbClr val="00B050"/>
                </a:solidFill>
                <a:effectLst>
                  <a:glow rad="38100">
                    <a:srgbClr val="5B9BD5">
                      <a:alpha val="40000"/>
                    </a:srgbClr>
                  </a:glow>
                </a:effectLst>
                <a:latin typeface="Times New Roman" panose="02020603050405020304" pitchFamily="18" charset="0"/>
                <a:cs typeface="Times New Roman" panose="02020603050405020304" pitchFamily="18" charset="0"/>
              </a:rPr>
              <a:t>Painting</a:t>
            </a:r>
          </a:p>
          <a:p>
            <a:pPr algn="ctr"/>
            <a:r>
              <a:rPr lang="hi-IN" sz="19900" dirty="0">
                <a:ln w="9525" cmpd="sng">
                  <a:solidFill>
                    <a:schemeClr val="accent2">
                      <a:lumMod val="75000"/>
                    </a:schemeClr>
                  </a:solidFill>
                  <a:prstDash val="solid"/>
                </a:ln>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भील </a:t>
            </a:r>
            <a:r>
              <a:rPr lang="hi-IN" sz="19900" dirty="0" smtClean="0">
                <a:ln w="9525" cmpd="sng">
                  <a:solidFill>
                    <a:schemeClr val="accent2">
                      <a:lumMod val="75000"/>
                    </a:schemeClr>
                  </a:solidFill>
                  <a:prstDash val="solid"/>
                </a:ln>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पेंटिंग</a:t>
            </a:r>
            <a:endParaRPr lang="hi-IN" sz="19900" dirty="0">
              <a:ln w="9525" cmpd="sng">
                <a:solidFill>
                  <a:schemeClr val="accent2">
                    <a:lumMod val="75000"/>
                  </a:schemeClr>
                </a:solidFill>
                <a:prstDash val="solid"/>
              </a:ln>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1512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78933" y="421695"/>
            <a:ext cx="10481733" cy="34543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pic>
        <p:nvPicPr>
          <p:cNvPr id="5" name="Picture 4"/>
          <p:cNvPicPr>
            <a:picLocks noChangeAspect="1"/>
          </p:cNvPicPr>
          <p:nvPr/>
        </p:nvPicPr>
        <p:blipFill>
          <a:blip r:embed="rId2"/>
          <a:stretch>
            <a:fillRect/>
          </a:stretch>
        </p:blipFill>
        <p:spPr>
          <a:xfrm>
            <a:off x="5563455" y="584259"/>
            <a:ext cx="5569356" cy="3129269"/>
          </a:xfrm>
          <a:prstGeom prst="rect">
            <a:avLst/>
          </a:prstGeom>
        </p:spPr>
      </p:pic>
      <p:pic>
        <p:nvPicPr>
          <p:cNvPr id="1028" name="Picture 4" descr="The Bhils - Bhil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414" y="584259"/>
            <a:ext cx="4421186" cy="3129604"/>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4294967295"/>
          </p:nvPr>
        </p:nvSpPr>
        <p:spPr>
          <a:xfrm>
            <a:off x="643467" y="3960760"/>
            <a:ext cx="11136843" cy="2025173"/>
          </a:xfrm>
        </p:spPr>
        <p:txBody>
          <a:bodyPr>
            <a:noAutofit/>
          </a:bodyPr>
          <a:lstStyle/>
          <a:p>
            <a:pPr marL="0" indent="0" algn="just">
              <a:buNone/>
            </a:pPr>
            <a:r>
              <a:rPr lang="en-US" sz="2000" dirty="0" smtClean="0">
                <a:solidFill>
                  <a:srgbClr val="202124"/>
                </a:solidFill>
                <a:latin typeface="Times New Roman" panose="02020603050405020304" pitchFamily="18" charset="0"/>
                <a:cs typeface="Times New Roman" panose="02020603050405020304" pitchFamily="18" charset="0"/>
              </a:rPr>
              <a:t>	The </a:t>
            </a:r>
            <a:r>
              <a:rPr lang="en-US" sz="2000" b="1" dirty="0">
                <a:solidFill>
                  <a:schemeClr val="accent2"/>
                </a:solidFill>
                <a:latin typeface="Times New Roman" panose="02020603050405020304" pitchFamily="18" charset="0"/>
                <a:cs typeface="Times New Roman" panose="02020603050405020304" pitchFamily="18" charset="0"/>
              </a:rPr>
              <a:t>Bhils</a:t>
            </a:r>
            <a:r>
              <a:rPr lang="en-US" sz="2000" dirty="0">
                <a:solidFill>
                  <a:srgbClr val="202124"/>
                </a:solidFill>
                <a:latin typeface="Times New Roman" panose="02020603050405020304" pitchFamily="18" charset="0"/>
                <a:cs typeface="Times New Roman" panose="02020603050405020304" pitchFamily="18" charset="0"/>
              </a:rPr>
              <a:t> are a large tribal community living in central India (Madhya Pradesh). They trace their lineage to </a:t>
            </a:r>
            <a:r>
              <a:rPr lang="en-US" sz="2000" b="1" dirty="0">
                <a:solidFill>
                  <a:srgbClr val="2B03D3"/>
                </a:solidFill>
                <a:latin typeface="Times New Roman" panose="02020603050405020304" pitchFamily="18" charset="0"/>
                <a:cs typeface="Times New Roman" panose="02020603050405020304" pitchFamily="18" charset="0"/>
              </a:rPr>
              <a:t>Eklavya</a:t>
            </a:r>
            <a:r>
              <a:rPr lang="en-US" sz="2000" dirty="0">
                <a:solidFill>
                  <a:srgbClr val="202124"/>
                </a:solidFill>
                <a:latin typeface="Times New Roman" panose="02020603050405020304" pitchFamily="18" charset="0"/>
                <a:cs typeface="Times New Roman" panose="02020603050405020304" pitchFamily="18" charset="0"/>
              </a:rPr>
              <a:t> and </a:t>
            </a:r>
            <a:r>
              <a:rPr lang="en-US" sz="2000" b="1" dirty="0">
                <a:solidFill>
                  <a:srgbClr val="2B03D3"/>
                </a:solidFill>
                <a:latin typeface="Times New Roman" panose="02020603050405020304" pitchFamily="18" charset="0"/>
                <a:cs typeface="Times New Roman" panose="02020603050405020304" pitchFamily="18" charset="0"/>
              </a:rPr>
              <a:t>Valmiki</a:t>
            </a:r>
            <a:r>
              <a:rPr lang="en-US" sz="2000" dirty="0">
                <a:solidFill>
                  <a:srgbClr val="202124"/>
                </a:solidFill>
                <a:latin typeface="Times New Roman" panose="02020603050405020304" pitchFamily="18" charset="0"/>
                <a:cs typeface="Times New Roman" panose="02020603050405020304" pitchFamily="18" charset="0"/>
              </a:rPr>
              <a:t>. These paintings were traditionally painted on the walls of their huts and the themes of these paintings focused on nature</a:t>
            </a:r>
            <a:r>
              <a:rPr lang="en-US" sz="2000" dirty="0" smtClean="0">
                <a:solidFill>
                  <a:srgbClr val="202124"/>
                </a:solidFill>
                <a:latin typeface="Times New Roman" panose="02020603050405020304" pitchFamily="18" charset="0"/>
                <a:cs typeface="Times New Roman" panose="02020603050405020304" pitchFamily="18" charset="0"/>
              </a:rPr>
              <a:t>.</a:t>
            </a:r>
          </a:p>
          <a:p>
            <a:pPr marL="0" indent="0" algn="just">
              <a:buNone/>
            </a:pPr>
            <a:r>
              <a:rPr lang="en-IN" sz="2000" dirty="0" smtClean="0">
                <a:latin typeface="Times New Roman" panose="02020603050405020304" pitchFamily="18" charset="0"/>
                <a:cs typeface="Times New Roman" panose="02020603050405020304" pitchFamily="18" charset="0"/>
              </a:rPr>
              <a:t>	</a:t>
            </a:r>
            <a:r>
              <a:rPr lang="hi-IN" sz="2000" b="1" dirty="0">
                <a:solidFill>
                  <a:schemeClr val="accent2"/>
                </a:solidFill>
                <a:latin typeface="Times New Roman" panose="02020603050405020304" pitchFamily="18" charset="0"/>
                <a:cs typeface="Times New Roman" panose="02020603050405020304" pitchFamily="18" charset="0"/>
              </a:rPr>
              <a:t>भील </a:t>
            </a:r>
            <a:r>
              <a:rPr lang="hi-IN" sz="2000" dirty="0">
                <a:latin typeface="Times New Roman" panose="02020603050405020304" pitchFamily="18" charset="0"/>
                <a:cs typeface="Times New Roman" panose="02020603050405020304" pitchFamily="18" charset="0"/>
              </a:rPr>
              <a:t>मध्य भारत (मध्य प्रदेश) में रहने वाला एक बड़ा आदिवासी समुदाय है। वे अपनी वंशावली </a:t>
            </a:r>
            <a:r>
              <a:rPr lang="hi-IN" sz="2000" b="1" dirty="0">
                <a:solidFill>
                  <a:srgbClr val="2B03D3"/>
                </a:solidFill>
                <a:latin typeface="Times New Roman" panose="02020603050405020304" pitchFamily="18" charset="0"/>
                <a:cs typeface="Times New Roman" panose="02020603050405020304" pitchFamily="18" charset="0"/>
              </a:rPr>
              <a:t>एकलव्य </a:t>
            </a:r>
            <a:r>
              <a:rPr lang="hi-IN" sz="2000" dirty="0">
                <a:latin typeface="Times New Roman" panose="02020603050405020304" pitchFamily="18" charset="0"/>
                <a:cs typeface="Times New Roman" panose="02020603050405020304" pitchFamily="18" charset="0"/>
              </a:rPr>
              <a:t>और </a:t>
            </a:r>
            <a:r>
              <a:rPr lang="hi-IN" sz="2000" b="1" dirty="0">
                <a:solidFill>
                  <a:srgbClr val="2B03D3"/>
                </a:solidFill>
                <a:latin typeface="Times New Roman" panose="02020603050405020304" pitchFamily="18" charset="0"/>
                <a:cs typeface="Times New Roman" panose="02020603050405020304" pitchFamily="18" charset="0"/>
              </a:rPr>
              <a:t>वाल्मिकी</a:t>
            </a:r>
            <a:r>
              <a:rPr lang="hi-IN" sz="2000" dirty="0">
                <a:latin typeface="Times New Roman" panose="02020603050405020304" pitchFamily="18" charset="0"/>
                <a:cs typeface="Times New Roman" panose="02020603050405020304" pitchFamily="18" charset="0"/>
              </a:rPr>
              <a:t> से जोड़ते हैं। ये पेंटिंग पारंपरिक रूप से उनकी झोपड़ियों की दीवारों पर चित्रित की जाती थीं और इन चित्रों की विषयवस्तु प्रकृति पर केंद्रित होती थी।</a:t>
            </a:r>
          </a:p>
        </p:txBody>
      </p:sp>
      <p:sp>
        <p:nvSpPr>
          <p:cNvPr id="4" name="AutoShape 2" descr="Bhil Art: The artistic illustration of Central In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131464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78900" y="718918"/>
            <a:ext cx="6695175" cy="34778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just" eaLnBrk="1" fontAlgn="auto" hangingPunct="1">
              <a:spcBef>
                <a:spcPts val="0"/>
              </a:spcBef>
              <a:spcAft>
                <a:spcPts val="0"/>
              </a:spcAft>
            </a:pPr>
            <a:r>
              <a:rPr lang="en-US" b="1" dirty="0">
                <a:solidFill>
                  <a:srgbClr val="C00000"/>
                </a:solidFill>
                <a:latin typeface="Times New Roman" panose="02020603050405020304" pitchFamily="18" charset="0"/>
                <a:cs typeface="Times New Roman" panose="02020603050405020304" pitchFamily="18" charset="0"/>
              </a:rPr>
              <a:t>Introduction</a:t>
            </a:r>
            <a:r>
              <a:rPr lang="en-US" b="1" dirty="0" smtClean="0">
                <a:solidFill>
                  <a:srgbClr val="C00000"/>
                </a:solidFill>
                <a:latin typeface="Times New Roman" panose="02020603050405020304" pitchFamily="18" charset="0"/>
                <a:cs typeface="Times New Roman" panose="02020603050405020304" pitchFamily="18" charset="0"/>
              </a:rPr>
              <a:t>:</a:t>
            </a:r>
            <a:endParaRPr lang="en-US" b="1" dirty="0">
              <a:solidFill>
                <a:srgbClr val="C00000"/>
              </a:solidFill>
              <a:latin typeface="Times New Roman" panose="02020603050405020304" pitchFamily="18" charset="0"/>
              <a:cs typeface="Times New Roman" panose="02020603050405020304" pitchFamily="18" charset="0"/>
            </a:endParaRPr>
          </a:p>
          <a:p>
            <a:pPr lvl="0" algn="just" eaLnBrk="1" fontAlgn="auto" hangingPunct="1">
              <a:spcBef>
                <a:spcPts val="0"/>
              </a:spcBef>
              <a:spcAft>
                <a:spcPts val="0"/>
              </a:spcAft>
            </a:pPr>
            <a:r>
              <a:rPr lang="en-US" dirty="0" smtClean="0">
                <a:solidFill>
                  <a:srgbClr val="202124"/>
                </a:solidFill>
                <a:latin typeface="Times New Roman" panose="02020603050405020304" pitchFamily="18" charset="0"/>
                <a:cs typeface="Times New Roman" panose="02020603050405020304" pitchFamily="18" charset="0"/>
              </a:rPr>
              <a:t>	The </a:t>
            </a:r>
            <a:r>
              <a:rPr lang="en-US" dirty="0">
                <a:solidFill>
                  <a:srgbClr val="202124"/>
                </a:solidFill>
                <a:latin typeface="Times New Roman" panose="02020603050405020304" pitchFamily="18" charset="0"/>
                <a:cs typeface="Times New Roman" panose="02020603050405020304" pitchFamily="18" charset="0"/>
              </a:rPr>
              <a:t>Bhils are the second largest tribal community in India, living in the states of </a:t>
            </a:r>
            <a:r>
              <a:rPr lang="en-US" b="1" dirty="0">
                <a:solidFill>
                  <a:srgbClr val="0070C0"/>
                </a:solidFill>
                <a:latin typeface="Times New Roman" panose="02020603050405020304" pitchFamily="18" charset="0"/>
                <a:cs typeface="Times New Roman" panose="02020603050405020304" pitchFamily="18" charset="0"/>
              </a:rPr>
              <a:t>Madhya Pradesh, Gujarat, Maharashtra </a:t>
            </a:r>
            <a:r>
              <a:rPr lang="en-US" dirty="0">
                <a:latin typeface="Times New Roman" panose="02020603050405020304" pitchFamily="18" charset="0"/>
                <a:cs typeface="Times New Roman" panose="02020603050405020304" pitchFamily="18" charset="0"/>
              </a:rPr>
              <a:t>and</a:t>
            </a:r>
            <a:r>
              <a:rPr lang="en-US" b="1" dirty="0">
                <a:solidFill>
                  <a:srgbClr val="0070C0"/>
                </a:solidFill>
                <a:latin typeface="Times New Roman" panose="02020603050405020304" pitchFamily="18" charset="0"/>
                <a:cs typeface="Times New Roman" panose="02020603050405020304" pitchFamily="18" charset="0"/>
              </a:rPr>
              <a:t> Rajasthan</a:t>
            </a:r>
            <a:r>
              <a:rPr lang="en-US" dirty="0">
                <a:solidFill>
                  <a:srgbClr val="202124"/>
                </a:solidFill>
                <a:latin typeface="Times New Roman" panose="02020603050405020304" pitchFamily="18" charset="0"/>
                <a:cs typeface="Times New Roman" panose="02020603050405020304" pitchFamily="18" charset="0"/>
              </a:rPr>
              <a:t>. Some Bhils trace their lineage to Eklavya, the archer of the </a:t>
            </a:r>
            <a:r>
              <a:rPr lang="en-US" dirty="0" smtClean="0">
                <a:solidFill>
                  <a:srgbClr val="202124"/>
                </a:solidFill>
                <a:latin typeface="Times New Roman" panose="02020603050405020304" pitchFamily="18" charset="0"/>
                <a:cs typeface="Times New Roman" panose="02020603050405020304" pitchFamily="18" charset="0"/>
              </a:rPr>
              <a:t>Mahabharata. The </a:t>
            </a:r>
            <a:r>
              <a:rPr lang="en-US" dirty="0">
                <a:solidFill>
                  <a:srgbClr val="202124"/>
                </a:solidFill>
                <a:latin typeface="Times New Roman" panose="02020603050405020304" pitchFamily="18" charset="0"/>
                <a:cs typeface="Times New Roman" panose="02020603050405020304" pitchFamily="18" charset="0"/>
              </a:rPr>
              <a:t>rich cultural heritage of Bhils is reflected in their </a:t>
            </a:r>
            <a:r>
              <a:rPr lang="en-US" dirty="0">
                <a:solidFill>
                  <a:srgbClr val="00B050"/>
                </a:solidFill>
                <a:latin typeface="Times New Roman" panose="02020603050405020304" pitchFamily="18" charset="0"/>
                <a:cs typeface="Times New Roman" panose="02020603050405020304" pitchFamily="18" charset="0"/>
              </a:rPr>
              <a:t>songs, dances, community deities, myths, community art</a:t>
            </a:r>
            <a:r>
              <a:rPr lang="en-US" dirty="0">
                <a:solidFill>
                  <a:srgbClr val="202124"/>
                </a:solidFill>
                <a:latin typeface="Times New Roman" panose="02020603050405020304" pitchFamily="18" charset="0"/>
                <a:cs typeface="Times New Roman" panose="02020603050405020304" pitchFamily="18" charset="0"/>
              </a:rPr>
              <a:t>.</a:t>
            </a:r>
          </a:p>
          <a:p>
            <a:pPr lvl="0" algn="just" eaLnBrk="1" fontAlgn="auto" hangingPunct="1">
              <a:spcBef>
                <a:spcPts val="0"/>
              </a:spcBef>
              <a:spcAft>
                <a:spcPts val="0"/>
              </a:spcAft>
            </a:pPr>
            <a:r>
              <a:rPr lang="en-US" dirty="0" smtClean="0">
                <a:solidFill>
                  <a:srgbClr val="202124"/>
                </a:solidFill>
                <a:latin typeface="Times New Roman" panose="02020603050405020304" pitchFamily="18" charset="0"/>
                <a:cs typeface="Times New Roman" panose="02020603050405020304" pitchFamily="18" charset="0"/>
              </a:rPr>
              <a:t>	Traditionally</a:t>
            </a:r>
            <a:r>
              <a:rPr lang="en-US" dirty="0">
                <a:solidFill>
                  <a:srgbClr val="202124"/>
                </a:solidFill>
                <a:latin typeface="Times New Roman" panose="02020603050405020304" pitchFamily="18" charset="0"/>
                <a:cs typeface="Times New Roman" panose="02020603050405020304" pitchFamily="18" charset="0"/>
              </a:rPr>
              <a:t>, the art of the Bhil people adorns the mud walls of their village houses. Beautiful paintings will be made from neem sticks and other twigs and natural colors are used. Turmeric, flour, vegetables, leaves and oil were used to obtain brilliant colors to create attractive frescoes on the floors and walls, in a language created by the Bhils, to express their experiences</a:t>
            </a:r>
            <a:r>
              <a:rPr lang="en-US" dirty="0" smtClean="0">
                <a:solidFill>
                  <a:srgbClr val="202124"/>
                </a:solidFill>
                <a:latin typeface="Times New Roman" panose="02020603050405020304" pitchFamily="18" charset="0"/>
                <a:cs typeface="Times New Roman" panose="02020603050405020304" pitchFamily="18" charset="0"/>
              </a:rPr>
              <a:t>.</a:t>
            </a:r>
          </a:p>
        </p:txBody>
      </p:sp>
      <p:pic>
        <p:nvPicPr>
          <p:cNvPr id="5" name="Picture 4"/>
          <p:cNvPicPr>
            <a:picLocks noChangeAspect="1"/>
          </p:cNvPicPr>
          <p:nvPr/>
        </p:nvPicPr>
        <p:blipFill>
          <a:blip r:embed="rId2"/>
          <a:stretch>
            <a:fillRect/>
          </a:stretch>
        </p:blipFill>
        <p:spPr>
          <a:xfrm>
            <a:off x="7554488" y="975139"/>
            <a:ext cx="4411008" cy="2965384"/>
          </a:xfrm>
          <a:prstGeom prst="rect">
            <a:avLst/>
          </a:prstGeom>
          <a:ln w="88900" cap="sq" cmpd="thickThin">
            <a:solidFill>
              <a:schemeClr val="accent4">
                <a:lumMod val="75000"/>
              </a:schemeClr>
            </a:solidFill>
            <a:prstDash val="solid"/>
            <a:miter lim="800000"/>
          </a:ln>
          <a:effectLst>
            <a:innerShdw blurRad="76200">
              <a:srgbClr val="000000"/>
            </a:innerShdw>
          </a:effectLst>
        </p:spPr>
      </p:pic>
      <p:sp>
        <p:nvSpPr>
          <p:cNvPr id="4" name="Rectangle 3"/>
          <p:cNvSpPr/>
          <p:nvPr/>
        </p:nvSpPr>
        <p:spPr>
          <a:xfrm>
            <a:off x="478900" y="4657458"/>
            <a:ext cx="11486596" cy="1600438"/>
          </a:xfrm>
          <a:prstGeom prst="rect">
            <a:avLst/>
          </a:prstGeom>
        </p:spPr>
        <p:txBody>
          <a:bodyPr wrap="square">
            <a:spAutoFit/>
          </a:bodyPr>
          <a:lstStyle/>
          <a:p>
            <a:pPr lvl="0" algn="just"/>
            <a:r>
              <a:rPr lang="hi-IN" sz="1400" b="1" dirty="0">
                <a:solidFill>
                  <a:srgbClr val="C00000"/>
                </a:solidFill>
                <a:latin typeface="Times New Roman" panose="02020603050405020304" pitchFamily="18" charset="0"/>
                <a:cs typeface="Times New Roman" panose="02020603050405020304" pitchFamily="18" charset="0"/>
              </a:rPr>
              <a:t>परिचय:</a:t>
            </a:r>
          </a:p>
          <a:p>
            <a:pPr lvl="0" algn="just"/>
            <a:r>
              <a:rPr lang="en-IN" sz="1400" dirty="0" smtClean="0">
                <a:latin typeface="Times New Roman" panose="02020603050405020304" pitchFamily="18" charset="0"/>
                <a:cs typeface="Times New Roman" panose="02020603050405020304" pitchFamily="18" charset="0"/>
              </a:rPr>
              <a:t>	</a:t>
            </a:r>
            <a:r>
              <a:rPr lang="hi-IN" sz="1400" dirty="0" smtClean="0">
                <a:latin typeface="Times New Roman" panose="02020603050405020304" pitchFamily="18" charset="0"/>
                <a:cs typeface="Times New Roman" panose="02020603050405020304" pitchFamily="18" charset="0"/>
              </a:rPr>
              <a:t>भील </a:t>
            </a:r>
            <a:r>
              <a:rPr lang="hi-IN" sz="1400" dirty="0">
                <a:latin typeface="Times New Roman" panose="02020603050405020304" pitchFamily="18" charset="0"/>
                <a:cs typeface="Times New Roman" panose="02020603050405020304" pitchFamily="18" charset="0"/>
              </a:rPr>
              <a:t>भारत का दूसरा सबसे बड़ा आदिवासी समुदाय है, जो मध्य प्रदेश, गुजरात, महाराष्ट्र और राजस्थान राज्यों में रहता है। कुछ भील अपनी वंशावली महाभारत के धनुर्धर एकलव्य से बताते हैं। भीलों की समृद्ध सांस्कृतिक विरासत उनके गीतों, नृत्यों, सामुदायिक देवताओं, मिथकों, सामुदायिक कला में परिलक्षित होती है</a:t>
            </a:r>
            <a:r>
              <a:rPr lang="hi-IN" sz="1400" dirty="0" smtClean="0">
                <a:latin typeface="Times New Roman" panose="02020603050405020304" pitchFamily="18" charset="0"/>
                <a:cs typeface="Times New Roman" panose="02020603050405020304" pitchFamily="18" charset="0"/>
              </a:rPr>
              <a:t>।</a:t>
            </a:r>
            <a:endParaRPr lang="en-IN" sz="1400" dirty="0" smtClean="0">
              <a:latin typeface="Times New Roman" panose="02020603050405020304" pitchFamily="18" charset="0"/>
              <a:cs typeface="Times New Roman" panose="02020603050405020304" pitchFamily="18" charset="0"/>
            </a:endParaRPr>
          </a:p>
          <a:p>
            <a:pPr lvl="0" algn="just"/>
            <a:endParaRPr lang="hi-IN" sz="1400" dirty="0">
              <a:latin typeface="Times New Roman" panose="02020603050405020304" pitchFamily="18" charset="0"/>
              <a:cs typeface="Times New Roman" panose="02020603050405020304" pitchFamily="18" charset="0"/>
            </a:endParaRPr>
          </a:p>
          <a:p>
            <a:pPr lvl="0" algn="just"/>
            <a:r>
              <a:rPr lang="en-IN" sz="1400" dirty="0" smtClean="0">
                <a:latin typeface="Times New Roman" panose="02020603050405020304" pitchFamily="18" charset="0"/>
                <a:cs typeface="Times New Roman" panose="02020603050405020304" pitchFamily="18" charset="0"/>
              </a:rPr>
              <a:t>	</a:t>
            </a:r>
            <a:r>
              <a:rPr lang="hi-IN" sz="1400" dirty="0" smtClean="0">
                <a:latin typeface="Times New Roman" panose="02020603050405020304" pitchFamily="18" charset="0"/>
                <a:cs typeface="Times New Roman" panose="02020603050405020304" pitchFamily="18" charset="0"/>
              </a:rPr>
              <a:t>परंपरागत </a:t>
            </a:r>
            <a:r>
              <a:rPr lang="hi-IN" sz="1400" dirty="0">
                <a:latin typeface="Times New Roman" panose="02020603050405020304" pitchFamily="18" charset="0"/>
                <a:cs typeface="Times New Roman" panose="02020603050405020304" pitchFamily="18" charset="0"/>
              </a:rPr>
              <a:t>रूप से, भील ​​लोगों की कला उनके गाँव के घरों की मिट्टी की दीवारों को सजाती है। नीम की डंडियों और अन्य टहनियों से सुंदर पेंटिंग बनाई जाएंगी और प्राकृतिक रंगों का उपयोग किया जाएगा। भीलों द्वारा अपने अनुभवों को व्यक्त करने के लिए बनाई गई भाषा में, फर्श और दीवारों पर आकर्षक भित्तिचित्र बनाने के लिए शानदार रंग प्राप्त करने के लिए हल्दी, आटा, सब्जियां, पत्तियां और तेल का उपयोग किया गया था।</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7571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 Unicode MS</vt:lpstr>
      <vt:lpstr>Arial</vt:lpstr>
      <vt:lpstr>Calibri</vt:lpstr>
      <vt:lpstr>Calibri Light</vt:lpstr>
      <vt:lpstr>Times New Roman</vt:lpstr>
      <vt:lpstr>Office Theme</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2023-09-27T12:39:50Z</dcterms:created>
  <dcterms:modified xsi:type="dcterms:W3CDTF">2023-09-27T12:40:14Z</dcterms:modified>
</cp:coreProperties>
</file>