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89" r:id="rId5"/>
    <p:sldId id="290" r:id="rId6"/>
    <p:sldId id="291" r:id="rId7"/>
    <p:sldId id="275" r:id="rId8"/>
    <p:sldId id="276" r:id="rId9"/>
    <p:sldId id="274" r:id="rId10"/>
    <p:sldId id="292" r:id="rId11"/>
    <p:sldId id="293" r:id="rId12"/>
    <p:sldId id="277" r:id="rId13"/>
    <p:sldId id="272" r:id="rId14"/>
    <p:sldId id="297" r:id="rId15"/>
    <p:sldId id="316" r:id="rId16"/>
    <p:sldId id="303" r:id="rId17"/>
    <p:sldId id="304" r:id="rId18"/>
    <p:sldId id="305" r:id="rId19"/>
    <p:sldId id="306" r:id="rId20"/>
    <p:sldId id="307" r:id="rId21"/>
    <p:sldId id="308" r:id="rId22"/>
    <p:sldId id="310" r:id="rId23"/>
    <p:sldId id="311" r:id="rId24"/>
    <p:sldId id="312" r:id="rId25"/>
    <p:sldId id="313" r:id="rId26"/>
    <p:sldId id="298" r:id="rId27"/>
    <p:sldId id="299" r:id="rId28"/>
    <p:sldId id="300" r:id="rId29"/>
    <p:sldId id="301" r:id="rId30"/>
    <p:sldId id="30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15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enakshi Gupta" userId="7f14a9f2d0500b32" providerId="LiveId" clId="{71B4007A-8415-45EC-8843-D656A4F58E6C}"/>
    <pc:docChg chg="undo redo custSel addSld modSld">
      <pc:chgData name="Meenakshi Gupta" userId="7f14a9f2d0500b32" providerId="LiveId" clId="{71B4007A-8415-45EC-8843-D656A4F58E6C}" dt="2023-09-19T09:19:50.225" v="177" actId="20577"/>
      <pc:docMkLst>
        <pc:docMk/>
      </pc:docMkLst>
      <pc:sldChg chg="modSp mod">
        <pc:chgData name="Meenakshi Gupta" userId="7f14a9f2d0500b32" providerId="LiveId" clId="{71B4007A-8415-45EC-8843-D656A4F58E6C}" dt="2023-09-19T09:00:11.315" v="2" actId="27636"/>
        <pc:sldMkLst>
          <pc:docMk/>
          <pc:sldMk cId="665771323" sldId="256"/>
        </pc:sldMkLst>
        <pc:spChg chg="mod">
          <ac:chgData name="Meenakshi Gupta" userId="7f14a9f2d0500b32" providerId="LiveId" clId="{71B4007A-8415-45EC-8843-D656A4F58E6C}" dt="2023-09-19T09:00:11.315" v="2" actId="27636"/>
          <ac:spMkLst>
            <pc:docMk/>
            <pc:sldMk cId="665771323" sldId="256"/>
            <ac:spMk id="2" creationId="{F3FFAAE4-633E-8FCD-FEEF-2355C7446B33}"/>
          </ac:spMkLst>
        </pc:spChg>
      </pc:sldChg>
      <pc:sldChg chg="modSp mod">
        <pc:chgData name="Meenakshi Gupta" userId="7f14a9f2d0500b32" providerId="LiveId" clId="{71B4007A-8415-45EC-8843-D656A4F58E6C}" dt="2023-09-19T09:00:06.386" v="0" actId="6549"/>
        <pc:sldMkLst>
          <pc:docMk/>
          <pc:sldMk cId="3669182680" sldId="257"/>
        </pc:sldMkLst>
        <pc:spChg chg="mod">
          <ac:chgData name="Meenakshi Gupta" userId="7f14a9f2d0500b32" providerId="LiveId" clId="{71B4007A-8415-45EC-8843-D656A4F58E6C}" dt="2023-09-19T09:00:06.386" v="0" actId="6549"/>
          <ac:spMkLst>
            <pc:docMk/>
            <pc:sldMk cId="3669182680" sldId="257"/>
            <ac:spMk id="3" creationId="{D5961777-DBF0-D250-EDD9-EDF58AEEE3FB}"/>
          </ac:spMkLst>
        </pc:spChg>
      </pc:sldChg>
      <pc:sldChg chg="addSp delSp modSp new mod">
        <pc:chgData name="Meenakshi Gupta" userId="7f14a9f2d0500b32" providerId="LiveId" clId="{71B4007A-8415-45EC-8843-D656A4F58E6C}" dt="2023-09-19T09:03:22.919" v="6"/>
        <pc:sldMkLst>
          <pc:docMk/>
          <pc:sldMk cId="314371832" sldId="258"/>
        </pc:sldMkLst>
        <pc:spChg chg="mod">
          <ac:chgData name="Meenakshi Gupta" userId="7f14a9f2d0500b32" providerId="LiveId" clId="{71B4007A-8415-45EC-8843-D656A4F58E6C}" dt="2023-09-19T09:03:22.919" v="6"/>
          <ac:spMkLst>
            <pc:docMk/>
            <pc:sldMk cId="314371832" sldId="258"/>
            <ac:spMk id="2" creationId="{C0252260-DDAE-6FD6-6D41-BA32FE3407A0}"/>
          </ac:spMkLst>
        </pc:spChg>
        <pc:spChg chg="del">
          <ac:chgData name="Meenakshi Gupta" userId="7f14a9f2d0500b32" providerId="LiveId" clId="{71B4007A-8415-45EC-8843-D656A4F58E6C}" dt="2023-09-19T09:03:12.049" v="4"/>
          <ac:spMkLst>
            <pc:docMk/>
            <pc:sldMk cId="314371832" sldId="258"/>
            <ac:spMk id="3" creationId="{F87CF542-0E61-3F42-B1E7-82D63E1CD854}"/>
          </ac:spMkLst>
        </pc:spChg>
        <pc:spChg chg="add mod">
          <ac:chgData name="Meenakshi Gupta" userId="7f14a9f2d0500b32" providerId="LiveId" clId="{71B4007A-8415-45EC-8843-D656A4F58E6C}" dt="2023-09-19T09:03:12.106" v="5" actId="27636"/>
          <ac:spMkLst>
            <pc:docMk/>
            <pc:sldMk cId="314371832" sldId="258"/>
            <ac:spMk id="4" creationId="{29C2D176-CF0C-2FC6-4C5C-526F8320A2E8}"/>
          </ac:spMkLst>
        </pc:spChg>
      </pc:sldChg>
      <pc:sldChg chg="modSp add mod">
        <pc:chgData name="Meenakshi Gupta" userId="7f14a9f2d0500b32" providerId="LiveId" clId="{71B4007A-8415-45EC-8843-D656A4F58E6C}" dt="2023-09-19T09:14:30.223" v="91" actId="20577"/>
        <pc:sldMkLst>
          <pc:docMk/>
          <pc:sldMk cId="0" sldId="272"/>
        </pc:sldMkLst>
        <pc:spChg chg="mod">
          <ac:chgData name="Meenakshi Gupta" userId="7f14a9f2d0500b32" providerId="LiveId" clId="{71B4007A-8415-45EC-8843-D656A4F58E6C}" dt="2023-09-19T09:14:30.223" v="91" actId="20577"/>
          <ac:spMkLst>
            <pc:docMk/>
            <pc:sldMk cId="0" sldId="272"/>
            <ac:spMk id="3" creationId="{07B4F210-EC1C-98B7-D4F6-DF3688EEB3F2}"/>
          </ac:spMkLst>
        </pc:spChg>
      </pc:sldChg>
      <pc:sldChg chg="modSp add mod">
        <pc:chgData name="Meenakshi Gupta" userId="7f14a9f2d0500b32" providerId="LiveId" clId="{71B4007A-8415-45EC-8843-D656A4F58E6C}" dt="2023-09-19T09:05:47.087" v="12" actId="27636"/>
        <pc:sldMkLst>
          <pc:docMk/>
          <pc:sldMk cId="0" sldId="274"/>
        </pc:sldMkLst>
        <pc:spChg chg="mod">
          <ac:chgData name="Meenakshi Gupta" userId="7f14a9f2d0500b32" providerId="LiveId" clId="{71B4007A-8415-45EC-8843-D656A4F58E6C}" dt="2023-09-19T09:05:47.087" v="12" actId="27636"/>
          <ac:spMkLst>
            <pc:docMk/>
            <pc:sldMk cId="0" sldId="274"/>
            <ac:spMk id="4098" creationId="{710A9417-BC16-91DE-579E-77FB2442E470}"/>
          </ac:spMkLst>
        </pc:spChg>
      </pc:sldChg>
      <pc:sldChg chg="modSp add mod">
        <pc:chgData name="Meenakshi Gupta" userId="7f14a9f2d0500b32" providerId="LiveId" clId="{71B4007A-8415-45EC-8843-D656A4F58E6C}" dt="2023-09-19T09:10:02.340" v="31" actId="5793"/>
        <pc:sldMkLst>
          <pc:docMk/>
          <pc:sldMk cId="0" sldId="275"/>
        </pc:sldMkLst>
        <pc:spChg chg="mod">
          <ac:chgData name="Meenakshi Gupta" userId="7f14a9f2d0500b32" providerId="LiveId" clId="{71B4007A-8415-45EC-8843-D656A4F58E6C}" dt="2023-09-19T09:10:02.340" v="31" actId="5793"/>
          <ac:spMkLst>
            <pc:docMk/>
            <pc:sldMk cId="0" sldId="275"/>
            <ac:spMk id="7171" creationId="{555D60C4-59CB-1B57-49A9-3E978F0F97DD}"/>
          </ac:spMkLst>
        </pc:spChg>
      </pc:sldChg>
      <pc:sldChg chg="modSp add mod">
        <pc:chgData name="Meenakshi Gupta" userId="7f14a9f2d0500b32" providerId="LiveId" clId="{71B4007A-8415-45EC-8843-D656A4F58E6C}" dt="2023-09-19T09:10:10.835" v="32" actId="12"/>
        <pc:sldMkLst>
          <pc:docMk/>
          <pc:sldMk cId="0" sldId="276"/>
        </pc:sldMkLst>
        <pc:spChg chg="mod">
          <ac:chgData name="Meenakshi Gupta" userId="7f14a9f2d0500b32" providerId="LiveId" clId="{71B4007A-8415-45EC-8843-D656A4F58E6C}" dt="2023-09-19T09:10:10.835" v="32" actId="12"/>
          <ac:spMkLst>
            <pc:docMk/>
            <pc:sldMk cId="0" sldId="276"/>
            <ac:spMk id="8195" creationId="{8AEB1266-E014-8306-F538-F12912B5C036}"/>
          </ac:spMkLst>
        </pc:spChg>
      </pc:sldChg>
      <pc:sldChg chg="modSp add mod">
        <pc:chgData name="Meenakshi Gupta" userId="7f14a9f2d0500b32" providerId="LiveId" clId="{71B4007A-8415-45EC-8843-D656A4F58E6C}" dt="2023-09-19T09:13:17.989" v="77" actId="403"/>
        <pc:sldMkLst>
          <pc:docMk/>
          <pc:sldMk cId="0" sldId="277"/>
        </pc:sldMkLst>
        <pc:spChg chg="mod">
          <ac:chgData name="Meenakshi Gupta" userId="7f14a9f2d0500b32" providerId="LiveId" clId="{71B4007A-8415-45EC-8843-D656A4F58E6C}" dt="2023-09-19T09:13:17.989" v="77" actId="403"/>
          <ac:spMkLst>
            <pc:docMk/>
            <pc:sldMk cId="0" sldId="277"/>
            <ac:spMk id="12291" creationId="{EFD3E77D-E6DF-0B5F-440B-F16DFBD686E6}"/>
          </ac:spMkLst>
        </pc:spChg>
      </pc:sldChg>
      <pc:sldChg chg="modSp add">
        <pc:chgData name="Meenakshi Gupta" userId="7f14a9f2d0500b32" providerId="LiveId" clId="{71B4007A-8415-45EC-8843-D656A4F58E6C}" dt="2023-09-19T09:04:12.756" v="9" actId="12"/>
        <pc:sldMkLst>
          <pc:docMk/>
          <pc:sldMk cId="0" sldId="289"/>
        </pc:sldMkLst>
        <pc:spChg chg="mod">
          <ac:chgData name="Meenakshi Gupta" userId="7f14a9f2d0500b32" providerId="LiveId" clId="{71B4007A-8415-45EC-8843-D656A4F58E6C}" dt="2023-09-19T09:04:12.756" v="9" actId="12"/>
          <ac:spMkLst>
            <pc:docMk/>
            <pc:sldMk cId="0" sldId="289"/>
            <ac:spMk id="4099" creationId="{97A1C517-8918-EE50-8B64-43C86117273C}"/>
          </ac:spMkLst>
        </pc:spChg>
      </pc:sldChg>
      <pc:sldChg chg="modSp add mod">
        <pc:chgData name="Meenakshi Gupta" userId="7f14a9f2d0500b32" providerId="LiveId" clId="{71B4007A-8415-45EC-8843-D656A4F58E6C}" dt="2023-09-19T09:08:02.432" v="24" actId="14100"/>
        <pc:sldMkLst>
          <pc:docMk/>
          <pc:sldMk cId="0" sldId="290"/>
        </pc:sldMkLst>
        <pc:spChg chg="mod">
          <ac:chgData name="Meenakshi Gupta" userId="7f14a9f2d0500b32" providerId="LiveId" clId="{71B4007A-8415-45EC-8843-D656A4F58E6C}" dt="2023-09-19T09:08:02.432" v="24" actId="14100"/>
          <ac:spMkLst>
            <pc:docMk/>
            <pc:sldMk cId="0" sldId="290"/>
            <ac:spMk id="3" creationId="{AFB0D89E-CB3F-D31C-1A2D-377A61E4C572}"/>
          </ac:spMkLst>
        </pc:spChg>
      </pc:sldChg>
      <pc:sldChg chg="modSp add mod">
        <pc:chgData name="Meenakshi Gupta" userId="7f14a9f2d0500b32" providerId="LiveId" clId="{71B4007A-8415-45EC-8843-D656A4F58E6C}" dt="2023-09-19T09:09:22.300" v="28" actId="14100"/>
        <pc:sldMkLst>
          <pc:docMk/>
          <pc:sldMk cId="0" sldId="291"/>
        </pc:sldMkLst>
        <pc:spChg chg="mod">
          <ac:chgData name="Meenakshi Gupta" userId="7f14a9f2d0500b32" providerId="LiveId" clId="{71B4007A-8415-45EC-8843-D656A4F58E6C}" dt="2023-09-19T09:05:47.068" v="11" actId="27636"/>
          <ac:spMkLst>
            <pc:docMk/>
            <pc:sldMk cId="0" sldId="291"/>
            <ac:spMk id="2" creationId="{F4B86C33-4BD7-432A-3E7F-3BD69505CAA6}"/>
          </ac:spMkLst>
        </pc:spChg>
        <pc:spChg chg="mod">
          <ac:chgData name="Meenakshi Gupta" userId="7f14a9f2d0500b32" providerId="LiveId" clId="{71B4007A-8415-45EC-8843-D656A4F58E6C}" dt="2023-09-19T09:08:48.090" v="26" actId="313"/>
          <ac:spMkLst>
            <pc:docMk/>
            <pc:sldMk cId="0" sldId="291"/>
            <ac:spMk id="3" creationId="{7B13F42E-52A8-C9BD-AD04-5F5418B26F8F}"/>
          </ac:spMkLst>
        </pc:spChg>
        <pc:picChg chg="mod">
          <ac:chgData name="Meenakshi Gupta" userId="7f14a9f2d0500b32" providerId="LiveId" clId="{71B4007A-8415-45EC-8843-D656A4F58E6C}" dt="2023-09-19T09:09:22.300" v="28" actId="14100"/>
          <ac:picMkLst>
            <pc:docMk/>
            <pc:sldMk cId="0" sldId="291"/>
            <ac:picMk id="6148" creationId="{8F7CC460-B4ED-8111-3041-D2A850636BEA}"/>
          </ac:picMkLst>
        </pc:picChg>
      </pc:sldChg>
      <pc:sldChg chg="modSp add mod">
        <pc:chgData name="Meenakshi Gupta" userId="7f14a9f2d0500b32" providerId="LiveId" clId="{71B4007A-8415-45EC-8843-D656A4F58E6C}" dt="2023-09-19T09:12:06.648" v="58" actId="1076"/>
        <pc:sldMkLst>
          <pc:docMk/>
          <pc:sldMk cId="0" sldId="292"/>
        </pc:sldMkLst>
        <pc:spChg chg="mod">
          <ac:chgData name="Meenakshi Gupta" userId="7f14a9f2d0500b32" providerId="LiveId" clId="{71B4007A-8415-45EC-8843-D656A4F58E6C}" dt="2023-09-19T09:12:00.208" v="56" actId="1076"/>
          <ac:spMkLst>
            <pc:docMk/>
            <pc:sldMk cId="0" sldId="292"/>
            <ac:spMk id="10244" creationId="{FB63D4BC-0034-462E-65EB-EBFCBDAF93E8}"/>
          </ac:spMkLst>
        </pc:spChg>
        <pc:graphicFrameChg chg="mod modGraphic">
          <ac:chgData name="Meenakshi Gupta" userId="7f14a9f2d0500b32" providerId="LiveId" clId="{71B4007A-8415-45EC-8843-D656A4F58E6C}" dt="2023-09-19T09:11:56.112" v="55" actId="1076"/>
          <ac:graphicFrameMkLst>
            <pc:docMk/>
            <pc:sldMk cId="0" sldId="292"/>
            <ac:graphicFrameMk id="4" creationId="{AF09B94A-AD00-C6ED-8C3A-60AA8F119352}"/>
          </ac:graphicFrameMkLst>
        </pc:graphicFrameChg>
        <pc:picChg chg="mod">
          <ac:chgData name="Meenakshi Gupta" userId="7f14a9f2d0500b32" providerId="LiveId" clId="{71B4007A-8415-45EC-8843-D656A4F58E6C}" dt="2023-09-19T09:12:03.496" v="57" actId="1076"/>
          <ac:picMkLst>
            <pc:docMk/>
            <pc:sldMk cId="0" sldId="292"/>
            <ac:picMk id="10242" creationId="{0AFEB1A2-31A4-96BB-2622-3586218544E6}"/>
          </ac:picMkLst>
        </pc:picChg>
        <pc:picChg chg="mod">
          <ac:chgData name="Meenakshi Gupta" userId="7f14a9f2d0500b32" providerId="LiveId" clId="{71B4007A-8415-45EC-8843-D656A4F58E6C}" dt="2023-09-19T09:12:06.648" v="58" actId="1076"/>
          <ac:picMkLst>
            <pc:docMk/>
            <pc:sldMk cId="0" sldId="292"/>
            <ac:picMk id="10243" creationId="{49032E12-B8E4-02BF-0825-A15272FFE66B}"/>
          </ac:picMkLst>
        </pc:picChg>
      </pc:sldChg>
      <pc:sldChg chg="modSp add">
        <pc:chgData name="Meenakshi Gupta" userId="7f14a9f2d0500b32" providerId="LiveId" clId="{71B4007A-8415-45EC-8843-D656A4F58E6C}" dt="2023-09-19T09:12:32.105" v="60" actId="14100"/>
        <pc:sldMkLst>
          <pc:docMk/>
          <pc:sldMk cId="0" sldId="293"/>
        </pc:sldMkLst>
        <pc:picChg chg="mod">
          <ac:chgData name="Meenakshi Gupta" userId="7f14a9f2d0500b32" providerId="LiveId" clId="{71B4007A-8415-45EC-8843-D656A4F58E6C}" dt="2023-09-19T09:12:32.105" v="60" actId="14100"/>
          <ac:picMkLst>
            <pc:docMk/>
            <pc:sldMk cId="0" sldId="293"/>
            <ac:picMk id="11266" creationId="{5B519C32-EF32-AEA7-88BE-34B3B2D1A6AA}"/>
          </ac:picMkLst>
        </pc:picChg>
      </pc:sldChg>
      <pc:sldChg chg="modSp add mod">
        <pc:chgData name="Meenakshi Gupta" userId="7f14a9f2d0500b32" providerId="LiveId" clId="{71B4007A-8415-45EC-8843-D656A4F58E6C}" dt="2023-09-19T09:14:07.712" v="87" actId="403"/>
        <pc:sldMkLst>
          <pc:docMk/>
          <pc:sldMk cId="0" sldId="297"/>
        </pc:sldMkLst>
        <pc:spChg chg="mod">
          <ac:chgData name="Meenakshi Gupta" userId="7f14a9f2d0500b32" providerId="LiveId" clId="{71B4007A-8415-45EC-8843-D656A4F58E6C}" dt="2023-09-19T09:05:47.108" v="14" actId="27636"/>
          <ac:spMkLst>
            <pc:docMk/>
            <pc:sldMk cId="0" sldId="297"/>
            <ac:spMk id="2" creationId="{9EA29856-3C94-D7ED-437F-3EAC5F544825}"/>
          </ac:spMkLst>
        </pc:spChg>
        <pc:spChg chg="mod">
          <ac:chgData name="Meenakshi Gupta" userId="7f14a9f2d0500b32" providerId="LiveId" clId="{71B4007A-8415-45EC-8843-D656A4F58E6C}" dt="2023-09-19T09:14:07.712" v="87" actId="403"/>
          <ac:spMkLst>
            <pc:docMk/>
            <pc:sldMk cId="0" sldId="297"/>
            <ac:spMk id="14339" creationId="{0988D2A8-485C-69DC-C504-909B5A9999FD}"/>
          </ac:spMkLst>
        </pc:spChg>
      </pc:sldChg>
      <pc:sldChg chg="modSp add mod">
        <pc:chgData name="Meenakshi Gupta" userId="7f14a9f2d0500b32" providerId="LiveId" clId="{71B4007A-8415-45EC-8843-D656A4F58E6C}" dt="2023-09-19T09:18:53.032" v="136" actId="27636"/>
        <pc:sldMkLst>
          <pc:docMk/>
          <pc:sldMk cId="0" sldId="298"/>
        </pc:sldMkLst>
        <pc:spChg chg="mod">
          <ac:chgData name="Meenakshi Gupta" userId="7f14a9f2d0500b32" providerId="LiveId" clId="{71B4007A-8415-45EC-8843-D656A4F58E6C}" dt="2023-09-19T09:18:53.032" v="136" actId="27636"/>
          <ac:spMkLst>
            <pc:docMk/>
            <pc:sldMk cId="0" sldId="298"/>
            <ac:spMk id="2" creationId="{E515EF26-C566-919D-B2B1-FF7EF7974469}"/>
          </ac:spMkLst>
        </pc:spChg>
      </pc:sldChg>
      <pc:sldChg chg="modSp add mod">
        <pc:chgData name="Meenakshi Gupta" userId="7f14a9f2d0500b32" providerId="LiveId" clId="{71B4007A-8415-45EC-8843-D656A4F58E6C}" dt="2023-09-19T09:19:16.288" v="157" actId="27636"/>
        <pc:sldMkLst>
          <pc:docMk/>
          <pc:sldMk cId="0" sldId="299"/>
        </pc:sldMkLst>
        <pc:spChg chg="mod">
          <ac:chgData name="Meenakshi Gupta" userId="7f14a9f2d0500b32" providerId="LiveId" clId="{71B4007A-8415-45EC-8843-D656A4F58E6C}" dt="2023-09-19T09:19:16.288" v="157" actId="27636"/>
          <ac:spMkLst>
            <pc:docMk/>
            <pc:sldMk cId="0" sldId="299"/>
            <ac:spMk id="3" creationId="{D79C0719-F463-76C4-ADDC-C45503F05DB6}"/>
          </ac:spMkLst>
        </pc:spChg>
        <pc:spChg chg="mod">
          <ac:chgData name="Meenakshi Gupta" userId="7f14a9f2d0500b32" providerId="LiveId" clId="{71B4007A-8415-45EC-8843-D656A4F58E6C}" dt="2023-09-19T09:18:53.039" v="137" actId="27636"/>
          <ac:spMkLst>
            <pc:docMk/>
            <pc:sldMk cId="0" sldId="299"/>
            <ac:spMk id="10242" creationId="{A9E3AB8B-B287-FBDF-E0A2-6E0BF8F14A31}"/>
          </ac:spMkLst>
        </pc:spChg>
      </pc:sldChg>
      <pc:sldChg chg="modSp add mod">
        <pc:chgData name="Meenakshi Gupta" userId="7f14a9f2d0500b32" providerId="LiveId" clId="{71B4007A-8415-45EC-8843-D656A4F58E6C}" dt="2023-09-19T09:19:30.389" v="166" actId="14100"/>
        <pc:sldMkLst>
          <pc:docMk/>
          <pc:sldMk cId="0" sldId="300"/>
        </pc:sldMkLst>
        <pc:spChg chg="mod">
          <ac:chgData name="Meenakshi Gupta" userId="7f14a9f2d0500b32" providerId="LiveId" clId="{71B4007A-8415-45EC-8843-D656A4F58E6C}" dt="2023-09-19T09:19:30.389" v="166" actId="14100"/>
          <ac:spMkLst>
            <pc:docMk/>
            <pc:sldMk cId="0" sldId="300"/>
            <ac:spMk id="3" creationId="{6B4759D9-EDC6-FF60-D7F0-33F8BCC06085}"/>
          </ac:spMkLst>
        </pc:spChg>
        <pc:spChg chg="mod">
          <ac:chgData name="Meenakshi Gupta" userId="7f14a9f2d0500b32" providerId="LiveId" clId="{71B4007A-8415-45EC-8843-D656A4F58E6C}" dt="2023-09-19T09:18:53.058" v="140" actId="27636"/>
          <ac:spMkLst>
            <pc:docMk/>
            <pc:sldMk cId="0" sldId="300"/>
            <ac:spMk id="11266" creationId="{EB8A2BBA-EF70-ED36-DCE0-8B01FD7BE23A}"/>
          </ac:spMkLst>
        </pc:spChg>
      </pc:sldChg>
      <pc:sldChg chg="modSp add mod">
        <pc:chgData name="Meenakshi Gupta" userId="7f14a9f2d0500b32" providerId="LiveId" clId="{71B4007A-8415-45EC-8843-D656A4F58E6C}" dt="2023-09-19T09:19:43.109" v="173" actId="14100"/>
        <pc:sldMkLst>
          <pc:docMk/>
          <pc:sldMk cId="0" sldId="301"/>
        </pc:sldMkLst>
        <pc:spChg chg="mod">
          <ac:chgData name="Meenakshi Gupta" userId="7f14a9f2d0500b32" providerId="LiveId" clId="{71B4007A-8415-45EC-8843-D656A4F58E6C}" dt="2023-09-19T09:19:43.109" v="173" actId="14100"/>
          <ac:spMkLst>
            <pc:docMk/>
            <pc:sldMk cId="0" sldId="301"/>
            <ac:spMk id="3" creationId="{9FA233DE-775F-9E7D-B3E9-13DEEA304C0B}"/>
          </ac:spMkLst>
        </pc:spChg>
        <pc:spChg chg="mod">
          <ac:chgData name="Meenakshi Gupta" userId="7f14a9f2d0500b32" providerId="LiveId" clId="{71B4007A-8415-45EC-8843-D656A4F58E6C}" dt="2023-09-19T09:18:53.060" v="141" actId="27636"/>
          <ac:spMkLst>
            <pc:docMk/>
            <pc:sldMk cId="0" sldId="301"/>
            <ac:spMk id="12290" creationId="{C65D9FF4-A335-ED8A-73C6-4AC69B23E565}"/>
          </ac:spMkLst>
        </pc:spChg>
      </pc:sldChg>
      <pc:sldChg chg="modSp add mod">
        <pc:chgData name="Meenakshi Gupta" userId="7f14a9f2d0500b32" providerId="LiveId" clId="{71B4007A-8415-45EC-8843-D656A4F58E6C}" dt="2023-09-19T09:19:50.225" v="177" actId="20577"/>
        <pc:sldMkLst>
          <pc:docMk/>
          <pc:sldMk cId="0" sldId="302"/>
        </pc:sldMkLst>
        <pc:spChg chg="mod">
          <ac:chgData name="Meenakshi Gupta" userId="7f14a9f2d0500b32" providerId="LiveId" clId="{71B4007A-8415-45EC-8843-D656A4F58E6C}" dt="2023-09-19T09:18:53.071" v="143" actId="27636"/>
          <ac:spMkLst>
            <pc:docMk/>
            <pc:sldMk cId="0" sldId="302"/>
            <ac:spMk id="13314" creationId="{C7149E47-D2AC-2C8C-FBDD-0905EB36AFED}"/>
          </ac:spMkLst>
        </pc:spChg>
        <pc:spChg chg="mod">
          <ac:chgData name="Meenakshi Gupta" userId="7f14a9f2d0500b32" providerId="LiveId" clId="{71B4007A-8415-45EC-8843-D656A4F58E6C}" dt="2023-09-19T09:19:50.225" v="177" actId="20577"/>
          <ac:spMkLst>
            <pc:docMk/>
            <pc:sldMk cId="0" sldId="302"/>
            <ac:spMk id="32771" creationId="{DCED0092-E915-8908-67B9-4CAC897A2994}"/>
          </ac:spMkLst>
        </pc:spChg>
      </pc:sldChg>
      <pc:sldChg chg="add">
        <pc:chgData name="Meenakshi Gupta" userId="7f14a9f2d0500b32" providerId="LiveId" clId="{71B4007A-8415-45EC-8843-D656A4F58E6C}" dt="2023-09-19T09:05:46.831" v="10"/>
        <pc:sldMkLst>
          <pc:docMk/>
          <pc:sldMk cId="0" sldId="303"/>
        </pc:sldMkLst>
      </pc:sldChg>
      <pc:sldChg chg="modSp add mod">
        <pc:chgData name="Meenakshi Gupta" userId="7f14a9f2d0500b32" providerId="LiveId" clId="{71B4007A-8415-45EC-8843-D656A4F58E6C}" dt="2023-09-19T09:15:33.026" v="109" actId="27636"/>
        <pc:sldMkLst>
          <pc:docMk/>
          <pc:sldMk cId="0" sldId="304"/>
        </pc:sldMkLst>
        <pc:spChg chg="mod">
          <ac:chgData name="Meenakshi Gupta" userId="7f14a9f2d0500b32" providerId="LiveId" clId="{71B4007A-8415-45EC-8843-D656A4F58E6C}" dt="2023-09-19T09:15:33.026" v="109" actId="27636"/>
          <ac:spMkLst>
            <pc:docMk/>
            <pc:sldMk cId="0" sldId="304"/>
            <ac:spMk id="3" creationId="{C36DAE5D-4B7E-2277-09D8-DCC2CD3E48A4}"/>
          </ac:spMkLst>
        </pc:spChg>
      </pc:sldChg>
      <pc:sldChg chg="modSp add mod">
        <pc:chgData name="Meenakshi Gupta" userId="7f14a9f2d0500b32" providerId="LiveId" clId="{71B4007A-8415-45EC-8843-D656A4F58E6C}" dt="2023-09-19T09:15:47.640" v="113" actId="20577"/>
        <pc:sldMkLst>
          <pc:docMk/>
          <pc:sldMk cId="0" sldId="305"/>
        </pc:sldMkLst>
        <pc:spChg chg="mod">
          <ac:chgData name="Meenakshi Gupta" userId="7f14a9f2d0500b32" providerId="LiveId" clId="{71B4007A-8415-45EC-8843-D656A4F58E6C}" dt="2023-09-19T09:15:47.640" v="113" actId="20577"/>
          <ac:spMkLst>
            <pc:docMk/>
            <pc:sldMk cId="0" sldId="305"/>
            <ac:spMk id="3" creationId="{2DFDCAF7-A19A-9221-3BE3-4A02748A8385}"/>
          </ac:spMkLst>
        </pc:spChg>
      </pc:sldChg>
      <pc:sldChg chg="modSp add mod">
        <pc:chgData name="Meenakshi Gupta" userId="7f14a9f2d0500b32" providerId="LiveId" clId="{71B4007A-8415-45EC-8843-D656A4F58E6C}" dt="2023-09-19T09:16:00.599" v="115" actId="14100"/>
        <pc:sldMkLst>
          <pc:docMk/>
          <pc:sldMk cId="0" sldId="306"/>
        </pc:sldMkLst>
        <pc:spChg chg="mod">
          <ac:chgData name="Meenakshi Gupta" userId="7f14a9f2d0500b32" providerId="LiveId" clId="{71B4007A-8415-45EC-8843-D656A4F58E6C}" dt="2023-09-19T09:16:00.599" v="115" actId="14100"/>
          <ac:spMkLst>
            <pc:docMk/>
            <pc:sldMk cId="0" sldId="306"/>
            <ac:spMk id="3" creationId="{C370C33A-2E1A-B96B-E5B5-437083DBDBEB}"/>
          </ac:spMkLst>
        </pc:spChg>
      </pc:sldChg>
      <pc:sldChg chg="modSp add mod">
        <pc:chgData name="Meenakshi Gupta" userId="7f14a9f2d0500b32" providerId="LiveId" clId="{71B4007A-8415-45EC-8843-D656A4F58E6C}" dt="2023-09-19T09:16:21.048" v="117" actId="14100"/>
        <pc:sldMkLst>
          <pc:docMk/>
          <pc:sldMk cId="0" sldId="307"/>
        </pc:sldMkLst>
        <pc:spChg chg="mod">
          <ac:chgData name="Meenakshi Gupta" userId="7f14a9f2d0500b32" providerId="LiveId" clId="{71B4007A-8415-45EC-8843-D656A4F58E6C}" dt="2023-09-19T09:16:21.048" v="117" actId="14100"/>
          <ac:spMkLst>
            <pc:docMk/>
            <pc:sldMk cId="0" sldId="307"/>
            <ac:spMk id="18434" creationId="{12B040C3-A145-40B7-A4F0-1F684B671B01}"/>
          </ac:spMkLst>
        </pc:spChg>
      </pc:sldChg>
      <pc:sldChg chg="modSp add mod">
        <pc:chgData name="Meenakshi Gupta" userId="7f14a9f2d0500b32" providerId="LiveId" clId="{71B4007A-8415-45EC-8843-D656A4F58E6C}" dt="2023-09-19T09:16:35.276" v="126" actId="20577"/>
        <pc:sldMkLst>
          <pc:docMk/>
          <pc:sldMk cId="0" sldId="308"/>
        </pc:sldMkLst>
        <pc:spChg chg="mod">
          <ac:chgData name="Meenakshi Gupta" userId="7f14a9f2d0500b32" providerId="LiveId" clId="{71B4007A-8415-45EC-8843-D656A4F58E6C}" dt="2023-09-19T09:16:35.276" v="126" actId="20577"/>
          <ac:spMkLst>
            <pc:docMk/>
            <pc:sldMk cId="0" sldId="308"/>
            <ac:spMk id="3" creationId="{13EC0788-F0EC-2147-9157-C210904ECD42}"/>
          </ac:spMkLst>
        </pc:spChg>
      </pc:sldChg>
      <pc:sldChg chg="delSp modSp add mod">
        <pc:chgData name="Meenakshi Gupta" userId="7f14a9f2d0500b32" providerId="LiveId" clId="{71B4007A-8415-45EC-8843-D656A4F58E6C}" dt="2023-09-19T09:17:01.365" v="129" actId="478"/>
        <pc:sldMkLst>
          <pc:docMk/>
          <pc:sldMk cId="0" sldId="310"/>
        </pc:sldMkLst>
        <pc:spChg chg="mod">
          <ac:chgData name="Meenakshi Gupta" userId="7f14a9f2d0500b32" providerId="LiveId" clId="{71B4007A-8415-45EC-8843-D656A4F58E6C}" dt="2023-09-19T09:16:48.369" v="127" actId="14100"/>
          <ac:spMkLst>
            <pc:docMk/>
            <pc:sldMk cId="0" sldId="310"/>
            <ac:spMk id="22531" creationId="{BF5378DD-0F84-85C2-C0F5-7008567DF392}"/>
          </ac:spMkLst>
        </pc:spChg>
        <pc:spChg chg="mod">
          <ac:chgData name="Meenakshi Gupta" userId="7f14a9f2d0500b32" providerId="LiveId" clId="{71B4007A-8415-45EC-8843-D656A4F58E6C}" dt="2023-09-19T09:05:47.261" v="20" actId="27636"/>
          <ac:spMkLst>
            <pc:docMk/>
            <pc:sldMk cId="0" sldId="310"/>
            <ac:spMk id="120834" creationId="{644E2098-46E9-A75E-A294-EE73A243BB6C}"/>
          </ac:spMkLst>
        </pc:spChg>
        <pc:picChg chg="del">
          <ac:chgData name="Meenakshi Gupta" userId="7f14a9f2d0500b32" providerId="LiveId" clId="{71B4007A-8415-45EC-8843-D656A4F58E6C}" dt="2023-09-19T09:17:01.365" v="129" actId="478"/>
          <ac:picMkLst>
            <pc:docMk/>
            <pc:sldMk cId="0" sldId="310"/>
            <ac:picMk id="22532" creationId="{7B10B0F2-22B4-4E54-79E1-984DF71F3738}"/>
          </ac:picMkLst>
        </pc:picChg>
        <pc:picChg chg="del">
          <ac:chgData name="Meenakshi Gupta" userId="7f14a9f2d0500b32" providerId="LiveId" clId="{71B4007A-8415-45EC-8843-D656A4F58E6C}" dt="2023-09-19T09:17:00.351" v="128" actId="478"/>
          <ac:picMkLst>
            <pc:docMk/>
            <pc:sldMk cId="0" sldId="310"/>
            <ac:picMk id="22533" creationId="{D1E24F40-0742-AD87-0B64-23AEB0F5FF3F}"/>
          </ac:picMkLst>
        </pc:picChg>
      </pc:sldChg>
      <pc:sldChg chg="modSp add mod">
        <pc:chgData name="Meenakshi Gupta" userId="7f14a9f2d0500b32" providerId="LiveId" clId="{71B4007A-8415-45EC-8843-D656A4F58E6C}" dt="2023-09-19T09:17:33.395" v="134" actId="207"/>
        <pc:sldMkLst>
          <pc:docMk/>
          <pc:sldMk cId="0" sldId="311"/>
        </pc:sldMkLst>
        <pc:spChg chg="mod">
          <ac:chgData name="Meenakshi Gupta" userId="7f14a9f2d0500b32" providerId="LiveId" clId="{71B4007A-8415-45EC-8843-D656A4F58E6C}" dt="2023-09-19T09:17:33.395" v="134" actId="207"/>
          <ac:spMkLst>
            <pc:docMk/>
            <pc:sldMk cId="0" sldId="311"/>
            <ac:spMk id="23555" creationId="{BF38F050-5CF5-A28A-4003-D90A1C4F1E62}"/>
          </ac:spMkLst>
        </pc:spChg>
        <pc:spChg chg="mod">
          <ac:chgData name="Meenakshi Gupta" userId="7f14a9f2d0500b32" providerId="LiveId" clId="{71B4007A-8415-45EC-8843-D656A4F58E6C}" dt="2023-09-19T09:05:47.267" v="21" actId="27636"/>
          <ac:spMkLst>
            <pc:docMk/>
            <pc:sldMk cId="0" sldId="311"/>
            <ac:spMk id="30722" creationId="{D8A8803B-D700-7A09-2852-639A1F3D63E3}"/>
          </ac:spMkLst>
        </pc:spChg>
      </pc:sldChg>
      <pc:sldChg chg="add">
        <pc:chgData name="Meenakshi Gupta" userId="7f14a9f2d0500b32" providerId="LiveId" clId="{71B4007A-8415-45EC-8843-D656A4F58E6C}" dt="2023-09-19T09:05:46.831" v="10"/>
        <pc:sldMkLst>
          <pc:docMk/>
          <pc:sldMk cId="0" sldId="312"/>
        </pc:sldMkLst>
      </pc:sldChg>
      <pc:sldChg chg="modSp add mod">
        <pc:chgData name="Meenakshi Gupta" userId="7f14a9f2d0500b32" providerId="LiveId" clId="{71B4007A-8415-45EC-8843-D656A4F58E6C}" dt="2023-09-19T09:05:47.272" v="22" actId="27636"/>
        <pc:sldMkLst>
          <pc:docMk/>
          <pc:sldMk cId="0" sldId="313"/>
        </pc:sldMkLst>
        <pc:spChg chg="mod">
          <ac:chgData name="Meenakshi Gupta" userId="7f14a9f2d0500b32" providerId="LiveId" clId="{71B4007A-8415-45EC-8843-D656A4F58E6C}" dt="2023-09-19T09:05:47.272" v="22" actId="27636"/>
          <ac:spMkLst>
            <pc:docMk/>
            <pc:sldMk cId="0" sldId="313"/>
            <ac:spMk id="31746" creationId="{A33B88B4-D9AC-DEAD-413B-31F8DF80D72C}"/>
          </ac:spMkLst>
        </pc:spChg>
      </pc:sldChg>
      <pc:sldChg chg="modSp add mod">
        <pc:chgData name="Meenakshi Gupta" userId="7f14a9f2d0500b32" providerId="LiveId" clId="{71B4007A-8415-45EC-8843-D656A4F58E6C}" dt="2023-09-19T09:05:47.110" v="15" actId="27636"/>
        <pc:sldMkLst>
          <pc:docMk/>
          <pc:sldMk cId="0" sldId="316"/>
        </pc:sldMkLst>
        <pc:spChg chg="mod">
          <ac:chgData name="Meenakshi Gupta" userId="7f14a9f2d0500b32" providerId="LiveId" clId="{71B4007A-8415-45EC-8843-D656A4F58E6C}" dt="2023-09-19T09:05:47.110" v="15" actId="27636"/>
          <ac:spMkLst>
            <pc:docMk/>
            <pc:sldMk cId="0" sldId="316"/>
            <ac:spMk id="2" creationId="{16A1CA9A-1715-8AEC-EFF9-6DDF17A3E0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735A8-7C61-4F64-AFF0-4419EEB8E1BC}" type="datetimeFigureOut">
              <a:rPr lang="en-IN" smtClean="0"/>
              <a:t>19-09-2023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D2F99-7904-461F-BBF4-5F068AD48B38}" type="slidenum">
              <a:rPr lang="en-IN" smtClean="0"/>
              <a:t>‹#›</a:t>
            </a:fld>
            <a:endParaRPr lang="en-IN"/>
          </a:p>
        </p:txBody>
      </p:sp>
    </p:spTree>
    <p:extLst>
      <p:ext uri="{BB962C8B-B14F-4D97-AF65-F5344CB8AC3E}">
        <p14:creationId xmlns:p14="http://schemas.microsoft.com/office/powerpoint/2010/main" val="2049798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3305232A-3206-2CE8-3079-8FC15115A9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C37775B2-A923-4326-CA93-9726AFD308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7CB16D2-5603-9A5B-B0B6-330AA5E933F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36F93F-8118-436C-B638-999AAF10E1D5}"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122CA41-A452-114D-D51E-8714AC7144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3EAC09C-AFB2-E518-3E38-723CCB22A7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DEFA3A09-3705-E570-FADD-B4D3913C488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BEC99F-C7A7-47AE-A2CB-5324A4F58EE1}"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B8C8840-270F-38B7-91E8-A290E9299D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0D9B4B02-FFBD-487C-2ADB-E0F67564E9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DF34459-4083-1F0C-1D23-97509688EB5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BB2B06-FEF1-41F2-8E56-337F491824CC}"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269E72F-15C1-A25C-A42A-80D0FDB1B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680F5FA-3288-3873-DEE1-74B6ED61BC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973753F-5718-D323-01E3-E7BBD9B5614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498329-90CF-427A-A6F9-B27FE252F959}"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C3878D2-82B4-5182-B5C0-11326A07C0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25E01F6A-9110-6B1C-6A3F-BD344ED92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008319FC-9DD9-8315-E7A5-74DD404B2CD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8D8035-A928-4B0C-AB50-5F1224717409}"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E7F9A92-EAF7-9BCE-17CE-DEA62282F6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CB92599C-2F32-ED19-3FB6-1BD744A55F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9EBBE75-5CBA-DDE2-99C2-61B490DF61F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4144BC-3608-4138-AC18-E19C71D9DD87}"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410AA34-58D9-71E6-436E-5D79BCAEA5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187D534-493D-23C5-CF3A-6D4E75B226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FE63DA7F-97D3-4334-F0D9-00E32CE8A52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7472F0-8F10-480B-91A5-D6C2C94A5094}"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33C11A5-702C-6D34-4D51-5E924082C5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01EDAF2-47DA-B7DD-C8DE-C722A2F4D8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123B62D-D2EC-F264-E5E5-6AB9DCDCAA3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1B5049-1B5A-4808-80DF-D3793F7BD0CF}"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4D4FEB4-5516-62E1-48E6-0E13D72C56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23A74FCB-B025-A9A7-404F-1F4859FD5E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87BD8216-B464-ECB8-8BC7-811E26409CC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22D8BA-5DE3-4E64-B050-9E837543F0AA}"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83DCD76-1761-8654-671C-8B87D523E7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9BD3519-FAF1-91BC-5601-89B3AC3190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3B5A3947-1022-AE76-6891-FA1E5702510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8256ED-152E-4C6D-9E50-421BE23BC63F}"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122861-E6B2-D24B-DD30-0DD536F0F543}"/>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a:extLst>
              <a:ext uri="{FF2B5EF4-FFF2-40B4-BE49-F238E27FC236}">
                <a16:creationId xmlns:a16="http://schemas.microsoft.com/office/drawing/2014/main" id="{A6297A79-D1E9-E221-9FFB-90C89C1A33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704B901-B6A0-028E-B7F0-524FB0023C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AD0033A-6D3C-8251-0E8D-B04A3569F4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8AC343F-8F29-20EA-94EB-1928C7395B7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E89CF7-5C33-446F-BE93-0669E0762A71}"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7D094F7-8850-BDB7-D04A-D429D1C905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60E9AA2-575E-D797-81C5-4B989D5B82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2052C53-4434-75E1-E6A3-F08C9356407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D149A9-9682-416B-AF88-6DECECC3F450}"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0618F85-C73C-F0A8-0421-E572AE2556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36EB5E1-8507-CF48-5EA1-87B0CB5829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FADD1A5-E0A8-FF85-B5D4-BC8C6AA073D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35B6A3-9C89-4B98-82BA-528D48F2208E}"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4D82C17-0EC6-06B6-1540-BEA020A737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CA62D23-4013-2549-1B00-E7B0464D08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25AE8B2-CE7B-A752-3207-85C5953E91E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34CD5A-C4A6-4B37-A315-7CE153FF993A}"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B01AF729-5D73-617D-B193-20BC64FE17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8B4479E6-EC65-5A6B-9EAB-9E191ED90F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090FB34-E012-F1FF-D400-2399CAA0E2C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3B61B3-7223-4AF9-AD44-63120F4D1348}"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5A7C9B8-E571-B9A4-6261-D63EE233AF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21C4319-487F-C293-5622-D69F8B036E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5FAE438F-4BFC-BC7F-CDD2-65E4B4B5A5B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3C2ADD-A4B0-4A1D-89EE-2E4DFDE8E217}"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17E07719-3F3D-0C58-3A3F-903FA39877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3C91E1EA-CEB0-D66B-168C-43BAA4BFB1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BA4F00EF-24E2-20EC-0871-A55D8956942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254FC7-7EC6-486D-A3D2-7D273B2EF6A9}"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C862500-1967-E36A-EA3C-B737E168FD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31A1468-F262-C17C-2A93-F2C810C10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E537C0CE-53CC-1764-25EE-4EE21F3CBA2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0552CD-50A5-4243-8516-3A29E5B3DEC1}"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89D477DB-C5DB-FB92-81B8-104D2AB1B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E8D2315A-CBB8-46F0-4F7E-61BA8554FC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2D81732-9972-ECD2-171C-90E6C7C7E38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981F9B-F5B5-4E4B-BC30-06E14374C0BA}"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0F342F9-885B-4493-28B5-0617D16475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516D459-5676-0748-A7B7-B4F21EF60E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2288336-5A24-CB47-C8F4-29B2F3DAA10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56B937-9E07-4D61-85F8-1584B59C69EE}"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756DEAE-E972-AD8C-73DE-C20E8BD1D4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9C4F657-E5AB-3C2C-B5CB-3FF1F51866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BF24385-4855-F2E9-7EBD-2150E30555A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50078F-76D7-4190-AAD2-F5EDEA8F42C0}"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5E55289-9B17-5918-5656-D2B121B29B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B6C1CAD-9897-8A65-71D0-114FD8E531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570E20C-5E43-DEA5-320B-C8EE1AB63C3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87C639-2150-41E7-B059-970AE6EB919C}"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A3C611C-46A2-9844-F981-B9D7DD220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9D4647D-1F03-90AF-5FF9-6C44EAC37E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4ADBB72-40F5-AB8F-254E-7DA7162AFD9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D3BB06-C010-451B-9ED0-C2B9A001A40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60F086D7-B926-0C5E-4B35-3DF6E61DFE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3DDBC058-F838-537D-9063-EA7375F57A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452DB36-E9C8-4877-025A-44A9F41585B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D9650B-8764-4BCB-8666-9F36632B0754}"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C9B5AC0-2B22-D72C-F683-4F46687BFB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C510333-5D63-F683-D56C-2AC5D7E53C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072ED86-4100-B992-D934-E903850F51A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610983-3F71-4416-8BE8-F2F3046FB181}"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FE024B1-29FB-F6B5-6230-7D4204B80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F84AECDE-DE41-6573-5FFE-DF49A4C031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ADF7063-3DB7-EA9A-B9BA-E614692888B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05AAE4-7137-4589-A553-1753EE8F2F6E}"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8BA6-736C-7C5C-827F-CD7014133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A6FC79B-4CDE-1DA7-0BC7-09E73DC165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7DCEEB1-BB75-E9F0-15CB-1055A4F29EA5}"/>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5" name="Footer Placeholder 4">
            <a:extLst>
              <a:ext uri="{FF2B5EF4-FFF2-40B4-BE49-F238E27FC236}">
                <a16:creationId xmlns:a16="http://schemas.microsoft.com/office/drawing/2014/main" id="{360593BF-BA36-9711-70E7-E17F670073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422FE1-14B4-2988-65E9-40189C837BA8}"/>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3705963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AF5B-341B-3A0C-11D8-A03E26EC0C3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0B8F3F3-DAB7-60D8-BFC0-CDBC15D9F0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F87160-FC98-703F-0EA7-9469515FBCDF}"/>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5" name="Footer Placeholder 4">
            <a:extLst>
              <a:ext uri="{FF2B5EF4-FFF2-40B4-BE49-F238E27FC236}">
                <a16:creationId xmlns:a16="http://schemas.microsoft.com/office/drawing/2014/main" id="{C9894BB4-6289-50BA-74DF-AE258CF67B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7A07CD6-6F01-1050-971E-88BAB347F5DD}"/>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193726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3212CB-62D5-4222-7DEA-2C02F09F8D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7B78A7-DD9B-A2D2-14BE-F778C582A8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873C3A-4328-1120-88DB-70C5EC171135}"/>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5" name="Footer Placeholder 4">
            <a:extLst>
              <a:ext uri="{FF2B5EF4-FFF2-40B4-BE49-F238E27FC236}">
                <a16:creationId xmlns:a16="http://schemas.microsoft.com/office/drawing/2014/main" id="{6B28A3E1-CAAA-DF79-9D49-D3339D8B8F5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B8F255-270A-E436-872E-C23F193A3FFD}"/>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88772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624D-F9B2-7543-CE2D-C579A23D7BF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EAC1ED1-C44D-4F8F-F082-7E00096822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1C1804-EEFA-A011-236C-92142CA3ED9C}"/>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5" name="Footer Placeholder 4">
            <a:extLst>
              <a:ext uri="{FF2B5EF4-FFF2-40B4-BE49-F238E27FC236}">
                <a16:creationId xmlns:a16="http://schemas.microsoft.com/office/drawing/2014/main" id="{ECC82CA4-5A10-D383-298D-2798C1A812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174FDF-5417-5B69-06E6-1D4D3C922F05}"/>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138341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399-857A-DE3E-1368-A26A8E01A2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FA8173A-639C-0336-810F-3EC826692D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04FD68-BDA1-500A-D51B-C582F708B302}"/>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5" name="Footer Placeholder 4">
            <a:extLst>
              <a:ext uri="{FF2B5EF4-FFF2-40B4-BE49-F238E27FC236}">
                <a16:creationId xmlns:a16="http://schemas.microsoft.com/office/drawing/2014/main" id="{1D484B83-20C3-1C76-32EB-7BD5995DC6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390731B-1F5C-881A-5AEE-7A829E812347}"/>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287828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C500-E917-B03D-9B7A-4288D740E90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DFC3486-429B-07DB-A01B-C0058C80A4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95102B3-B222-DE1E-922C-64262F8B1C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1DC74D4-F720-0CE9-5B18-11726A8014B9}"/>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6" name="Footer Placeholder 5">
            <a:extLst>
              <a:ext uri="{FF2B5EF4-FFF2-40B4-BE49-F238E27FC236}">
                <a16:creationId xmlns:a16="http://schemas.microsoft.com/office/drawing/2014/main" id="{20800F45-699F-4D97-1F4B-2CD43E7F16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66CFA7F-C184-5265-052C-7FC75DD23DC5}"/>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2642629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240B5-BEBF-50F9-DE82-C523C193B5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1690C3-CE2C-0168-5B00-2A61A9A8E9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4FF6F1-4B9E-1536-8D4C-C04B9C7E62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2B9D5A0-7823-63BD-3D9C-CC39D732FF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BF529A-A467-FF33-6959-9B683E5FEB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CCB4B60-CC75-5D3F-E671-23DAD48E9257}"/>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8" name="Footer Placeholder 7">
            <a:extLst>
              <a:ext uri="{FF2B5EF4-FFF2-40B4-BE49-F238E27FC236}">
                <a16:creationId xmlns:a16="http://schemas.microsoft.com/office/drawing/2014/main" id="{0C4D891C-B397-F37F-4CDD-1FF47116BA4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929D8A2-230F-7C3B-86D6-DC1BE5E03737}"/>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76793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0B2F6-C9B2-0BE4-C12A-F0BD1991BD7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E702F29-E3C3-B9D8-CAA6-9BC655CF2499}"/>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4" name="Footer Placeholder 3">
            <a:extLst>
              <a:ext uri="{FF2B5EF4-FFF2-40B4-BE49-F238E27FC236}">
                <a16:creationId xmlns:a16="http://schemas.microsoft.com/office/drawing/2014/main" id="{2FB530F0-0224-F277-859E-DDE1F1D1409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B4981B3-C7E5-2704-734A-93A23C47312E}"/>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64939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E2E17C-1135-F933-AE8B-EA295BB80FCA}"/>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3" name="Footer Placeholder 2">
            <a:extLst>
              <a:ext uri="{FF2B5EF4-FFF2-40B4-BE49-F238E27FC236}">
                <a16:creationId xmlns:a16="http://schemas.microsoft.com/office/drawing/2014/main" id="{414BA4B2-0B63-5542-896A-89F58B59513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728C4A4-D461-F432-287E-0595958E0355}"/>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316065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AAAFC-77EC-FD17-DBA1-9543F0BFE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8AA35AC-A673-6C13-97C1-EBF2CEC366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1BA37CF-6577-AB84-8D78-1021A3E42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D0E6C7-05E5-EDF3-5FDF-F7E1E18CE176}"/>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6" name="Footer Placeholder 5">
            <a:extLst>
              <a:ext uri="{FF2B5EF4-FFF2-40B4-BE49-F238E27FC236}">
                <a16:creationId xmlns:a16="http://schemas.microsoft.com/office/drawing/2014/main" id="{CFCE79E6-4C11-B692-E005-7846EC83C6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8A313B-5155-5B2B-B410-52FBBF01CB5C}"/>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127570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5636-225B-15CA-99BD-AC81B65DE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B38AB9F-A1BC-C3E2-F57D-C05D29AED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FBE38AB-1EB1-4B69-3DC7-E00A1D9F3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52AA81-4C25-6604-0F2A-720E491D3179}"/>
              </a:ext>
            </a:extLst>
          </p:cNvPr>
          <p:cNvSpPr>
            <a:spLocks noGrp="1"/>
          </p:cNvSpPr>
          <p:nvPr>
            <p:ph type="dt" sz="half" idx="10"/>
          </p:nvPr>
        </p:nvSpPr>
        <p:spPr/>
        <p:txBody>
          <a:bodyPr/>
          <a:lstStyle/>
          <a:p>
            <a:fld id="{A37880BC-0DE1-4D01-BF37-23341C21DB3C}" type="datetimeFigureOut">
              <a:rPr lang="en-IN" smtClean="0"/>
              <a:t>19-09-2023</a:t>
            </a:fld>
            <a:endParaRPr lang="en-IN"/>
          </a:p>
        </p:txBody>
      </p:sp>
      <p:sp>
        <p:nvSpPr>
          <p:cNvPr id="6" name="Footer Placeholder 5">
            <a:extLst>
              <a:ext uri="{FF2B5EF4-FFF2-40B4-BE49-F238E27FC236}">
                <a16:creationId xmlns:a16="http://schemas.microsoft.com/office/drawing/2014/main" id="{EFFAD079-2EBD-6AB7-DA81-DBFFC8E769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5B8335-5CBC-E38D-D4E3-66731A9C089B}"/>
              </a:ext>
            </a:extLst>
          </p:cNvPr>
          <p:cNvSpPr>
            <a:spLocks noGrp="1"/>
          </p:cNvSpPr>
          <p:nvPr>
            <p:ph type="sldNum" sz="quarter" idx="12"/>
          </p:nvPr>
        </p:nvSpPr>
        <p:spPr/>
        <p:txBody>
          <a:bodyPr/>
          <a:lstStyle/>
          <a:p>
            <a:fld id="{D7521156-7B4E-49D8-B938-DF14B39AF740}" type="slidenum">
              <a:rPr lang="en-IN" smtClean="0"/>
              <a:t>‹#›</a:t>
            </a:fld>
            <a:endParaRPr lang="en-IN"/>
          </a:p>
        </p:txBody>
      </p:sp>
    </p:spTree>
    <p:extLst>
      <p:ext uri="{BB962C8B-B14F-4D97-AF65-F5344CB8AC3E}">
        <p14:creationId xmlns:p14="http://schemas.microsoft.com/office/powerpoint/2010/main" val="256362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E578D3-4406-4E41-F17E-FEF4C06682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C23112D-2B90-DEB5-09DE-2E0B072609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57324D4-E1ED-D989-716A-161EF9AA2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880BC-0DE1-4D01-BF37-23341C21DB3C}" type="datetimeFigureOut">
              <a:rPr lang="en-IN" smtClean="0"/>
              <a:t>19-09-2023</a:t>
            </a:fld>
            <a:endParaRPr lang="en-IN"/>
          </a:p>
        </p:txBody>
      </p:sp>
      <p:sp>
        <p:nvSpPr>
          <p:cNvPr id="5" name="Footer Placeholder 4">
            <a:extLst>
              <a:ext uri="{FF2B5EF4-FFF2-40B4-BE49-F238E27FC236}">
                <a16:creationId xmlns:a16="http://schemas.microsoft.com/office/drawing/2014/main" id="{F442AA16-7464-B525-2B1E-63C88D402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F3E29CE-1754-2C02-C750-8883998FFA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21156-7B4E-49D8-B938-DF14B39AF740}" type="slidenum">
              <a:rPr lang="en-IN" smtClean="0"/>
              <a:t>‹#›</a:t>
            </a:fld>
            <a:endParaRPr lang="en-IN"/>
          </a:p>
        </p:txBody>
      </p:sp>
    </p:spTree>
    <p:extLst>
      <p:ext uri="{BB962C8B-B14F-4D97-AF65-F5344CB8AC3E}">
        <p14:creationId xmlns:p14="http://schemas.microsoft.com/office/powerpoint/2010/main" val="1915062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AAE4-633E-8FCD-FEEF-2355C7446B33}"/>
              </a:ext>
            </a:extLst>
          </p:cNvPr>
          <p:cNvSpPr>
            <a:spLocks noGrp="1"/>
          </p:cNvSpPr>
          <p:nvPr>
            <p:ph type="ctrTitle"/>
          </p:nvPr>
        </p:nvSpPr>
        <p:spPr/>
        <p:txBody>
          <a:bodyPr>
            <a:normAutofit/>
          </a:bodyPr>
          <a:lstStyle/>
          <a:p>
            <a:r>
              <a:rPr lang="en-US" dirty="0"/>
              <a:t>Biphasic Liquid Dosage Forms: Suspensions</a:t>
            </a:r>
            <a:endParaRPr lang="en-IN" dirty="0"/>
          </a:p>
        </p:txBody>
      </p:sp>
      <p:sp>
        <p:nvSpPr>
          <p:cNvPr id="3" name="Subtitle 2">
            <a:extLst>
              <a:ext uri="{FF2B5EF4-FFF2-40B4-BE49-F238E27FC236}">
                <a16:creationId xmlns:a16="http://schemas.microsoft.com/office/drawing/2014/main" id="{2E139F02-5F80-CC39-D22C-6DBF09DC4B52}"/>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66577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a:extLst>
              <a:ext uri="{FF2B5EF4-FFF2-40B4-BE49-F238E27FC236}">
                <a16:creationId xmlns:a16="http://schemas.microsoft.com/office/drawing/2014/main" id="{0AFEB1A2-31A4-96BB-2622-358621854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3676" y="2488428"/>
            <a:ext cx="2022229" cy="188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a:extLst>
              <a:ext uri="{FF2B5EF4-FFF2-40B4-BE49-F238E27FC236}">
                <a16:creationId xmlns:a16="http://schemas.microsoft.com/office/drawing/2014/main" id="{49032E12-B8E4-02BF-0825-A15272FFE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485" y="2880764"/>
            <a:ext cx="1595691" cy="17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itle 1">
            <a:extLst>
              <a:ext uri="{FF2B5EF4-FFF2-40B4-BE49-F238E27FC236}">
                <a16:creationId xmlns:a16="http://schemas.microsoft.com/office/drawing/2014/main" id="{FB63D4BC-0034-462E-65EB-EBFCBDAF93E8}"/>
              </a:ext>
            </a:extLst>
          </p:cNvPr>
          <p:cNvSpPr>
            <a:spLocks noGrp="1"/>
          </p:cNvSpPr>
          <p:nvPr>
            <p:ph type="title"/>
          </p:nvPr>
        </p:nvSpPr>
        <p:spPr>
          <a:xfrm>
            <a:off x="2544377" y="760651"/>
            <a:ext cx="8229600" cy="639763"/>
          </a:xfrm>
        </p:spPr>
        <p:txBody>
          <a:bodyPr/>
          <a:lstStyle/>
          <a:p>
            <a:r>
              <a:rPr lang="en-US" altLang="en-US" sz="3200" b="1" dirty="0"/>
              <a:t>  Flocculation 	&amp;     Deflocculation  </a:t>
            </a:r>
            <a:endParaRPr lang="en-US" altLang="en-US" sz="3200" dirty="0"/>
          </a:p>
        </p:txBody>
      </p:sp>
      <p:graphicFrame>
        <p:nvGraphicFramePr>
          <p:cNvPr id="4" name="Content Placeholder 3">
            <a:extLst>
              <a:ext uri="{FF2B5EF4-FFF2-40B4-BE49-F238E27FC236}">
                <a16:creationId xmlns:a16="http://schemas.microsoft.com/office/drawing/2014/main" id="{AF09B94A-AD00-C6ED-8C3A-60AA8F119352}"/>
              </a:ext>
            </a:extLst>
          </p:cNvPr>
          <p:cNvGraphicFramePr>
            <a:graphicFrameLocks noGrp="1"/>
          </p:cNvGraphicFramePr>
          <p:nvPr>
            <p:ph idx="1"/>
            <p:extLst>
              <p:ext uri="{D42A27DB-BD31-4B8C-83A1-F6EECF244321}">
                <p14:modId xmlns:p14="http://schemas.microsoft.com/office/powerpoint/2010/main" val="2934503458"/>
              </p:ext>
            </p:extLst>
          </p:nvPr>
        </p:nvGraphicFramePr>
        <p:xfrm>
          <a:off x="1872739" y="1400414"/>
          <a:ext cx="7935588" cy="5059620"/>
        </p:xfrm>
        <a:graphic>
          <a:graphicData uri="http://schemas.openxmlformats.org/drawingml/2006/table">
            <a:tbl>
              <a:tblPr firstRow="1" bandRow="1">
                <a:tableStyleId>{5C22544A-7EE6-4342-B048-85BDC9FD1C3A}</a:tableStyleId>
              </a:tblPr>
              <a:tblGrid>
                <a:gridCol w="3967794">
                  <a:extLst>
                    <a:ext uri="{9D8B030D-6E8A-4147-A177-3AD203B41FA5}">
                      <a16:colId xmlns:a16="http://schemas.microsoft.com/office/drawing/2014/main" val="20000"/>
                    </a:ext>
                  </a:extLst>
                </a:gridCol>
                <a:gridCol w="3967794">
                  <a:extLst>
                    <a:ext uri="{9D8B030D-6E8A-4147-A177-3AD203B41FA5}">
                      <a16:colId xmlns:a16="http://schemas.microsoft.com/office/drawing/2014/main" val="20001"/>
                    </a:ext>
                  </a:extLst>
                </a:gridCol>
              </a:tblGrid>
              <a:tr h="328435">
                <a:tc>
                  <a:txBody>
                    <a:bodyPr/>
                    <a:lstStyle/>
                    <a:p>
                      <a:pPr algn="ctr"/>
                      <a:r>
                        <a:rPr lang="en-US" sz="1800" b="1" kern="1200" dirty="0">
                          <a:solidFill>
                            <a:schemeClr val="lt1"/>
                          </a:solidFill>
                          <a:latin typeface="+mn-lt"/>
                          <a:ea typeface="+mn-ea"/>
                          <a:cs typeface="+mn-cs"/>
                        </a:rPr>
                        <a:t>Flocculated</a:t>
                      </a:r>
                      <a:endParaRPr lang="en-US" sz="1800" b="1" dirty="0"/>
                    </a:p>
                  </a:txBody>
                  <a:tcPr marT="45717" marB="45717"/>
                </a:tc>
                <a:tc>
                  <a:txBody>
                    <a:bodyPr/>
                    <a:lstStyle/>
                    <a:p>
                      <a:pPr algn="ctr"/>
                      <a:r>
                        <a:rPr lang="en-US" sz="1800" b="1" kern="1200" dirty="0">
                          <a:solidFill>
                            <a:schemeClr val="lt1"/>
                          </a:solidFill>
                          <a:latin typeface="+mn-lt"/>
                          <a:ea typeface="+mn-ea"/>
                          <a:cs typeface="+mn-cs"/>
                        </a:rPr>
                        <a:t>Non-flocculated </a:t>
                      </a:r>
                      <a:endParaRPr lang="en-US" sz="1800" b="1" dirty="0"/>
                    </a:p>
                  </a:txBody>
                  <a:tcPr marT="45717" marB="45717"/>
                </a:tc>
                <a:extLst>
                  <a:ext uri="{0D108BD9-81ED-4DB2-BD59-A6C34878D82A}">
                    <a16:rowId xmlns:a16="http://schemas.microsoft.com/office/drawing/2014/main" val="10000"/>
                  </a:ext>
                </a:extLst>
              </a:tr>
              <a:tr h="566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Particles forms loose aggregates and form a network like structure</a:t>
                      </a: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Particles exist as separate entities </a:t>
                      </a:r>
                    </a:p>
                  </a:txBody>
                  <a:tcPr marT="45717" marB="45717"/>
                </a:tc>
                <a:extLst>
                  <a:ext uri="{0D108BD9-81ED-4DB2-BD59-A6C34878D82A}">
                    <a16:rowId xmlns:a16="http://schemas.microsoft.com/office/drawing/2014/main" val="10001"/>
                  </a:ext>
                </a:extLst>
              </a:tr>
              <a:tr h="328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weakly bonded to form fluffy conglomerates</a:t>
                      </a:r>
                    </a:p>
                  </a:txBody>
                  <a:tcPr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Repulsion energy is high </a:t>
                      </a:r>
                    </a:p>
                  </a:txBody>
                  <a:tcPr marT="45717" marB="45717"/>
                </a:tc>
                <a:extLst>
                  <a:ext uri="{0D108BD9-81ED-4DB2-BD59-A6C34878D82A}">
                    <a16:rowId xmlns:a16="http://schemas.microsoft.com/office/drawing/2014/main" val="10002"/>
                  </a:ext>
                </a:extLst>
              </a:tr>
              <a:tr h="328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Rate of sedimentation is high </a:t>
                      </a: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Rate of sedimentation is slow</a:t>
                      </a:r>
                    </a:p>
                  </a:txBody>
                  <a:tcPr marT="45717" marB="45717"/>
                </a:tc>
                <a:extLst>
                  <a:ext uri="{0D108BD9-81ED-4DB2-BD59-A6C34878D82A}">
                    <a16:rowId xmlns:a16="http://schemas.microsoft.com/office/drawing/2014/main" val="10003"/>
                  </a:ext>
                </a:extLst>
              </a:tr>
              <a:tr h="328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Sediment is rapidly formed</a:t>
                      </a: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Sediment is slowly formed</a:t>
                      </a:r>
                    </a:p>
                  </a:txBody>
                  <a:tcPr marT="45717" marB="45717"/>
                </a:tc>
                <a:extLst>
                  <a:ext uri="{0D108BD9-81ED-4DB2-BD59-A6C34878D82A}">
                    <a16:rowId xmlns:a16="http://schemas.microsoft.com/office/drawing/2014/main" val="10004"/>
                  </a:ext>
                </a:extLst>
              </a:tr>
              <a:tr h="566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Sediment is loosely packed and doesn’t form a hard cake</a:t>
                      </a: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Sediment is very closely packed and a hard cake is formed</a:t>
                      </a:r>
                    </a:p>
                  </a:txBody>
                  <a:tcPr marT="45717" marB="45717"/>
                </a:tc>
                <a:extLst>
                  <a:ext uri="{0D108BD9-81ED-4DB2-BD59-A6C34878D82A}">
                    <a16:rowId xmlns:a16="http://schemas.microsoft.com/office/drawing/2014/main" val="10005"/>
                  </a:ext>
                </a:extLst>
              </a:tr>
              <a:tr h="328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Sediment is easy to </a:t>
                      </a:r>
                      <a:r>
                        <a:rPr lang="en-US" sz="1800" b="1" kern="1200" dirty="0" err="1">
                          <a:solidFill>
                            <a:schemeClr val="dk1"/>
                          </a:solidFill>
                          <a:latin typeface="+mn-lt"/>
                          <a:ea typeface="+mn-ea"/>
                          <a:cs typeface="+mn-cs"/>
                        </a:rPr>
                        <a:t>redisperse</a:t>
                      </a:r>
                      <a:endParaRPr lang="en-US" sz="1800" b="1" kern="1200" dirty="0">
                        <a:solidFill>
                          <a:schemeClr val="dk1"/>
                        </a:solidFill>
                        <a:latin typeface="+mn-lt"/>
                        <a:ea typeface="+mn-ea"/>
                        <a:cs typeface="+mn-cs"/>
                      </a:endParaRP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Sediment is difficult to </a:t>
                      </a:r>
                      <a:r>
                        <a:rPr lang="en-US" sz="1800" b="1" kern="1200" dirty="0" err="1">
                          <a:solidFill>
                            <a:schemeClr val="dk1"/>
                          </a:solidFill>
                          <a:latin typeface="+mn-lt"/>
                          <a:ea typeface="+mn-ea"/>
                          <a:cs typeface="+mn-cs"/>
                        </a:rPr>
                        <a:t>redisperse</a:t>
                      </a:r>
                      <a:endParaRPr lang="en-US" sz="1800" b="1" kern="1200" dirty="0">
                        <a:solidFill>
                          <a:schemeClr val="dk1"/>
                        </a:solidFill>
                        <a:latin typeface="+mn-lt"/>
                        <a:ea typeface="+mn-ea"/>
                        <a:cs typeface="+mn-cs"/>
                      </a:endParaRPr>
                    </a:p>
                  </a:txBody>
                  <a:tcPr marT="45717" marB="45717"/>
                </a:tc>
                <a:extLst>
                  <a:ext uri="{0D108BD9-81ED-4DB2-BD59-A6C34878D82A}">
                    <a16:rowId xmlns:a16="http://schemas.microsoft.com/office/drawing/2014/main" val="10006"/>
                  </a:ext>
                </a:extLst>
              </a:tr>
              <a:tr h="328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Suspension is not pleasing in appearance</a:t>
                      </a:r>
                    </a:p>
                  </a:txBody>
                  <a:tcPr marT="45717" marB="4571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Suspension is pleasing in appearance</a:t>
                      </a:r>
                    </a:p>
                  </a:txBody>
                  <a:tcPr marT="45717" marB="45717"/>
                </a:tc>
                <a:extLst>
                  <a:ext uri="{0D108BD9-81ED-4DB2-BD59-A6C34878D82A}">
                    <a16:rowId xmlns:a16="http://schemas.microsoft.com/office/drawing/2014/main" val="10007"/>
                  </a:ext>
                </a:extLst>
              </a:tr>
              <a:tr h="350952">
                <a:tc>
                  <a:txBody>
                    <a:bodyPr/>
                    <a:lstStyle/>
                    <a:p>
                      <a:r>
                        <a:rPr lang="en-US" sz="1800" b="1" kern="1200" dirty="0">
                          <a:solidFill>
                            <a:schemeClr val="dk1"/>
                          </a:solidFill>
                          <a:latin typeface="+mn-lt"/>
                          <a:ea typeface="+mn-ea"/>
                          <a:cs typeface="+mn-cs"/>
                        </a:rPr>
                        <a:t>The floccules stick to the sides of the bottle</a:t>
                      </a:r>
                      <a:endParaRPr lang="en-US" sz="1800" b="1" dirty="0"/>
                    </a:p>
                  </a:txBody>
                  <a:tcPr marT="45717" marB="45717"/>
                </a:tc>
                <a:tc>
                  <a:txBody>
                    <a:bodyPr/>
                    <a:lstStyle/>
                    <a:p>
                      <a:r>
                        <a:rPr lang="en-US" sz="1800" b="1" kern="1200" dirty="0">
                          <a:solidFill>
                            <a:schemeClr val="dk1"/>
                          </a:solidFill>
                          <a:latin typeface="+mn-lt"/>
                          <a:ea typeface="+mn-ea"/>
                          <a:cs typeface="+mn-cs"/>
                        </a:rPr>
                        <a:t>They don’t </a:t>
                      </a:r>
                      <a:r>
                        <a:rPr lang="en-US" sz="2000" b="1" kern="1200" dirty="0">
                          <a:solidFill>
                            <a:schemeClr val="dk1"/>
                          </a:solidFill>
                          <a:latin typeface="+mn-lt"/>
                          <a:ea typeface="+mn-ea"/>
                          <a:cs typeface="+mn-cs"/>
                        </a:rPr>
                        <a:t>stick</a:t>
                      </a:r>
                      <a:r>
                        <a:rPr lang="en-US" sz="1800" b="1" kern="1200" dirty="0">
                          <a:solidFill>
                            <a:schemeClr val="dk1"/>
                          </a:solidFill>
                          <a:latin typeface="+mn-lt"/>
                          <a:ea typeface="+mn-ea"/>
                          <a:cs typeface="+mn-cs"/>
                        </a:rPr>
                        <a:t> to the sides of the bottle </a:t>
                      </a:r>
                      <a:endParaRPr lang="en-US" sz="1800" b="1" dirty="0"/>
                    </a:p>
                  </a:txBody>
                  <a:tcPr marT="45717" marB="45717"/>
                </a:tc>
                <a:extLst>
                  <a:ext uri="{0D108BD9-81ED-4DB2-BD59-A6C34878D82A}">
                    <a16:rowId xmlns:a16="http://schemas.microsoft.com/office/drawing/2014/main" val="10008"/>
                  </a:ext>
                </a:extLst>
              </a:tr>
              <a:tr h="328435">
                <a:tc>
                  <a:txBody>
                    <a:bodyPr/>
                    <a:lstStyle/>
                    <a:p>
                      <a:r>
                        <a:rPr lang="en-US" sz="1800" b="1" kern="1200" baseline="0" dirty="0">
                          <a:solidFill>
                            <a:schemeClr val="dk1"/>
                          </a:solidFill>
                          <a:latin typeface="+mn-lt"/>
                          <a:ea typeface="+mn-ea"/>
                          <a:cs typeface="+mn-cs"/>
                        </a:rPr>
                        <a:t>Clear supernatant</a:t>
                      </a:r>
                      <a:endParaRPr lang="en-US" sz="1800" b="1" dirty="0"/>
                    </a:p>
                  </a:txBody>
                  <a:tcPr marT="45717" marB="45717"/>
                </a:tc>
                <a:tc>
                  <a:txBody>
                    <a:bodyPr/>
                    <a:lstStyle/>
                    <a:p>
                      <a:r>
                        <a:rPr lang="en-US" sz="1800" b="1" kern="1200" baseline="0" dirty="0">
                          <a:solidFill>
                            <a:schemeClr val="dk1"/>
                          </a:solidFill>
                          <a:latin typeface="+mn-lt"/>
                          <a:ea typeface="+mn-ea"/>
                          <a:cs typeface="+mn-cs"/>
                        </a:rPr>
                        <a:t>Cloudy supernatant</a:t>
                      </a:r>
                      <a:endParaRPr lang="en-US" sz="1800" b="1" dirty="0"/>
                    </a:p>
                  </a:txBody>
                  <a:tcPr marT="45717" marB="45717"/>
                </a:tc>
                <a:extLst>
                  <a:ext uri="{0D108BD9-81ED-4DB2-BD59-A6C34878D82A}">
                    <a16:rowId xmlns:a16="http://schemas.microsoft.com/office/drawing/2014/main" val="1000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a:extLst>
              <a:ext uri="{FF2B5EF4-FFF2-40B4-BE49-F238E27FC236}">
                <a16:creationId xmlns:a16="http://schemas.microsoft.com/office/drawing/2014/main" id="{5B519C32-EF32-AEA7-88BE-34B3B2D1A6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3133" y="179388"/>
            <a:ext cx="6141855" cy="637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CB58070-39D1-4098-A553-6F70203C2BA0}"/>
              </a:ext>
            </a:extLst>
          </p:cNvPr>
          <p:cNvSpPr>
            <a:spLocks noGrp="1"/>
          </p:cNvSpPr>
          <p:nvPr>
            <p:ph type="title"/>
          </p:nvPr>
        </p:nvSpPr>
        <p:spPr>
          <a:xfrm>
            <a:off x="1981200" y="274638"/>
            <a:ext cx="8382000" cy="792162"/>
          </a:xfrm>
        </p:spPr>
        <p:txBody>
          <a:bodyPr/>
          <a:lstStyle/>
          <a:p>
            <a:pPr>
              <a:defRPr/>
            </a:pPr>
            <a:r>
              <a:rPr lang="en-US" sz="3200" b="1" i="1" dirty="0">
                <a:solidFill>
                  <a:srgbClr val="0000FF"/>
                </a:solidFill>
                <a:effectLst>
                  <a:outerShdw blurRad="38100" dist="38100" dir="2700000" algn="tl">
                    <a:srgbClr val="000000">
                      <a:alpha val="43137"/>
                    </a:srgbClr>
                  </a:outerShdw>
                </a:effectLst>
              </a:rPr>
              <a:t>Features Desired In Pharmaceutical Suspensions</a:t>
            </a:r>
            <a:endParaRPr lang="en-US" sz="3200" i="1" dirty="0">
              <a:solidFill>
                <a:srgbClr val="0000FF"/>
              </a:solidFill>
              <a:effectLst>
                <a:outerShdw blurRad="38100" dist="38100" dir="2700000" algn="tl">
                  <a:srgbClr val="000000">
                    <a:alpha val="43137"/>
                  </a:srgbClr>
                </a:outerShdw>
              </a:effectLst>
            </a:endParaRPr>
          </a:p>
        </p:txBody>
      </p:sp>
      <p:sp>
        <p:nvSpPr>
          <p:cNvPr id="12291" name="Content Placeholder 2">
            <a:extLst>
              <a:ext uri="{FF2B5EF4-FFF2-40B4-BE49-F238E27FC236}">
                <a16:creationId xmlns:a16="http://schemas.microsoft.com/office/drawing/2014/main" id="{EFD3E77D-E6DF-0B5F-440B-F16DFBD686E6}"/>
              </a:ext>
            </a:extLst>
          </p:cNvPr>
          <p:cNvSpPr>
            <a:spLocks noGrp="1"/>
          </p:cNvSpPr>
          <p:nvPr>
            <p:ph idx="1"/>
          </p:nvPr>
        </p:nvSpPr>
        <p:spPr>
          <a:xfrm>
            <a:off x="474058" y="2077476"/>
            <a:ext cx="9889142" cy="3453276"/>
          </a:xfrm>
        </p:spPr>
        <p:txBody>
          <a:bodyPr>
            <a:normAutofit/>
          </a:bodyPr>
          <a:lstStyle/>
          <a:p>
            <a:r>
              <a:rPr lang="en-US" altLang="en-US" sz="2400" dirty="0"/>
              <a:t>The suspended particles </a:t>
            </a:r>
            <a:r>
              <a:rPr lang="en-US" altLang="en-US" sz="2400" dirty="0">
                <a:solidFill>
                  <a:srgbClr val="FF0000"/>
                </a:solidFill>
              </a:rPr>
              <a:t>should not settle rapidly and sediment </a:t>
            </a:r>
            <a:r>
              <a:rPr lang="en-US" altLang="en-US" sz="2400" dirty="0"/>
              <a:t>produced, must be </a:t>
            </a:r>
            <a:r>
              <a:rPr lang="en-US" altLang="en-US" sz="2400" dirty="0">
                <a:solidFill>
                  <a:srgbClr val="FF0000"/>
                </a:solidFill>
              </a:rPr>
              <a:t>easily re-suspended </a:t>
            </a:r>
            <a:r>
              <a:rPr lang="en-US" altLang="en-US" sz="2400" dirty="0"/>
              <a:t>by the use of moderate amount of shaking. </a:t>
            </a:r>
          </a:p>
          <a:p>
            <a:r>
              <a:rPr lang="en-US" altLang="en-US" sz="2400" dirty="0"/>
              <a:t>It should be </a:t>
            </a:r>
            <a:r>
              <a:rPr lang="en-US" altLang="en-US" dirty="0">
                <a:solidFill>
                  <a:srgbClr val="FF0000"/>
                </a:solidFill>
              </a:rPr>
              <a:t>easy</a:t>
            </a:r>
            <a:r>
              <a:rPr lang="en-US" altLang="en-US" sz="2400" dirty="0">
                <a:solidFill>
                  <a:srgbClr val="FF0000"/>
                </a:solidFill>
              </a:rPr>
              <a:t> to pour </a:t>
            </a:r>
            <a:r>
              <a:rPr lang="en-US" altLang="en-US" sz="2400" dirty="0"/>
              <a:t>yet not watery and </a:t>
            </a:r>
            <a:r>
              <a:rPr lang="en-US" altLang="en-US" sz="2400" dirty="0">
                <a:solidFill>
                  <a:srgbClr val="FF0000"/>
                </a:solidFill>
              </a:rPr>
              <a:t>no grittiness</a:t>
            </a:r>
            <a:r>
              <a:rPr lang="en-US" altLang="en-US" sz="2400" dirty="0"/>
              <a:t>. </a:t>
            </a:r>
          </a:p>
          <a:p>
            <a:r>
              <a:rPr lang="en-US" altLang="en-US" sz="2400" dirty="0"/>
              <a:t>It should have pleasing </a:t>
            </a:r>
            <a:r>
              <a:rPr lang="en-US" altLang="en-US" sz="2400" dirty="0" err="1"/>
              <a:t>odour</a:t>
            </a:r>
            <a:r>
              <a:rPr lang="en-US" altLang="en-US" sz="2400" dirty="0"/>
              <a:t>, </a:t>
            </a:r>
            <a:r>
              <a:rPr lang="en-US" altLang="en-US" sz="2400" dirty="0" err="1"/>
              <a:t>colour</a:t>
            </a:r>
            <a:r>
              <a:rPr lang="en-US" altLang="en-US" sz="2400" dirty="0"/>
              <a:t> and palatability. </a:t>
            </a:r>
          </a:p>
          <a:p>
            <a:r>
              <a:rPr lang="en-US" altLang="en-US" sz="2400" dirty="0"/>
              <a:t>Good </a:t>
            </a:r>
            <a:r>
              <a:rPr lang="en-US" altLang="en-US" sz="2400" dirty="0" err="1"/>
              <a:t>syringeability</a:t>
            </a:r>
            <a:r>
              <a:rPr lang="en-US" altLang="en-US" sz="2400" dirty="0"/>
              <a:t>. </a:t>
            </a:r>
          </a:p>
          <a:p>
            <a:r>
              <a:rPr lang="en-US" altLang="en-US" sz="2400" dirty="0"/>
              <a:t>It should be physically, chemically and microbiologically </a:t>
            </a:r>
            <a:r>
              <a:rPr lang="en-US" altLang="en-US" sz="2400" dirty="0">
                <a:solidFill>
                  <a:srgbClr val="FF0000"/>
                </a:solidFill>
              </a:rPr>
              <a:t>stable</a:t>
            </a:r>
            <a:r>
              <a:rPr lang="en-US" altLang="en-US" sz="2400" dirty="0"/>
              <a:t>. </a:t>
            </a:r>
          </a:p>
          <a:p>
            <a:r>
              <a:rPr lang="en-US" altLang="en-US" sz="2400" dirty="0"/>
              <a:t>Parenteral/Ophthalmic suspension </a:t>
            </a:r>
            <a:r>
              <a:rPr lang="en-US" altLang="en-US" sz="2400" dirty="0">
                <a:solidFill>
                  <a:srgbClr val="FF0000"/>
                </a:solidFill>
              </a:rPr>
              <a:t>should be sterilizable</a:t>
            </a:r>
            <a:r>
              <a:rPr lang="en-US" altLang="en-US" sz="24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F496-0341-F5EC-B9C1-20A33475DD9C}"/>
              </a:ext>
            </a:extLst>
          </p:cNvPr>
          <p:cNvSpPr>
            <a:spLocks noGrp="1"/>
          </p:cNvSpPr>
          <p:nvPr>
            <p:ph type="title"/>
          </p:nvPr>
        </p:nvSpPr>
        <p:spPr>
          <a:xfrm>
            <a:off x="1981200" y="274638"/>
            <a:ext cx="8229600" cy="487362"/>
          </a:xfrm>
        </p:spPr>
        <p:txBody>
          <a:bodyPr rtlCol="0">
            <a:normAutofit fontScale="90000"/>
          </a:bodyPr>
          <a:lstStyle/>
          <a:p>
            <a:pPr>
              <a:defRPr/>
            </a:pPr>
            <a:r>
              <a:rPr lang="en-US" b="1" i="1" dirty="0">
                <a:solidFill>
                  <a:srgbClr val="0000FF"/>
                </a:solidFill>
                <a:effectLst>
                  <a:outerShdw blurRad="38100" dist="38100" dir="2700000" algn="tl">
                    <a:srgbClr val="000000">
                      <a:alpha val="43137"/>
                    </a:srgbClr>
                  </a:outerShdw>
                </a:effectLst>
              </a:rPr>
              <a:t>Formulation Additives</a:t>
            </a:r>
            <a:endParaRPr lang="en-US" i="1" dirty="0">
              <a:solidFill>
                <a:srgbClr val="0000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7B4F210-EC1C-98B7-D4F6-DF3688EEB3F2}"/>
              </a:ext>
            </a:extLst>
          </p:cNvPr>
          <p:cNvSpPr>
            <a:spLocks noGrp="1"/>
          </p:cNvSpPr>
          <p:nvPr>
            <p:ph idx="1"/>
          </p:nvPr>
        </p:nvSpPr>
        <p:spPr>
          <a:xfrm>
            <a:off x="485522" y="762000"/>
            <a:ext cx="11385494" cy="6096000"/>
          </a:xfrm>
        </p:spPr>
        <p:txBody>
          <a:bodyPr rtlCol="0">
            <a:noAutofit/>
          </a:bodyPr>
          <a:lstStyle/>
          <a:p>
            <a:pPr>
              <a:buNone/>
              <a:defRPr/>
            </a:pPr>
            <a:r>
              <a:rPr lang="en-US" sz="2400" dirty="0"/>
              <a:t>In addition to vehicle, stabilizer, sweetening and flavouring agents, which are common in liquid dosage forms, the following additives are required to prepare suspensions which include:</a:t>
            </a:r>
          </a:p>
          <a:p>
            <a:pPr marL="457200" indent="-457200">
              <a:buFont typeface="Arial" panose="020B0604020202020204" pitchFamily="34" charset="0"/>
              <a:buAutoNum type="arabicPeriod"/>
              <a:defRPr/>
            </a:pPr>
            <a:r>
              <a:rPr lang="en-US" sz="2400" b="1" dirty="0"/>
              <a:t>Suspending and Thickening agents</a:t>
            </a:r>
          </a:p>
          <a:p>
            <a:pPr marL="457200" indent="-457200">
              <a:buFont typeface="Arial" panose="020B0604020202020204" pitchFamily="34" charset="0"/>
              <a:buAutoNum type="arabicPeriod"/>
              <a:defRPr/>
            </a:pPr>
            <a:r>
              <a:rPr lang="en-US" sz="2400" b="1" dirty="0"/>
              <a:t>Wetting Agents</a:t>
            </a:r>
          </a:p>
          <a:p>
            <a:pPr marL="457200" indent="-457200">
              <a:buFont typeface="Arial" panose="020B0604020202020204" pitchFamily="34" charset="0"/>
              <a:buAutoNum type="arabicPeriod"/>
              <a:defRPr/>
            </a:pPr>
            <a:r>
              <a:rPr lang="en-US" sz="2400" b="1" dirty="0"/>
              <a:t>Dispersing agent</a:t>
            </a:r>
          </a:p>
          <a:p>
            <a:pPr marL="457200" indent="-457200">
              <a:buFont typeface="Arial" panose="020B0604020202020204" pitchFamily="34" charset="0"/>
              <a:buAutoNum type="arabicPeriod"/>
              <a:defRPr/>
            </a:pPr>
            <a:r>
              <a:rPr lang="en-US" sz="2400" b="1" dirty="0"/>
              <a:t>Flocculating Agent</a:t>
            </a:r>
            <a:endParaRPr lang="en-US" sz="2400" dirty="0"/>
          </a:p>
          <a:p>
            <a:pPr>
              <a:buNone/>
              <a:defRPr/>
            </a:pPr>
            <a:r>
              <a:rPr lang="en-US" sz="2400" b="1" dirty="0"/>
              <a:t>1. Suspending and Thickening agents: </a:t>
            </a:r>
            <a:r>
              <a:rPr lang="en-US" sz="2400" dirty="0"/>
              <a:t>They are added with the objective to increase apparent viscosity of the continuous, phase thus preventing rapid sedimentation of the dispersed particles. </a:t>
            </a:r>
          </a:p>
          <a:p>
            <a:pPr marL="800100" lvl="1" indent="-342900">
              <a:buFont typeface="+mj-lt"/>
              <a:buAutoNum type="alphaLcParenR"/>
              <a:defRPr/>
            </a:pPr>
            <a:r>
              <a:rPr lang="en-US" b="1" dirty="0"/>
              <a:t>Natural Polysaccharides :</a:t>
            </a:r>
            <a:r>
              <a:rPr lang="en-US" dirty="0"/>
              <a:t>Gum acacia, </a:t>
            </a:r>
            <a:r>
              <a:rPr lang="en-US" dirty="0" err="1"/>
              <a:t>Tragacanth</a:t>
            </a:r>
            <a:r>
              <a:rPr lang="en-US" dirty="0"/>
              <a:t>, sod. Alginate, </a:t>
            </a:r>
            <a:r>
              <a:rPr lang="en-US" dirty="0" err="1"/>
              <a:t>Xanthan</a:t>
            </a:r>
            <a:r>
              <a:rPr lang="en-US" dirty="0"/>
              <a:t> Gum</a:t>
            </a:r>
          </a:p>
          <a:p>
            <a:pPr marL="800100" lvl="1" indent="-342900">
              <a:buFont typeface="+mj-lt"/>
              <a:buAutoNum type="alphaLcParenR"/>
              <a:defRPr/>
            </a:pPr>
            <a:r>
              <a:rPr lang="en-US" b="1" dirty="0"/>
              <a:t>Semi-Synthetic Polysaccharides: </a:t>
            </a:r>
            <a:r>
              <a:rPr lang="en-US" dirty="0"/>
              <a:t>Sodium </a:t>
            </a:r>
            <a:r>
              <a:rPr lang="en-US" dirty="0" err="1"/>
              <a:t>Carboxymethyl</a:t>
            </a:r>
            <a:r>
              <a:rPr lang="en-US" dirty="0"/>
              <a:t> cellulose, Methyl cellulose, </a:t>
            </a:r>
            <a:r>
              <a:rPr lang="en-US" dirty="0" err="1"/>
              <a:t>Hydroxypropyl</a:t>
            </a:r>
            <a:r>
              <a:rPr lang="en-US" dirty="0"/>
              <a:t> methyl cellulose, microcrystalline cellulose</a:t>
            </a:r>
          </a:p>
          <a:p>
            <a:pPr marL="800100" lvl="1" indent="-342900">
              <a:buFont typeface="+mj-lt"/>
              <a:buAutoNum type="alphaLcParenR"/>
              <a:defRPr/>
            </a:pPr>
            <a:r>
              <a:rPr lang="en-US" b="1" dirty="0"/>
              <a:t>Clays: </a:t>
            </a:r>
            <a:r>
              <a:rPr lang="en-US" dirty="0" err="1"/>
              <a:t>Aluminium</a:t>
            </a:r>
            <a:r>
              <a:rPr lang="en-US" dirty="0"/>
              <a:t> Magnesium Silicate, </a:t>
            </a:r>
            <a:r>
              <a:rPr lang="en-US" dirty="0" err="1"/>
              <a:t>Bentonite</a:t>
            </a:r>
            <a:r>
              <a:rPr lang="en-US" dirty="0"/>
              <a:t>, </a:t>
            </a:r>
            <a:r>
              <a:rPr lang="en-US" dirty="0" err="1"/>
              <a:t>Hectorite</a:t>
            </a:r>
            <a:endParaRPr lang="en-US" dirty="0"/>
          </a:p>
          <a:p>
            <a:pPr marL="800100" lvl="1" indent="-342900">
              <a:buFont typeface="+mj-lt"/>
              <a:buAutoNum type="alphaLcParenR"/>
              <a:defRPr/>
            </a:pPr>
            <a:r>
              <a:rPr lang="en-US" b="1" dirty="0"/>
              <a:t>Synthetic Agents: </a:t>
            </a:r>
            <a:r>
              <a:rPr lang="en-US" dirty="0" err="1"/>
              <a:t>Carbomer</a:t>
            </a:r>
            <a:r>
              <a:rPr lang="en-US" dirty="0"/>
              <a:t>, Colloidal Silicon dioxide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29856-3C94-D7ED-437F-3EAC5F544825}"/>
              </a:ext>
            </a:extLst>
          </p:cNvPr>
          <p:cNvSpPr>
            <a:spLocks noGrp="1"/>
          </p:cNvSpPr>
          <p:nvPr>
            <p:ph type="title"/>
          </p:nvPr>
        </p:nvSpPr>
        <p:spPr>
          <a:xfrm>
            <a:off x="1981200" y="152401"/>
            <a:ext cx="8229600" cy="563563"/>
          </a:xfrm>
        </p:spPr>
        <p:txBody>
          <a:bodyPr>
            <a:normAutofit fontScale="90000"/>
          </a:bodyPr>
          <a:lstStyle/>
          <a:p>
            <a:pPr>
              <a:defRPr/>
            </a:pPr>
            <a:r>
              <a:rPr lang="en-US" b="1" i="1" dirty="0">
                <a:solidFill>
                  <a:srgbClr val="0000FF"/>
                </a:solidFill>
                <a:effectLst>
                  <a:outerShdw blurRad="38100" dist="38100" dir="2700000" algn="tl">
                    <a:srgbClr val="000000">
                      <a:alpha val="43137"/>
                    </a:srgbClr>
                  </a:outerShdw>
                </a:effectLst>
              </a:rPr>
              <a:t>Formulation Additives</a:t>
            </a:r>
            <a:endParaRPr lang="en-US" dirty="0"/>
          </a:p>
        </p:txBody>
      </p:sp>
      <p:sp>
        <p:nvSpPr>
          <p:cNvPr id="14339" name="Content Placeholder 2">
            <a:extLst>
              <a:ext uri="{FF2B5EF4-FFF2-40B4-BE49-F238E27FC236}">
                <a16:creationId xmlns:a16="http://schemas.microsoft.com/office/drawing/2014/main" id="{0988D2A8-485C-69DC-C504-909B5A9999FD}"/>
              </a:ext>
            </a:extLst>
          </p:cNvPr>
          <p:cNvSpPr>
            <a:spLocks noGrp="1"/>
          </p:cNvSpPr>
          <p:nvPr>
            <p:ph idx="1"/>
          </p:nvPr>
        </p:nvSpPr>
        <p:spPr>
          <a:xfrm>
            <a:off x="347958" y="990600"/>
            <a:ext cx="11021352" cy="5638800"/>
          </a:xfrm>
        </p:spPr>
        <p:txBody>
          <a:bodyPr>
            <a:normAutofit/>
          </a:bodyPr>
          <a:lstStyle/>
          <a:p>
            <a:pPr eaLnBrk="1" hangingPunct="1">
              <a:buFont typeface="Arial" panose="020B0604020202020204" pitchFamily="34" charset="0"/>
              <a:buNone/>
            </a:pPr>
            <a:r>
              <a:rPr lang="en-US" altLang="en-US" sz="2400" dirty="0"/>
              <a:t>2. </a:t>
            </a:r>
            <a:r>
              <a:rPr lang="en-US" altLang="en-US" sz="2400" b="1" dirty="0"/>
              <a:t>Wetting Agents: </a:t>
            </a:r>
            <a:r>
              <a:rPr lang="en-US" altLang="en-US" sz="2400" dirty="0"/>
              <a:t>Wetting agents are additives which are usually added to </a:t>
            </a:r>
            <a:r>
              <a:rPr lang="en-US" altLang="en-US" sz="2400" dirty="0">
                <a:solidFill>
                  <a:srgbClr val="FF0000"/>
                </a:solidFill>
              </a:rPr>
              <a:t>decrease this hydrophobicity</a:t>
            </a:r>
            <a:r>
              <a:rPr lang="en-US" altLang="en-US" sz="2400" dirty="0"/>
              <a:t>. These agents generally get adsorbed at the solid-liquid interface and promote wetting of the solid particles by the liquid of the dispersion medium.</a:t>
            </a:r>
          </a:p>
          <a:p>
            <a:pPr marL="800100" lvl="1" indent="-342900">
              <a:buFont typeface="Calibri" panose="020F0502020204030204" pitchFamily="34" charset="0"/>
              <a:buAutoNum type="alphaLcParenR"/>
            </a:pPr>
            <a:r>
              <a:rPr lang="en-US" altLang="en-US" b="1" dirty="0"/>
              <a:t>Surfactants: </a:t>
            </a:r>
            <a:r>
              <a:rPr lang="en-US" altLang="en-US" dirty="0"/>
              <a:t>polysorbates, </a:t>
            </a:r>
            <a:r>
              <a:rPr lang="en-US" altLang="en-US" dirty="0" err="1"/>
              <a:t>sorbitan</a:t>
            </a:r>
            <a:r>
              <a:rPr lang="en-US" altLang="en-US" dirty="0"/>
              <a:t>, esters, sodium lauryl sulfate, sodium dioctyl sulfosuccinate</a:t>
            </a:r>
            <a:endParaRPr lang="en-US" altLang="en-US" b="1" dirty="0"/>
          </a:p>
          <a:p>
            <a:pPr marL="800100" lvl="1" indent="-342900">
              <a:buFont typeface="Calibri" panose="020F0502020204030204" pitchFamily="34" charset="0"/>
              <a:buAutoNum type="alphaLcParenR"/>
            </a:pPr>
            <a:r>
              <a:rPr lang="en-US" altLang="en-US" b="1" dirty="0"/>
              <a:t>Hydrophilic Polymers: </a:t>
            </a:r>
            <a:r>
              <a:rPr lang="it-IT" altLang="en-US" dirty="0"/>
              <a:t>acacia, bentonite, colloidal silicon dioxide and cellulose derivatives</a:t>
            </a:r>
            <a:endParaRPr lang="en-US" altLang="en-US" b="1" dirty="0"/>
          </a:p>
          <a:p>
            <a:pPr marL="800100" lvl="1" indent="-342900">
              <a:buFont typeface="Calibri" panose="020F0502020204030204" pitchFamily="34" charset="0"/>
              <a:buAutoNum type="alphaLcParenR"/>
            </a:pPr>
            <a:r>
              <a:rPr lang="en-US" altLang="en-US" b="1" dirty="0"/>
              <a:t>Hydrophilic Liquids: </a:t>
            </a:r>
            <a:r>
              <a:rPr lang="en-US" altLang="en-US" dirty="0"/>
              <a:t>alcohol, glycerol, propylene glycol</a:t>
            </a:r>
            <a:endParaRPr lang="en-US" altLang="en-US" b="1" dirty="0"/>
          </a:p>
          <a:p>
            <a:pPr eaLnBrk="1" hangingPunct="1">
              <a:buFont typeface="Arial" panose="020B0604020202020204" pitchFamily="34" charset="0"/>
              <a:buNone/>
            </a:pPr>
            <a:r>
              <a:rPr lang="en-US" altLang="en-US" sz="2400" b="1" dirty="0"/>
              <a:t>3. Dispersing agent: </a:t>
            </a:r>
            <a:r>
              <a:rPr lang="en-US" altLang="en-US" sz="2400" dirty="0"/>
              <a:t>These additives are generally added as an aid to uniform distribution and dispersion of solid particles of the dispersed phase. Wetting agents such as surfactants are often employed as dispersing agents. </a:t>
            </a:r>
          </a:p>
          <a:p>
            <a:pPr eaLnBrk="1" hangingPunct="1">
              <a:buFont typeface="Arial" panose="020B0604020202020204" pitchFamily="34" charset="0"/>
              <a:buNone/>
            </a:pPr>
            <a:r>
              <a:rPr lang="en-US" altLang="en-US" sz="2400" b="1" dirty="0"/>
              <a:t>4. Flocculating Agent</a:t>
            </a:r>
            <a:r>
              <a:rPr lang="en-US" altLang="en-US" sz="2400" dirty="0"/>
              <a:t>: These are substances added to cause controlled aggregation of the particles of the dispersed phase in a suspension. Examples of such agents include surfactants, electrolytes and hydrophilic polymers.</a:t>
            </a:r>
          </a:p>
          <a:p>
            <a:pPr>
              <a:buFont typeface="Arial" panose="020B0604020202020204" pitchFamily="34" charset="0"/>
              <a:buNone/>
            </a:pPr>
            <a:endParaRPr lang="en-US" alt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CA9A-1715-8AEC-EFF9-6DDF17A3E04D}"/>
              </a:ext>
            </a:extLst>
          </p:cNvPr>
          <p:cNvSpPr>
            <a:spLocks noGrp="1"/>
          </p:cNvSpPr>
          <p:nvPr>
            <p:ph type="title"/>
          </p:nvPr>
        </p:nvSpPr>
        <p:spPr>
          <a:xfrm>
            <a:off x="1981200" y="152401"/>
            <a:ext cx="8229600" cy="411163"/>
          </a:xfrm>
        </p:spPr>
        <p:txBody>
          <a:bodyPr>
            <a:normAutofit fontScale="90000"/>
          </a:bodyPr>
          <a:lstStyle/>
          <a:p>
            <a:pPr>
              <a:defRPr/>
            </a:pPr>
            <a:r>
              <a:rPr lang="en-US" sz="3200" b="1" i="1" dirty="0">
                <a:solidFill>
                  <a:srgbClr val="0000FF"/>
                </a:solidFill>
                <a:effectLst>
                  <a:outerShdw blurRad="38100" dist="38100" dir="2700000" algn="tl">
                    <a:srgbClr val="000000">
                      <a:alpha val="43137"/>
                    </a:srgbClr>
                  </a:outerShdw>
                </a:effectLst>
              </a:rPr>
              <a:t>Method of preparation</a:t>
            </a:r>
            <a:endParaRPr lang="en-US" sz="3200" i="1" dirty="0">
              <a:solidFill>
                <a:srgbClr val="0000FF"/>
              </a:solidFill>
              <a:effectLst>
                <a:outerShdw blurRad="38100" dist="38100" dir="2700000" algn="tl">
                  <a:srgbClr val="000000">
                    <a:alpha val="43137"/>
                  </a:srgbClr>
                </a:outerShdw>
              </a:effectLst>
            </a:endParaRPr>
          </a:p>
        </p:txBody>
      </p:sp>
      <p:cxnSp>
        <p:nvCxnSpPr>
          <p:cNvPr id="8" name="Straight Arrow Connector 7">
            <a:extLst>
              <a:ext uri="{FF2B5EF4-FFF2-40B4-BE49-F238E27FC236}">
                <a16:creationId xmlns:a16="http://schemas.microsoft.com/office/drawing/2014/main" id="{A878E57B-8B72-7027-D97E-50CDAD7F03A0}"/>
              </a:ext>
            </a:extLst>
          </p:cNvPr>
          <p:cNvCxnSpPr/>
          <p:nvPr/>
        </p:nvCxnSpPr>
        <p:spPr>
          <a:xfrm rot="5400000">
            <a:off x="5526882" y="1254919"/>
            <a:ext cx="228600"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6F36CE6-D143-001E-5B12-9927BD1F17A8}"/>
              </a:ext>
            </a:extLst>
          </p:cNvPr>
          <p:cNvCxnSpPr/>
          <p:nvPr/>
        </p:nvCxnSpPr>
        <p:spPr>
          <a:xfrm rot="5400000">
            <a:off x="5486401" y="1752601"/>
            <a:ext cx="304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706DCA8-F8CA-AA2F-0AC7-5C3782200743}"/>
              </a:ext>
            </a:extLst>
          </p:cNvPr>
          <p:cNvCxnSpPr/>
          <p:nvPr/>
        </p:nvCxnSpPr>
        <p:spPr>
          <a:xfrm rot="5400000">
            <a:off x="5524501" y="2400301"/>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9110F06-BBB7-C05D-A322-E0315003D210}"/>
              </a:ext>
            </a:extLst>
          </p:cNvPr>
          <p:cNvCxnSpPr/>
          <p:nvPr/>
        </p:nvCxnSpPr>
        <p:spPr>
          <a:xfrm>
            <a:off x="2209800" y="2514600"/>
            <a:ext cx="754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0C39930-3747-B2CB-BA80-D3F64F04CC21}"/>
              </a:ext>
            </a:extLst>
          </p:cNvPr>
          <p:cNvCxnSpPr/>
          <p:nvPr/>
        </p:nvCxnSpPr>
        <p:spPr>
          <a:xfrm rot="5400000">
            <a:off x="9640888" y="2627313"/>
            <a:ext cx="227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3ABF077-A6AB-DA28-5A00-8F4C14A696E6}"/>
              </a:ext>
            </a:extLst>
          </p:cNvPr>
          <p:cNvCxnSpPr/>
          <p:nvPr/>
        </p:nvCxnSpPr>
        <p:spPr>
          <a:xfrm rot="5400000">
            <a:off x="5830888" y="2627313"/>
            <a:ext cx="227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6B4ECFA-256C-2722-4424-A5F0EA0BDDAC}"/>
              </a:ext>
            </a:extLst>
          </p:cNvPr>
          <p:cNvCxnSpPr/>
          <p:nvPr/>
        </p:nvCxnSpPr>
        <p:spPr>
          <a:xfrm rot="5400000">
            <a:off x="2097088" y="2627313"/>
            <a:ext cx="227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A05B097-629D-26B1-41B4-A0C365331479}"/>
              </a:ext>
            </a:extLst>
          </p:cNvPr>
          <p:cNvSpPr txBox="1">
            <a:spLocks noChangeArrowheads="1"/>
          </p:cNvSpPr>
          <p:nvPr/>
        </p:nvSpPr>
        <p:spPr bwMode="auto">
          <a:xfrm>
            <a:off x="1676400" y="3886201"/>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Incorporation of structured vehicle</a:t>
            </a:r>
          </a:p>
        </p:txBody>
      </p:sp>
      <p:sp>
        <p:nvSpPr>
          <p:cNvPr id="26" name="TextBox 25">
            <a:extLst>
              <a:ext uri="{FF2B5EF4-FFF2-40B4-BE49-F238E27FC236}">
                <a16:creationId xmlns:a16="http://schemas.microsoft.com/office/drawing/2014/main" id="{2149E6E6-A00E-9E27-F327-411AC9107350}"/>
              </a:ext>
            </a:extLst>
          </p:cNvPr>
          <p:cNvSpPr txBox="1">
            <a:spLocks noChangeArrowheads="1"/>
          </p:cNvSpPr>
          <p:nvPr/>
        </p:nvSpPr>
        <p:spPr bwMode="auto">
          <a:xfrm>
            <a:off x="2057400" y="26670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a:t>
            </a:r>
          </a:p>
        </p:txBody>
      </p:sp>
      <p:sp>
        <p:nvSpPr>
          <p:cNvPr id="28" name="TextBox 27">
            <a:extLst>
              <a:ext uri="{FF2B5EF4-FFF2-40B4-BE49-F238E27FC236}">
                <a16:creationId xmlns:a16="http://schemas.microsoft.com/office/drawing/2014/main" id="{5FF98443-D9C5-DAE0-B3D7-8DA8965A40FE}"/>
              </a:ext>
            </a:extLst>
          </p:cNvPr>
          <p:cNvSpPr txBox="1">
            <a:spLocks noChangeArrowheads="1"/>
          </p:cNvSpPr>
          <p:nvPr/>
        </p:nvSpPr>
        <p:spPr bwMode="auto">
          <a:xfrm>
            <a:off x="5791200" y="2667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B</a:t>
            </a:r>
          </a:p>
        </p:txBody>
      </p:sp>
      <p:sp>
        <p:nvSpPr>
          <p:cNvPr id="29" name="TextBox 28">
            <a:extLst>
              <a:ext uri="{FF2B5EF4-FFF2-40B4-BE49-F238E27FC236}">
                <a16:creationId xmlns:a16="http://schemas.microsoft.com/office/drawing/2014/main" id="{C708ADD0-86DD-1359-9E43-54C337A20F7A}"/>
              </a:ext>
            </a:extLst>
          </p:cNvPr>
          <p:cNvSpPr txBox="1">
            <a:spLocks noChangeArrowheads="1"/>
          </p:cNvSpPr>
          <p:nvPr/>
        </p:nvSpPr>
        <p:spPr bwMode="auto">
          <a:xfrm>
            <a:off x="9525000" y="2667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a:t>
            </a:r>
          </a:p>
        </p:txBody>
      </p:sp>
      <p:sp>
        <p:nvSpPr>
          <p:cNvPr id="30" name="TextBox 29">
            <a:extLst>
              <a:ext uri="{FF2B5EF4-FFF2-40B4-BE49-F238E27FC236}">
                <a16:creationId xmlns:a16="http://schemas.microsoft.com/office/drawing/2014/main" id="{347505CD-EAEF-248D-BF22-3687B11F785A}"/>
              </a:ext>
            </a:extLst>
          </p:cNvPr>
          <p:cNvSpPr txBox="1">
            <a:spLocks noChangeArrowheads="1"/>
          </p:cNvSpPr>
          <p:nvPr/>
        </p:nvSpPr>
        <p:spPr bwMode="auto">
          <a:xfrm>
            <a:off x="5029200" y="3352801"/>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Addition of flocculating agent</a:t>
            </a:r>
          </a:p>
        </p:txBody>
      </p:sp>
      <p:sp>
        <p:nvSpPr>
          <p:cNvPr id="32" name="Rectangle 31">
            <a:extLst>
              <a:ext uri="{FF2B5EF4-FFF2-40B4-BE49-F238E27FC236}">
                <a16:creationId xmlns:a16="http://schemas.microsoft.com/office/drawing/2014/main" id="{B5DBE07D-276D-D9C8-5F33-2FD5F0CA3767}"/>
              </a:ext>
            </a:extLst>
          </p:cNvPr>
          <p:cNvSpPr>
            <a:spLocks noChangeArrowheads="1"/>
          </p:cNvSpPr>
          <p:nvPr/>
        </p:nvSpPr>
        <p:spPr bwMode="auto">
          <a:xfrm>
            <a:off x="8686800" y="2971801"/>
            <a:ext cx="1790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Addition of flocculating agent</a:t>
            </a:r>
          </a:p>
        </p:txBody>
      </p:sp>
      <p:sp>
        <p:nvSpPr>
          <p:cNvPr id="35" name="Rounded Rectangle 34">
            <a:extLst>
              <a:ext uri="{FF2B5EF4-FFF2-40B4-BE49-F238E27FC236}">
                <a16:creationId xmlns:a16="http://schemas.microsoft.com/office/drawing/2014/main" id="{7307C43E-7319-0929-6FA2-8E543AB2F20B}"/>
              </a:ext>
            </a:extLst>
          </p:cNvPr>
          <p:cNvSpPr/>
          <p:nvPr/>
        </p:nvSpPr>
        <p:spPr>
          <a:xfrm>
            <a:off x="1676400" y="5715000"/>
            <a:ext cx="2667000" cy="838200"/>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Deflocculated suspension in structured vehicle as final product</a:t>
            </a:r>
          </a:p>
        </p:txBody>
      </p:sp>
      <p:cxnSp>
        <p:nvCxnSpPr>
          <p:cNvPr id="38" name="Straight Connector 37">
            <a:extLst>
              <a:ext uri="{FF2B5EF4-FFF2-40B4-BE49-F238E27FC236}">
                <a16:creationId xmlns:a16="http://schemas.microsoft.com/office/drawing/2014/main" id="{29D6A2AD-4302-32AD-25D6-410C724BB338}"/>
              </a:ext>
            </a:extLst>
          </p:cNvPr>
          <p:cNvCxnSpPr/>
          <p:nvPr/>
        </p:nvCxnSpPr>
        <p:spPr>
          <a:xfrm rot="5400000">
            <a:off x="1829594" y="3428206"/>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5259C23-6F1C-FBA8-FD56-23BA0B88C158}"/>
              </a:ext>
            </a:extLst>
          </p:cNvPr>
          <p:cNvCxnSpPr/>
          <p:nvPr/>
        </p:nvCxnSpPr>
        <p:spPr>
          <a:xfrm rot="5400000">
            <a:off x="1600994" y="5028406"/>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2" name="Rounded Rectangle 41">
            <a:extLst>
              <a:ext uri="{FF2B5EF4-FFF2-40B4-BE49-F238E27FC236}">
                <a16:creationId xmlns:a16="http://schemas.microsoft.com/office/drawing/2014/main" id="{367E63A0-E807-E8E9-3559-3975C540A8D7}"/>
              </a:ext>
            </a:extLst>
          </p:cNvPr>
          <p:cNvSpPr/>
          <p:nvPr/>
        </p:nvSpPr>
        <p:spPr>
          <a:xfrm>
            <a:off x="4572000" y="4648200"/>
            <a:ext cx="2667000" cy="838200"/>
          </a:xfrm>
          <a:prstGeom prst="roundRect">
            <a:avLst/>
          </a:prstGeom>
          <a:gradFill>
            <a:gsLst>
              <a:gs pos="0">
                <a:srgbClr val="03D4A8"/>
              </a:gs>
              <a:gs pos="25000">
                <a:srgbClr val="21D6E0"/>
              </a:gs>
              <a:gs pos="75000">
                <a:srgbClr val="0087E6"/>
              </a:gs>
              <a:gs pos="100000">
                <a:srgbClr val="005CBF"/>
              </a:gs>
            </a:gsLst>
            <a:lin ang="5400000" scaled="0"/>
          </a:gradFill>
          <a:scene3d>
            <a:camera prst="orthographicFront"/>
            <a:lightRig rig="threePt" dir="t"/>
          </a:scene3d>
          <a:sp3d>
            <a:bevelT prst="relaxedInset"/>
            <a:bevelB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Flocculated suspension as final product</a:t>
            </a:r>
          </a:p>
        </p:txBody>
      </p:sp>
      <p:cxnSp>
        <p:nvCxnSpPr>
          <p:cNvPr id="43" name="Straight Connector 42">
            <a:extLst>
              <a:ext uri="{FF2B5EF4-FFF2-40B4-BE49-F238E27FC236}">
                <a16:creationId xmlns:a16="http://schemas.microsoft.com/office/drawing/2014/main" id="{AD68199A-A1EF-9048-6546-F4C1BCA085E2}"/>
              </a:ext>
            </a:extLst>
          </p:cNvPr>
          <p:cNvCxnSpPr/>
          <p:nvPr/>
        </p:nvCxnSpPr>
        <p:spPr>
          <a:xfrm rot="5400000">
            <a:off x="5563394" y="4190206"/>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0E00771-BD0E-AD64-FE4D-CDBE59DF2615}"/>
              </a:ext>
            </a:extLst>
          </p:cNvPr>
          <p:cNvCxnSpPr/>
          <p:nvPr/>
        </p:nvCxnSpPr>
        <p:spPr>
          <a:xfrm rot="5400000">
            <a:off x="5753894" y="31615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Rounded Rectangle 45">
            <a:extLst>
              <a:ext uri="{FF2B5EF4-FFF2-40B4-BE49-F238E27FC236}">
                <a16:creationId xmlns:a16="http://schemas.microsoft.com/office/drawing/2014/main" id="{91658DED-A323-B542-F29E-B4925DC079D1}"/>
              </a:ext>
            </a:extLst>
          </p:cNvPr>
          <p:cNvSpPr/>
          <p:nvPr/>
        </p:nvSpPr>
        <p:spPr>
          <a:xfrm>
            <a:off x="8534400" y="3962400"/>
            <a:ext cx="19050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Flocculated suspension</a:t>
            </a:r>
          </a:p>
        </p:txBody>
      </p:sp>
      <p:sp>
        <p:nvSpPr>
          <p:cNvPr id="47" name="TextBox 46">
            <a:extLst>
              <a:ext uri="{FF2B5EF4-FFF2-40B4-BE49-F238E27FC236}">
                <a16:creationId xmlns:a16="http://schemas.microsoft.com/office/drawing/2014/main" id="{3D9A6904-4D51-78C5-DACC-91E5F2588FDB}"/>
              </a:ext>
            </a:extLst>
          </p:cNvPr>
          <p:cNvSpPr txBox="1">
            <a:spLocks noChangeArrowheads="1"/>
          </p:cNvSpPr>
          <p:nvPr/>
        </p:nvSpPr>
        <p:spPr bwMode="auto">
          <a:xfrm>
            <a:off x="8610600" y="4953001"/>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t>Incorporation of structured vehicle</a:t>
            </a:r>
          </a:p>
        </p:txBody>
      </p:sp>
      <p:sp>
        <p:nvSpPr>
          <p:cNvPr id="48" name="Rounded Rectangle 47">
            <a:extLst>
              <a:ext uri="{FF2B5EF4-FFF2-40B4-BE49-F238E27FC236}">
                <a16:creationId xmlns:a16="http://schemas.microsoft.com/office/drawing/2014/main" id="{E2205829-4AEB-7A0D-AF4D-8B61DD3A0906}"/>
              </a:ext>
            </a:extLst>
          </p:cNvPr>
          <p:cNvSpPr/>
          <p:nvPr/>
        </p:nvSpPr>
        <p:spPr>
          <a:xfrm>
            <a:off x="7848600" y="5791200"/>
            <a:ext cx="2667000" cy="838200"/>
          </a:xfrm>
          <a:prstGeom prst="roundRect">
            <a:avLst/>
          </a:prstGeo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Flocculated suspension in structured vehicle as final product</a:t>
            </a:r>
          </a:p>
        </p:txBody>
      </p:sp>
      <p:sp>
        <p:nvSpPr>
          <p:cNvPr id="49" name="Rectangle 48">
            <a:extLst>
              <a:ext uri="{FF2B5EF4-FFF2-40B4-BE49-F238E27FC236}">
                <a16:creationId xmlns:a16="http://schemas.microsoft.com/office/drawing/2014/main" id="{42E06EE4-3318-3C24-3012-A506770BA74A}"/>
              </a:ext>
            </a:extLst>
          </p:cNvPr>
          <p:cNvSpPr/>
          <p:nvPr/>
        </p:nvSpPr>
        <p:spPr>
          <a:xfrm>
            <a:off x="5029200" y="762000"/>
            <a:ext cx="1371600" cy="381000"/>
          </a:xfrm>
          <a:prstGeom prst="rect">
            <a:avLst/>
          </a:prstGeom>
          <a:noFill/>
          <a:scene3d>
            <a:camera prst="orthographicFront"/>
            <a:lightRig rig="sunset"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Particles</a:t>
            </a:r>
          </a:p>
        </p:txBody>
      </p:sp>
      <p:sp>
        <p:nvSpPr>
          <p:cNvPr id="50" name="Rectangle 49">
            <a:extLst>
              <a:ext uri="{FF2B5EF4-FFF2-40B4-BE49-F238E27FC236}">
                <a16:creationId xmlns:a16="http://schemas.microsoft.com/office/drawing/2014/main" id="{B8A1D231-DC6D-E766-332E-C0B8D9131EC5}"/>
              </a:ext>
            </a:extLst>
          </p:cNvPr>
          <p:cNvSpPr/>
          <p:nvPr/>
        </p:nvSpPr>
        <p:spPr>
          <a:xfrm>
            <a:off x="3505200" y="1905000"/>
            <a:ext cx="4724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Uniform dispersion of deflocculated particles</a:t>
            </a:r>
          </a:p>
        </p:txBody>
      </p:sp>
      <p:sp>
        <p:nvSpPr>
          <p:cNvPr id="51" name="TextBox 50">
            <a:extLst>
              <a:ext uri="{FF2B5EF4-FFF2-40B4-BE49-F238E27FC236}">
                <a16:creationId xmlns:a16="http://schemas.microsoft.com/office/drawing/2014/main" id="{A1B52F89-59F1-642D-3675-4572A9D1932F}"/>
              </a:ext>
            </a:extLst>
          </p:cNvPr>
          <p:cNvSpPr txBox="1">
            <a:spLocks noChangeArrowheads="1"/>
          </p:cNvSpPr>
          <p:nvPr/>
        </p:nvSpPr>
        <p:spPr bwMode="auto">
          <a:xfrm>
            <a:off x="3657600" y="1295400"/>
            <a:ext cx="502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t>Addition of wetting agent &amp; dispersion medium</a:t>
            </a:r>
          </a:p>
        </p:txBody>
      </p:sp>
      <p:cxnSp>
        <p:nvCxnSpPr>
          <p:cNvPr id="52" name="Straight Connector 51">
            <a:extLst>
              <a:ext uri="{FF2B5EF4-FFF2-40B4-BE49-F238E27FC236}">
                <a16:creationId xmlns:a16="http://schemas.microsoft.com/office/drawing/2014/main" id="{622C10BB-8884-B4F5-7D8B-B8AF494ABBF7}"/>
              </a:ext>
            </a:extLst>
          </p:cNvPr>
          <p:cNvCxnSpPr/>
          <p:nvPr/>
        </p:nvCxnSpPr>
        <p:spPr>
          <a:xfrm rot="5400000">
            <a:off x="9335294" y="3694906"/>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E63F7C3-4F1C-2824-DE7C-2B66166E3C95}"/>
              </a:ext>
            </a:extLst>
          </p:cNvPr>
          <p:cNvCxnSpPr/>
          <p:nvPr/>
        </p:nvCxnSpPr>
        <p:spPr>
          <a:xfrm rot="5400000">
            <a:off x="9373394" y="47998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827E9AC-DF8A-4584-DCA5-0068FBF75447}"/>
              </a:ext>
            </a:extLst>
          </p:cNvPr>
          <p:cNvCxnSpPr/>
          <p:nvPr/>
        </p:nvCxnSpPr>
        <p:spPr>
          <a:xfrm rot="5400000">
            <a:off x="9411494" y="5599906"/>
            <a:ext cx="381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ox(in)">
                                      <p:cBhvr>
                                        <p:cTn id="7" dur="500"/>
                                        <p:tgtEl>
                                          <p:spTgt spid="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dissolve">
                                      <p:cBhvr>
                                        <p:cTn id="17" dur="500"/>
                                        <p:tgtEl>
                                          <p:spTgt spid="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dissolve">
                                      <p:cBhvr>
                                        <p:cTn id="27" dur="500"/>
                                        <p:tgtEl>
                                          <p:spTgt spid="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dissolve">
                                      <p:cBhvr>
                                        <p:cTn id="37" dur="5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dissolve">
                                      <p:cBhvr>
                                        <p:cTn id="42" dur="500"/>
                                        <p:tgtEl>
                                          <p:spTgt spid="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dissolve">
                                      <p:cBhvr>
                                        <p:cTn id="47" dur="500"/>
                                        <p:tgtEl>
                                          <p:spTgt spid="2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dissolve">
                                      <p:cBhvr>
                                        <p:cTn id="52" dur="500"/>
                                        <p:tgtEl>
                                          <p:spTgt spid="3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ssolve">
                                      <p:cBhvr>
                                        <p:cTn id="57" dur="500"/>
                                        <p:tgtEl>
                                          <p:spTgt spid="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dissolve">
                                      <p:cBhvr>
                                        <p:cTn id="62" dur="500"/>
                                        <p:tgtEl>
                                          <p:spTgt spid="3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dissolve">
                                      <p:cBhvr>
                                        <p:cTn id="67" dur="500"/>
                                        <p:tgtEl>
                                          <p:spTgt spid="3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dissolve">
                                      <p:cBhvr>
                                        <p:cTn id="72" dur="500"/>
                                        <p:tgtEl>
                                          <p:spTgt spid="2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dissolve">
                                      <p:cBhvr>
                                        <p:cTn id="77" dur="500"/>
                                        <p:tgtEl>
                                          <p:spTgt spid="2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dissolve">
                                      <p:cBhvr>
                                        <p:cTn id="82" dur="500"/>
                                        <p:tgtEl>
                                          <p:spTgt spid="4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dissolve">
                                      <p:cBhvr>
                                        <p:cTn id="92" dur="500"/>
                                        <p:tgtEl>
                                          <p:spTgt spid="4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dissolve">
                                      <p:cBhvr>
                                        <p:cTn id="97" dur="500"/>
                                        <p:tgtEl>
                                          <p:spTgt spid="42"/>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dissolve">
                                      <p:cBhvr>
                                        <p:cTn id="102" dur="500"/>
                                        <p:tgtEl>
                                          <p:spTgt spid="2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dissolve">
                                      <p:cBhvr>
                                        <p:cTn id="107" dur="500"/>
                                        <p:tgtEl>
                                          <p:spTgt spid="29"/>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nodeType="click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dissolve">
                                      <p:cBhvr>
                                        <p:cTn id="112" dur="500"/>
                                        <p:tgtEl>
                                          <p:spTgt spid="32"/>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9" presetClass="entr" presetSubtype="0" fill="hold" nodeType="clickEffect">
                                  <p:stCondLst>
                                    <p:cond delay="0"/>
                                  </p:stCondLst>
                                  <p:childTnLst>
                                    <p:set>
                                      <p:cBhvr>
                                        <p:cTn id="116" dur="1" fill="hold">
                                          <p:stCondLst>
                                            <p:cond delay="0"/>
                                          </p:stCondLst>
                                        </p:cTn>
                                        <p:tgtEl>
                                          <p:spTgt spid="52"/>
                                        </p:tgtEl>
                                        <p:attrNameLst>
                                          <p:attrName>style.visibility</p:attrName>
                                        </p:attrNameLst>
                                      </p:cBhvr>
                                      <p:to>
                                        <p:strVal val="visible"/>
                                      </p:to>
                                    </p:set>
                                    <p:animEffect transition="in" filter="dissolve">
                                      <p:cBhvr>
                                        <p:cTn id="117" dur="500"/>
                                        <p:tgtEl>
                                          <p:spTgt spid="52"/>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nodeType="clickEffect">
                                  <p:stCondLst>
                                    <p:cond delay="0"/>
                                  </p:stCondLst>
                                  <p:childTnLst>
                                    <p:set>
                                      <p:cBhvr>
                                        <p:cTn id="121" dur="1" fill="hold">
                                          <p:stCondLst>
                                            <p:cond delay="0"/>
                                          </p:stCondLst>
                                        </p:cTn>
                                        <p:tgtEl>
                                          <p:spTgt spid="46"/>
                                        </p:tgtEl>
                                        <p:attrNameLst>
                                          <p:attrName>style.visibility</p:attrName>
                                        </p:attrNameLst>
                                      </p:cBhvr>
                                      <p:to>
                                        <p:strVal val="visible"/>
                                      </p:to>
                                    </p:set>
                                    <p:animEffect transition="in" filter="dissolve">
                                      <p:cBhvr>
                                        <p:cTn id="122" dur="500"/>
                                        <p:tgtEl>
                                          <p:spTgt spid="4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nodeType="click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dissolve">
                                      <p:cBhvr>
                                        <p:cTn id="127" dur="500"/>
                                        <p:tgtEl>
                                          <p:spTgt spid="53"/>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nodeType="click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dissolve">
                                      <p:cBhvr>
                                        <p:cTn id="132" dur="500"/>
                                        <p:tgtEl>
                                          <p:spTgt spid="4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nodeType="click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dissolve">
                                      <p:cBhvr>
                                        <p:cTn id="137" dur="500"/>
                                        <p:tgtEl>
                                          <p:spTgt spid="54"/>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dissolve">
                                      <p:cBhvr>
                                        <p:cTn id="14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8" grpId="0"/>
      <p:bldP spid="29" grpId="0"/>
      <p:bldP spid="30" grpId="0"/>
      <p:bldP spid="32" grpId="0"/>
      <p:bldP spid="35" grpId="0" animBg="1"/>
      <p:bldP spid="46" grpId="0" animBg="1"/>
      <p:bldP spid="47" grpId="0"/>
      <p:bldP spid="48" grpId="0" animBg="1"/>
      <p:bldP spid="50" grpId="0" animBg="1"/>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FB02DE3-993F-A521-4FBD-9AFA118E4B68}"/>
              </a:ext>
            </a:extLst>
          </p:cNvPr>
          <p:cNvSpPr>
            <a:spLocks noGrp="1"/>
          </p:cNvSpPr>
          <p:nvPr>
            <p:ph type="title"/>
          </p:nvPr>
        </p:nvSpPr>
        <p:spPr/>
        <p:txBody>
          <a:bodyPr/>
          <a:lstStyle/>
          <a:p>
            <a:pPr eaLnBrk="1" hangingPunct="1">
              <a:defRPr/>
            </a:pPr>
            <a:r>
              <a:rPr lang="en-US" b="1" i="1" dirty="0">
                <a:solidFill>
                  <a:srgbClr val="0000FF"/>
                </a:solidFill>
                <a:effectLst>
                  <a:outerShdw blurRad="38100" dist="38100" dir="2700000" algn="tl">
                    <a:srgbClr val="000000">
                      <a:alpha val="43137"/>
                    </a:srgbClr>
                  </a:outerShdw>
                </a:effectLst>
              </a:rPr>
              <a:t>Formulation of Suspensions</a:t>
            </a:r>
            <a:endParaRPr lang="en-US" i="1" dirty="0">
              <a:solidFill>
                <a:srgbClr val="0000FF"/>
              </a:solidFill>
              <a:effectLst>
                <a:outerShdw blurRad="38100" dist="38100" dir="2700000" algn="tl">
                  <a:srgbClr val="000000">
                    <a:alpha val="43137"/>
                  </a:srgbClr>
                </a:outerShdw>
              </a:effectLst>
            </a:endParaRPr>
          </a:p>
        </p:txBody>
      </p:sp>
      <p:sp>
        <p:nvSpPr>
          <p:cNvPr id="16387" name="Content Placeholder 2">
            <a:extLst>
              <a:ext uri="{FF2B5EF4-FFF2-40B4-BE49-F238E27FC236}">
                <a16:creationId xmlns:a16="http://schemas.microsoft.com/office/drawing/2014/main" id="{0C72E364-9220-4332-0D3A-3A90C97FE3D5}"/>
              </a:ext>
            </a:extLst>
          </p:cNvPr>
          <p:cNvSpPr>
            <a:spLocks noGrp="1"/>
          </p:cNvSpPr>
          <p:nvPr>
            <p:ph idx="1"/>
          </p:nvPr>
        </p:nvSpPr>
        <p:spPr/>
        <p:txBody>
          <a:bodyPr/>
          <a:lstStyle/>
          <a:p>
            <a:pPr eaLnBrk="1" hangingPunct="1"/>
            <a:r>
              <a:rPr lang="en-US" altLang="en-US" b="1"/>
              <a:t>Suspensions containing diffusible solids</a:t>
            </a:r>
          </a:p>
          <a:p>
            <a:pPr eaLnBrk="1" hangingPunct="1"/>
            <a:r>
              <a:rPr lang="en-US" altLang="en-US" b="1"/>
              <a:t>Suspensions containing indiffusible solids</a:t>
            </a:r>
          </a:p>
          <a:p>
            <a:pPr eaLnBrk="1" hangingPunct="1"/>
            <a:r>
              <a:rPr lang="en-US" altLang="en-US" b="1"/>
              <a:t>Suspensions containing poorly wettable solids</a:t>
            </a:r>
          </a:p>
          <a:p>
            <a:pPr eaLnBrk="1" hangingPunct="1"/>
            <a:r>
              <a:rPr lang="en-US" altLang="en-US" b="1"/>
              <a:t>Suspensions of precipitate forming liquids</a:t>
            </a:r>
          </a:p>
          <a:p>
            <a:pPr eaLnBrk="1" hangingPunct="1"/>
            <a:r>
              <a:rPr lang="en-US" altLang="en-US" b="1"/>
              <a:t>Suspensions produced by chemical reactions</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DAE5D-4B7E-2277-09D8-DCC2CD3E48A4}"/>
              </a:ext>
            </a:extLst>
          </p:cNvPr>
          <p:cNvSpPr>
            <a:spLocks noGrp="1"/>
          </p:cNvSpPr>
          <p:nvPr>
            <p:ph idx="1"/>
          </p:nvPr>
        </p:nvSpPr>
        <p:spPr>
          <a:xfrm>
            <a:off x="663547" y="609600"/>
            <a:ext cx="9547253" cy="6019800"/>
          </a:xfrm>
        </p:spPr>
        <p:txBody>
          <a:bodyPr rtlCol="0">
            <a:normAutofit lnSpcReduction="10000"/>
          </a:bodyPr>
          <a:lstStyle/>
          <a:p>
            <a:pPr>
              <a:defRPr/>
            </a:pPr>
            <a:r>
              <a:rPr lang="en-US" b="1" i="1" dirty="0">
                <a:solidFill>
                  <a:srgbClr val="0000FF"/>
                </a:solidFill>
              </a:rPr>
              <a:t>Suspensions containing diffusible solids</a:t>
            </a:r>
            <a:r>
              <a:rPr lang="en-US" i="1" dirty="0">
                <a:solidFill>
                  <a:srgbClr val="0000FF"/>
                </a:solidFill>
              </a:rPr>
              <a:t> </a:t>
            </a:r>
            <a:r>
              <a:rPr lang="en-US" dirty="0"/>
              <a:t>consist of solids insoluble in water but easily wettable. </a:t>
            </a:r>
          </a:p>
          <a:p>
            <a:pPr>
              <a:defRPr/>
            </a:pPr>
            <a:r>
              <a:rPr lang="en-US" dirty="0"/>
              <a:t>On shaking with water solid particles diffuse readily through out the liquid and remain suspended for a long time. </a:t>
            </a:r>
          </a:p>
          <a:p>
            <a:pPr>
              <a:defRPr/>
            </a:pPr>
            <a:r>
              <a:rPr lang="en-US" dirty="0"/>
              <a:t>The suspensions containing diffusible solids are prepared by triturating the solids in a mortar with sufficient quantity of vehicle to form a smooth cream. </a:t>
            </a:r>
          </a:p>
          <a:p>
            <a:pPr>
              <a:defRPr/>
            </a:pPr>
            <a:r>
              <a:rPr lang="en-US" dirty="0"/>
              <a:t>Any soluble nonvolatile substance is then added by separately dissolving them in a small quantity of vehicle. </a:t>
            </a:r>
          </a:p>
          <a:p>
            <a:pPr>
              <a:defRPr/>
            </a:pPr>
            <a:r>
              <a:rPr lang="en-US" dirty="0"/>
              <a:t>More vehicles are then added and any foreign particle is strained through a muslin cloth. </a:t>
            </a:r>
          </a:p>
          <a:p>
            <a:pPr>
              <a:defRPr/>
            </a:pPr>
            <a:r>
              <a:rPr lang="en-US" dirty="0"/>
              <a:t>Any volatile component is added at this stage and adding the required quantity of vehicle makes up the final volume.</a:t>
            </a:r>
          </a:p>
          <a:p>
            <a:pPr>
              <a:defRPr/>
            </a:pPr>
            <a:r>
              <a:rPr lang="en-US" dirty="0"/>
              <a:t>Example: Magnesium </a:t>
            </a:r>
            <a:r>
              <a:rPr lang="en-US" dirty="0" err="1"/>
              <a:t>Trisilicate</a:t>
            </a:r>
            <a:r>
              <a:rPr lang="en-US" dirty="0"/>
              <a:t> Mixture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FDCAF7-A19A-9221-3BE3-4A02748A8385}"/>
              </a:ext>
            </a:extLst>
          </p:cNvPr>
          <p:cNvSpPr>
            <a:spLocks noGrp="1"/>
          </p:cNvSpPr>
          <p:nvPr>
            <p:ph idx="1"/>
          </p:nvPr>
        </p:nvSpPr>
        <p:spPr>
          <a:xfrm>
            <a:off x="606903" y="762000"/>
            <a:ext cx="10997075" cy="5867400"/>
          </a:xfrm>
        </p:spPr>
        <p:txBody>
          <a:bodyPr rtlCol="0">
            <a:normAutofit/>
          </a:bodyPr>
          <a:lstStyle/>
          <a:p>
            <a:pPr>
              <a:defRPr/>
            </a:pPr>
            <a:r>
              <a:rPr lang="en-US" b="1" i="1" dirty="0">
                <a:solidFill>
                  <a:srgbClr val="0000FF"/>
                </a:solidFill>
                <a:effectLst>
                  <a:outerShdw blurRad="38100" dist="38100" dir="2700000" algn="tl">
                    <a:srgbClr val="000000">
                      <a:alpha val="43137"/>
                    </a:srgbClr>
                  </a:outerShdw>
                </a:effectLst>
              </a:rPr>
              <a:t>Suspensions containing </a:t>
            </a:r>
            <a:r>
              <a:rPr lang="en-US" b="1" i="1" dirty="0" err="1">
                <a:solidFill>
                  <a:srgbClr val="0000FF"/>
                </a:solidFill>
                <a:effectLst>
                  <a:outerShdw blurRad="38100" dist="38100" dir="2700000" algn="tl">
                    <a:srgbClr val="000000">
                      <a:alpha val="43137"/>
                    </a:srgbClr>
                  </a:outerShdw>
                </a:effectLst>
              </a:rPr>
              <a:t>indiffusible</a:t>
            </a:r>
            <a:r>
              <a:rPr lang="en-US" b="1" i="1" dirty="0">
                <a:solidFill>
                  <a:srgbClr val="0000FF"/>
                </a:solidFill>
                <a:effectLst>
                  <a:outerShdw blurRad="38100" dist="38100" dir="2700000" algn="tl">
                    <a:srgbClr val="000000">
                      <a:alpha val="43137"/>
                    </a:srgbClr>
                  </a:outerShdw>
                </a:effectLst>
              </a:rPr>
              <a:t> solids</a:t>
            </a:r>
            <a:r>
              <a:rPr lang="en-US" i="1" dirty="0">
                <a:solidFill>
                  <a:srgbClr val="0000FF"/>
                </a:solidFill>
                <a:effectLst>
                  <a:outerShdw blurRad="38100" dist="38100" dir="2700000" algn="tl">
                    <a:srgbClr val="000000">
                      <a:alpha val="43137"/>
                    </a:srgbClr>
                  </a:outerShdw>
                </a:effectLst>
              </a:rPr>
              <a:t> </a:t>
            </a:r>
            <a:r>
              <a:rPr lang="en-US" dirty="0"/>
              <a:t>consist of substances, which do not remain distributed in the dispersion medium when shaken for long time to ensure uniformity of dose. </a:t>
            </a:r>
          </a:p>
          <a:p>
            <a:pPr>
              <a:defRPr/>
            </a:pPr>
            <a:r>
              <a:rPr lang="en-US" dirty="0"/>
              <a:t>They are prepared by adding a suitable thickening agent to the vehicle, which increases the viscosity of the vehicle and delays the separation or sedimentation of </a:t>
            </a:r>
            <a:r>
              <a:rPr lang="en-US" dirty="0" err="1"/>
              <a:t>indiffusible</a:t>
            </a:r>
            <a:r>
              <a:rPr lang="en-US" dirty="0"/>
              <a:t> particles.</a:t>
            </a:r>
          </a:p>
          <a:p>
            <a:pPr>
              <a:buNone/>
              <a:defRPr/>
            </a:pPr>
            <a:br>
              <a:rPr lang="en-US" dirty="0"/>
            </a:br>
            <a:r>
              <a:rPr lang="en-US" dirty="0"/>
              <a:t>Example: Calamine Lotion</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0C33A-2E1A-B96B-E5B5-437083DBDBEB}"/>
              </a:ext>
            </a:extLst>
          </p:cNvPr>
          <p:cNvSpPr>
            <a:spLocks noGrp="1"/>
          </p:cNvSpPr>
          <p:nvPr>
            <p:ph idx="1"/>
          </p:nvPr>
        </p:nvSpPr>
        <p:spPr>
          <a:xfrm>
            <a:off x="817296" y="304800"/>
            <a:ext cx="10665302" cy="6324600"/>
          </a:xfrm>
        </p:spPr>
        <p:txBody>
          <a:bodyPr rtlCol="0">
            <a:normAutofit/>
          </a:bodyPr>
          <a:lstStyle/>
          <a:p>
            <a:pPr>
              <a:defRPr/>
            </a:pPr>
            <a:r>
              <a:rPr lang="en-US" b="1" i="1" dirty="0">
                <a:solidFill>
                  <a:srgbClr val="0000FF"/>
                </a:solidFill>
                <a:effectLst>
                  <a:outerShdw blurRad="38100" dist="38100" dir="2700000" algn="tl">
                    <a:srgbClr val="000000">
                      <a:alpha val="43137"/>
                    </a:srgbClr>
                  </a:outerShdw>
                </a:effectLst>
              </a:rPr>
              <a:t>Suspensions containing poorly wettable solids</a:t>
            </a:r>
            <a:r>
              <a:rPr lang="en-US" i="1" dirty="0">
                <a:solidFill>
                  <a:srgbClr val="0000FF"/>
                </a:solidFill>
                <a:effectLst>
                  <a:outerShdw blurRad="38100" dist="38100" dir="2700000" algn="tl">
                    <a:srgbClr val="000000">
                      <a:alpha val="43137"/>
                    </a:srgbClr>
                  </a:outerShdw>
                </a:effectLst>
              </a:rPr>
              <a:t> </a:t>
            </a:r>
            <a:r>
              <a:rPr lang="en-US" dirty="0"/>
              <a:t>consist of substances, which are poorly soluble, and at the same time poorly wetted by the dispersion medium, and clump together with the difficulty to disperse. </a:t>
            </a:r>
          </a:p>
          <a:p>
            <a:pPr>
              <a:defRPr/>
            </a:pPr>
            <a:endParaRPr lang="en-US" dirty="0"/>
          </a:p>
          <a:p>
            <a:pPr>
              <a:defRPr/>
            </a:pPr>
            <a:r>
              <a:rPr lang="en-US" dirty="0"/>
              <a:t>They are prepared by including suitable wetting agent in the formulation. These agents get adsorbed at the solid/liquid interface and promote wetting of the solid particles by the liquid of the dispersion medium.</a:t>
            </a:r>
          </a:p>
          <a:p>
            <a:pPr>
              <a:defRPr/>
            </a:pPr>
            <a:endParaRPr lang="en-US" dirty="0"/>
          </a:p>
          <a:p>
            <a:pPr>
              <a:defRPr/>
            </a:pPr>
            <a:r>
              <a:rPr lang="en-US" dirty="0"/>
              <a:t>Example: Sulphur Lotion</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F05-0FD9-495B-892C-600AE187CB24}"/>
              </a:ext>
            </a:extLst>
          </p:cNvPr>
          <p:cNvSpPr>
            <a:spLocks noGrp="1"/>
          </p:cNvSpPr>
          <p:nvPr>
            <p:ph type="title"/>
          </p:nvPr>
        </p:nvSpPr>
        <p:spPr>
          <a:xfrm>
            <a:off x="927213" y="243744"/>
            <a:ext cx="10515600" cy="1325563"/>
          </a:xfrm>
        </p:spPr>
        <p:txBody>
          <a:bodyPr/>
          <a:lstStyle/>
          <a:p>
            <a:endParaRPr lang="en-IN" dirty="0"/>
          </a:p>
        </p:txBody>
      </p:sp>
      <p:sp>
        <p:nvSpPr>
          <p:cNvPr id="3" name="Content Placeholder 2">
            <a:extLst>
              <a:ext uri="{FF2B5EF4-FFF2-40B4-BE49-F238E27FC236}">
                <a16:creationId xmlns:a16="http://schemas.microsoft.com/office/drawing/2014/main" id="{D5961777-DBF0-D250-EDD9-EDF58AEEE3FB}"/>
              </a:ext>
            </a:extLst>
          </p:cNvPr>
          <p:cNvSpPr>
            <a:spLocks noGrp="1"/>
          </p:cNvSpPr>
          <p:nvPr>
            <p:ph idx="1"/>
          </p:nvPr>
        </p:nvSpPr>
        <p:spPr/>
        <p:txBody>
          <a:bodyPr/>
          <a:lstStyle/>
          <a:p>
            <a:r>
              <a:rPr lang="en-US" dirty="0"/>
              <a:t>Suspensions: </a:t>
            </a:r>
          </a:p>
          <a:p>
            <a:pPr lvl="1"/>
            <a:r>
              <a:rPr lang="en-US" dirty="0"/>
              <a:t>Definition, </a:t>
            </a:r>
          </a:p>
          <a:p>
            <a:pPr lvl="1"/>
            <a:r>
              <a:rPr lang="en-US" dirty="0"/>
              <a:t>advantages and disadvantages, </a:t>
            </a:r>
          </a:p>
          <a:p>
            <a:pPr lvl="1"/>
            <a:r>
              <a:rPr lang="en-US" dirty="0"/>
              <a:t>classifications, </a:t>
            </a:r>
          </a:p>
          <a:p>
            <a:pPr lvl="1"/>
            <a:r>
              <a:rPr lang="en-US" dirty="0"/>
              <a:t>Preparation of suspensions; </a:t>
            </a:r>
          </a:p>
          <a:p>
            <a:pPr lvl="1"/>
            <a:r>
              <a:rPr lang="en-US" dirty="0"/>
              <a:t>Flocculated and Deflocculated suspension &amp; </a:t>
            </a:r>
          </a:p>
          <a:p>
            <a:pPr lvl="1"/>
            <a:r>
              <a:rPr lang="en-US" dirty="0"/>
              <a:t>stability problems and methods to overcome. </a:t>
            </a:r>
          </a:p>
        </p:txBody>
      </p:sp>
    </p:spTree>
    <p:extLst>
      <p:ext uri="{BB962C8B-B14F-4D97-AF65-F5344CB8AC3E}">
        <p14:creationId xmlns:p14="http://schemas.microsoft.com/office/powerpoint/2010/main" val="3669182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12B040C3-A145-40B7-A4F0-1F684B671B01}"/>
              </a:ext>
            </a:extLst>
          </p:cNvPr>
          <p:cNvSpPr>
            <a:spLocks noGrp="1"/>
          </p:cNvSpPr>
          <p:nvPr>
            <p:ph idx="1"/>
          </p:nvPr>
        </p:nvSpPr>
        <p:spPr>
          <a:xfrm>
            <a:off x="558350" y="304800"/>
            <a:ext cx="10908064" cy="6248400"/>
          </a:xfrm>
        </p:spPr>
        <p:txBody>
          <a:bodyPr/>
          <a:lstStyle/>
          <a:p>
            <a:pPr eaLnBrk="1" hangingPunct="1">
              <a:buFont typeface="Arial" charset="0"/>
              <a:buChar char="•"/>
              <a:defRPr/>
            </a:pPr>
            <a:r>
              <a:rPr lang="en-US" b="1" i="1" dirty="0">
                <a:solidFill>
                  <a:srgbClr val="0000FF"/>
                </a:solidFill>
                <a:effectLst>
                  <a:outerShdw blurRad="38100" dist="38100" dir="2700000" algn="tl">
                    <a:srgbClr val="000000">
                      <a:alpha val="43137"/>
                    </a:srgbClr>
                  </a:outerShdw>
                </a:effectLst>
              </a:rPr>
              <a:t>Suspensions of precipitate forming liquids</a:t>
            </a:r>
            <a:r>
              <a:rPr lang="en-US" i="1" dirty="0">
                <a:solidFill>
                  <a:srgbClr val="0000FF"/>
                </a:solidFill>
                <a:effectLst>
                  <a:outerShdw blurRad="38100" dist="38100" dir="2700000" algn="tl">
                    <a:srgbClr val="000000">
                      <a:alpha val="43137"/>
                    </a:srgbClr>
                  </a:outerShdw>
                </a:effectLst>
              </a:rPr>
              <a:t> </a:t>
            </a:r>
            <a:r>
              <a:rPr lang="en-US" dirty="0"/>
              <a:t>consist of liquid tinctures which are alcoholic or </a:t>
            </a:r>
            <a:r>
              <a:rPr lang="en-US" dirty="0" err="1"/>
              <a:t>hydroalcoholic</a:t>
            </a:r>
            <a:r>
              <a:rPr lang="en-US" dirty="0"/>
              <a:t> extract of vegetable drugs which contain resinous material. </a:t>
            </a:r>
          </a:p>
          <a:p>
            <a:pPr eaLnBrk="1" hangingPunct="1">
              <a:buFont typeface="Arial" charset="0"/>
              <a:buChar char="•"/>
              <a:defRPr/>
            </a:pPr>
            <a:r>
              <a:rPr lang="en-US" dirty="0"/>
              <a:t>When tinctures are added to water they precipitate. Precipitates are </a:t>
            </a:r>
            <a:r>
              <a:rPr lang="en-US" dirty="0" err="1"/>
              <a:t>indiffusible</a:t>
            </a:r>
            <a:r>
              <a:rPr lang="en-US" dirty="0"/>
              <a:t> and stick to the walls of the container. </a:t>
            </a:r>
          </a:p>
          <a:p>
            <a:pPr eaLnBrk="1" hangingPunct="1">
              <a:buFont typeface="Arial" charset="0"/>
              <a:buChar char="•"/>
              <a:defRPr/>
            </a:pPr>
            <a:r>
              <a:rPr lang="en-US" dirty="0"/>
              <a:t>They are prepared by adding a suitable thickening agent prior to the addition of the precipitate forming liquid.</a:t>
            </a:r>
          </a:p>
          <a:p>
            <a:pPr eaLnBrk="1" hangingPunct="1">
              <a:buFont typeface="Arial" charset="0"/>
              <a:buNone/>
              <a:defRPr/>
            </a:pPr>
            <a:br>
              <a:rPr lang="en-US" dirty="0"/>
            </a:br>
            <a:r>
              <a:rPr lang="en-US" dirty="0"/>
              <a:t>Example: Lobelia and </a:t>
            </a:r>
            <a:r>
              <a:rPr lang="en-US" dirty="0" err="1"/>
              <a:t>Stramonium</a:t>
            </a:r>
            <a:r>
              <a:rPr lang="en-US" dirty="0"/>
              <a:t> Mixture</a:t>
            </a:r>
          </a:p>
          <a:p>
            <a:pPr eaLnBrk="1" hangingPunct="1">
              <a:buFont typeface="Arial" charset="0"/>
              <a:buChar cha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C0788-F0EC-2147-9157-C210904ECD42}"/>
              </a:ext>
            </a:extLst>
          </p:cNvPr>
          <p:cNvSpPr>
            <a:spLocks noGrp="1"/>
          </p:cNvSpPr>
          <p:nvPr>
            <p:ph idx="1"/>
          </p:nvPr>
        </p:nvSpPr>
        <p:spPr>
          <a:xfrm>
            <a:off x="509797" y="381000"/>
            <a:ext cx="11199377" cy="6248400"/>
          </a:xfrm>
        </p:spPr>
        <p:txBody>
          <a:bodyPr rtlCol="0">
            <a:normAutofit/>
          </a:bodyPr>
          <a:lstStyle/>
          <a:p>
            <a:pPr>
              <a:defRPr/>
            </a:pPr>
            <a:r>
              <a:rPr lang="en-US" b="1" i="1" dirty="0">
                <a:solidFill>
                  <a:srgbClr val="0000FF"/>
                </a:solidFill>
                <a:effectLst>
                  <a:outerShdw blurRad="38100" dist="38100" dir="2700000" algn="tl">
                    <a:srgbClr val="000000">
                      <a:alpha val="43137"/>
                    </a:srgbClr>
                  </a:outerShdw>
                </a:effectLst>
              </a:rPr>
              <a:t>Suspensions produced by chemical reactions</a:t>
            </a:r>
            <a:r>
              <a:rPr lang="en-US" i="1" dirty="0">
                <a:solidFill>
                  <a:srgbClr val="0000FF"/>
                </a:solidFill>
                <a:effectLst>
                  <a:outerShdw blurRad="38100" dist="38100" dir="2700000" algn="tl">
                    <a:srgbClr val="000000">
                      <a:alpha val="43137"/>
                    </a:srgbClr>
                  </a:outerShdw>
                </a:effectLst>
              </a:rPr>
              <a:t> </a:t>
            </a:r>
            <a:r>
              <a:rPr lang="en-US" dirty="0"/>
              <a:t>are prepared by mixing two dilute solutions of reactants to form a fine precipitate. </a:t>
            </a:r>
          </a:p>
          <a:p>
            <a:pPr>
              <a:defRPr/>
            </a:pPr>
            <a:r>
              <a:rPr lang="en-US" dirty="0"/>
              <a:t>Generally precipitates so formed are diffusible and no suspending agent is required. </a:t>
            </a:r>
          </a:p>
          <a:p>
            <a:pPr>
              <a:defRPr/>
            </a:pPr>
            <a:r>
              <a:rPr lang="en-US" dirty="0"/>
              <a:t>If precipitate is </a:t>
            </a:r>
            <a:r>
              <a:rPr lang="en-US" dirty="0" err="1"/>
              <a:t>indiffusible</a:t>
            </a:r>
            <a:r>
              <a:rPr lang="en-US" dirty="0"/>
              <a:t> a suitable thickening or suspending agent may be added. </a:t>
            </a:r>
          </a:p>
          <a:p>
            <a:pPr>
              <a:defRPr/>
            </a:pPr>
            <a:r>
              <a:rPr lang="en-US" dirty="0"/>
              <a:t>They are prepared by dissolving the reactants separately in approximately half volumes of the vehicle and the two portions are then mixed together.</a:t>
            </a:r>
          </a:p>
          <a:p>
            <a:pPr>
              <a:defRPr/>
            </a:pPr>
            <a:r>
              <a:rPr lang="en-US" dirty="0"/>
              <a:t>Example: Zinc </a:t>
            </a:r>
            <a:r>
              <a:rPr lang="en-US" dirty="0" err="1"/>
              <a:t>Sulphide</a:t>
            </a:r>
            <a:r>
              <a:rPr lang="en-US" dirty="0"/>
              <a:t> Lotion</a:t>
            </a:r>
          </a:p>
          <a:p>
            <a:pP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644E2098-46E9-A75E-A294-EE73A243BB6C}"/>
              </a:ext>
            </a:extLst>
          </p:cNvPr>
          <p:cNvSpPr>
            <a:spLocks noGrp="1" noChangeArrowheads="1"/>
          </p:cNvSpPr>
          <p:nvPr>
            <p:ph type="title"/>
          </p:nvPr>
        </p:nvSpPr>
        <p:spPr>
          <a:xfrm>
            <a:off x="1981200" y="274638"/>
            <a:ext cx="8229600" cy="487362"/>
          </a:xfrm>
        </p:spPr>
        <p:txBody>
          <a:bodyPr>
            <a:normAutofit fontScale="90000"/>
          </a:bodyPr>
          <a:lstStyle/>
          <a:p>
            <a:pPr>
              <a:defRPr/>
            </a:pPr>
            <a:r>
              <a:rPr lang="en-US" b="1" i="1" dirty="0">
                <a:solidFill>
                  <a:srgbClr val="0000FF"/>
                </a:solidFill>
                <a:effectLst>
                  <a:outerShdw blurRad="38100" dist="38100" dir="2700000" algn="tl">
                    <a:srgbClr val="000000">
                      <a:alpha val="43137"/>
                    </a:srgbClr>
                  </a:outerShdw>
                </a:effectLst>
              </a:rPr>
              <a:t>Preparation of Suspensions</a:t>
            </a:r>
          </a:p>
        </p:txBody>
      </p:sp>
      <p:sp>
        <p:nvSpPr>
          <p:cNvPr id="22531" name="Rectangle 3">
            <a:extLst>
              <a:ext uri="{FF2B5EF4-FFF2-40B4-BE49-F238E27FC236}">
                <a16:creationId xmlns:a16="http://schemas.microsoft.com/office/drawing/2014/main" id="{BF5378DD-0F84-85C2-C0F5-7008567DF392}"/>
              </a:ext>
            </a:extLst>
          </p:cNvPr>
          <p:cNvSpPr>
            <a:spLocks noGrp="1" noChangeArrowheads="1"/>
          </p:cNvSpPr>
          <p:nvPr>
            <p:ph type="body" idx="1"/>
          </p:nvPr>
        </p:nvSpPr>
        <p:spPr>
          <a:xfrm>
            <a:off x="2209799" y="914401"/>
            <a:ext cx="8625435" cy="3992563"/>
          </a:xfrm>
        </p:spPr>
        <p:txBody>
          <a:bodyPr/>
          <a:lstStyle/>
          <a:p>
            <a:pPr marL="225425" indent="-225425">
              <a:buFontTx/>
              <a:buChar char="•"/>
            </a:pPr>
            <a:r>
              <a:rPr lang="en-US" altLang="en-US" sz="2400" dirty="0"/>
              <a:t>Reduce drug powder to desired size</a:t>
            </a:r>
          </a:p>
          <a:p>
            <a:pPr marL="225425" indent="-225425">
              <a:buFontTx/>
              <a:buChar char="•"/>
            </a:pPr>
            <a:r>
              <a:rPr lang="en-US" altLang="en-US" sz="2400" dirty="0"/>
              <a:t>Add drug and wetting agent to solution</a:t>
            </a:r>
          </a:p>
          <a:p>
            <a:pPr marL="225425" indent="-225425">
              <a:buFontTx/>
              <a:buChar char="•"/>
            </a:pPr>
            <a:r>
              <a:rPr lang="en-US" altLang="en-US" sz="2400" dirty="0"/>
              <a:t> Prepare solution of suspending agent</a:t>
            </a:r>
          </a:p>
          <a:p>
            <a:pPr marL="225425" indent="-225425">
              <a:buFontTx/>
              <a:buChar char="•"/>
            </a:pPr>
            <a:r>
              <a:rPr lang="en-US" altLang="en-US" sz="2400" dirty="0"/>
              <a:t>Add other ingredients</a:t>
            </a:r>
          </a:p>
          <a:p>
            <a:pPr lvl="1"/>
            <a:r>
              <a:rPr lang="en-US" altLang="en-US" dirty="0"/>
              <a:t>electrolytes, color, flavor</a:t>
            </a:r>
          </a:p>
          <a:p>
            <a:pPr marL="225425" indent="-225425">
              <a:buFontTx/>
              <a:buChar char="•"/>
            </a:pPr>
            <a:r>
              <a:rPr lang="en-US" altLang="en-US" sz="2400" dirty="0"/>
              <a:t>Homogenize medium</a:t>
            </a:r>
          </a:p>
          <a:p>
            <a:pPr marL="225425" indent="-225425">
              <a:buFontTx/>
              <a:buChar char="•"/>
            </a:pPr>
            <a:r>
              <a:rPr lang="en-US" altLang="en-US" sz="2400" dirty="0"/>
              <a:t>Package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8A8803B-D700-7A09-2852-639A1F3D63E3}"/>
              </a:ext>
            </a:extLst>
          </p:cNvPr>
          <p:cNvSpPr>
            <a:spLocks noGrp="1"/>
          </p:cNvSpPr>
          <p:nvPr>
            <p:ph type="title"/>
          </p:nvPr>
        </p:nvSpPr>
        <p:spPr>
          <a:xfrm>
            <a:off x="1981200" y="152401"/>
            <a:ext cx="8229600" cy="563563"/>
          </a:xfrm>
        </p:spPr>
        <p:txBody>
          <a:bodyPr>
            <a:normAutofit fontScale="90000"/>
          </a:bodyPr>
          <a:lstStyle/>
          <a:p>
            <a:pPr>
              <a:defRPr/>
            </a:pPr>
            <a:r>
              <a:rPr lang="en-US" b="1" i="1" dirty="0">
                <a:solidFill>
                  <a:srgbClr val="0000FF"/>
                </a:solidFill>
                <a:effectLst>
                  <a:outerShdw blurRad="38100" dist="38100" dir="2700000" algn="tl">
                    <a:srgbClr val="000000">
                      <a:alpha val="43137"/>
                    </a:srgbClr>
                  </a:outerShdw>
                </a:effectLst>
              </a:rPr>
              <a:t>Structured Vehicle</a:t>
            </a:r>
            <a:endParaRPr lang="en-US" i="1" dirty="0">
              <a:solidFill>
                <a:srgbClr val="0000FF"/>
              </a:solidFill>
              <a:effectLst>
                <a:outerShdw blurRad="38100" dist="38100" dir="2700000" algn="tl">
                  <a:srgbClr val="000000">
                    <a:alpha val="43137"/>
                  </a:srgbClr>
                </a:outerShdw>
              </a:effectLst>
            </a:endParaRPr>
          </a:p>
        </p:txBody>
      </p:sp>
      <p:sp>
        <p:nvSpPr>
          <p:cNvPr id="23555" name="Content Placeholder 2">
            <a:extLst>
              <a:ext uri="{FF2B5EF4-FFF2-40B4-BE49-F238E27FC236}">
                <a16:creationId xmlns:a16="http://schemas.microsoft.com/office/drawing/2014/main" id="{BF38F050-5CF5-A28A-4003-D90A1C4F1E62}"/>
              </a:ext>
            </a:extLst>
          </p:cNvPr>
          <p:cNvSpPr>
            <a:spLocks noGrp="1"/>
          </p:cNvSpPr>
          <p:nvPr>
            <p:ph idx="1"/>
          </p:nvPr>
        </p:nvSpPr>
        <p:spPr>
          <a:xfrm>
            <a:off x="623087" y="838200"/>
            <a:ext cx="11256021" cy="5867400"/>
          </a:xfrm>
        </p:spPr>
        <p:txBody>
          <a:bodyPr/>
          <a:lstStyle/>
          <a:p>
            <a:r>
              <a:rPr lang="en-US" altLang="en-US" sz="2000" dirty="0"/>
              <a:t>Structured vehicles called also thickening or suspending agents. They are aqueous solutions of natural and synthetic gums. These are used to increase the viscosity of the suspension.</a:t>
            </a:r>
          </a:p>
          <a:p>
            <a:r>
              <a:rPr lang="en-US" altLang="en-US" sz="2000" dirty="0"/>
              <a:t>Methyl cellulose, carboxymethyl cellulose, sodium carboxymethyl cellulose, acacia, gelatin and tragacanth are the most commonly used structured vehicle in the pharmaceutical suspensions. These are non-toxic, pharmacologically inert, and compatible with a wide range of active and inactive ingredients. </a:t>
            </a:r>
          </a:p>
          <a:p>
            <a:r>
              <a:rPr lang="en-US" altLang="en-US" sz="2000" dirty="0"/>
              <a:t>These structured vehicles entrapped the particle and reduces the sedimentation of particles. Although, these structured vehicles reduces the sedimentation of particles, not necessarily completely eliminate the particle settling. Thus, the use of deflocculated particles in a structure vehicle may form solid hard cake upon long storage. </a:t>
            </a:r>
          </a:p>
          <a:p>
            <a:r>
              <a:rPr lang="en-US" altLang="en-US" sz="2000" dirty="0"/>
              <a:t>The risk of caking may be eliminated by forming flocculated particles in a structured vehicle.</a:t>
            </a:r>
          </a:p>
          <a:p>
            <a:r>
              <a:rPr lang="en-US" altLang="en-US" sz="2000" dirty="0"/>
              <a:t>Note that too high viscosity isn’t desirable and it causes difficulty in pouring and administration. Also, it may affect drug absorption since they adsorb on the surface of particle and suppress the dissolution rate. </a:t>
            </a:r>
          </a:p>
          <a:p>
            <a:r>
              <a:rPr lang="en-US" altLang="en-US" sz="2000" dirty="0"/>
              <a:t>Structured vehicles are pseudoplastic or plastic in their rheological behaviors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43D4C5D3-E3B9-BA13-780D-B9D230E1F08E}"/>
              </a:ext>
            </a:extLst>
          </p:cNvPr>
          <p:cNvSpPr>
            <a:spLocks noGrp="1"/>
          </p:cNvSpPr>
          <p:nvPr>
            <p:ph type="title"/>
          </p:nvPr>
        </p:nvSpPr>
        <p:spPr/>
        <p:txBody>
          <a:bodyPr/>
          <a:lstStyle/>
          <a:p>
            <a:pPr>
              <a:defRPr/>
            </a:pPr>
            <a:r>
              <a:rPr lang="en-US" b="1" i="1" dirty="0">
                <a:solidFill>
                  <a:srgbClr val="0000FF"/>
                </a:solidFill>
                <a:effectLst>
                  <a:outerShdw blurRad="38100" dist="38100" dir="2700000" algn="tl">
                    <a:srgbClr val="000000">
                      <a:alpha val="43137"/>
                    </a:srgbClr>
                  </a:outerShdw>
                </a:effectLst>
              </a:rPr>
              <a:t>Preparation Of Structured Vehicle</a:t>
            </a:r>
            <a:endParaRPr lang="en-US" i="1" dirty="0">
              <a:solidFill>
                <a:srgbClr val="0000FF"/>
              </a:solidFill>
              <a:effectLst>
                <a:outerShdw blurRad="38100" dist="38100" dir="2700000" algn="tl">
                  <a:srgbClr val="000000">
                    <a:alpha val="43137"/>
                  </a:srgbClr>
                </a:outerShdw>
              </a:effectLst>
            </a:endParaRPr>
          </a:p>
        </p:txBody>
      </p:sp>
      <p:sp>
        <p:nvSpPr>
          <p:cNvPr id="24579" name="Content Placeholder 2">
            <a:extLst>
              <a:ext uri="{FF2B5EF4-FFF2-40B4-BE49-F238E27FC236}">
                <a16:creationId xmlns:a16="http://schemas.microsoft.com/office/drawing/2014/main" id="{45C5BB6E-5874-4767-8B40-E3621988BDD5}"/>
              </a:ext>
            </a:extLst>
          </p:cNvPr>
          <p:cNvSpPr>
            <a:spLocks noGrp="1"/>
          </p:cNvSpPr>
          <p:nvPr>
            <p:ph idx="1"/>
          </p:nvPr>
        </p:nvSpPr>
        <p:spPr/>
        <p:txBody>
          <a:bodyPr/>
          <a:lstStyle/>
          <a:p>
            <a:r>
              <a:rPr lang="en-US" altLang="en-US" sz="2400"/>
              <a:t>Structured vehicles are prepared with the help of Hydrocolloids. </a:t>
            </a:r>
          </a:p>
          <a:p>
            <a:r>
              <a:rPr lang="en-US" altLang="en-US" sz="2400"/>
              <a:t>In a particular medium, they first hydrolyzed and swell to great degree and increase viscosity at the lower concentration. In addition, it can act as a ‘Protective colloid’ and stabilize charge. </a:t>
            </a:r>
          </a:p>
          <a:p>
            <a:r>
              <a:rPr lang="en-US" altLang="en-US" sz="2400"/>
              <a:t>Density of structured vehicle also can be increased by: </a:t>
            </a:r>
          </a:p>
          <a:p>
            <a:pPr lvl="1"/>
            <a:r>
              <a:rPr lang="en-US" altLang="en-US" sz="2000"/>
              <a:t>Polyvinylpyrrolidone </a:t>
            </a:r>
          </a:p>
          <a:p>
            <a:pPr lvl="1"/>
            <a:r>
              <a:rPr lang="en-US" altLang="en-US" sz="2000"/>
              <a:t>Sugars </a:t>
            </a:r>
          </a:p>
          <a:p>
            <a:pPr lvl="1"/>
            <a:r>
              <a:rPr lang="en-US" altLang="en-US" sz="2000"/>
              <a:t>Polyethylene glycols </a:t>
            </a:r>
          </a:p>
          <a:p>
            <a:pPr lvl="1"/>
            <a:r>
              <a:rPr lang="en-US" altLang="en-US" sz="2000"/>
              <a:t>Glycerin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33B88B4-D9AC-DEAD-413B-31F8DF80D72C}"/>
              </a:ext>
            </a:extLst>
          </p:cNvPr>
          <p:cNvSpPr>
            <a:spLocks noGrp="1"/>
          </p:cNvSpPr>
          <p:nvPr>
            <p:ph type="title"/>
          </p:nvPr>
        </p:nvSpPr>
        <p:spPr>
          <a:xfrm>
            <a:off x="1676400" y="274638"/>
            <a:ext cx="8839200" cy="487362"/>
          </a:xfrm>
        </p:spPr>
        <p:txBody>
          <a:bodyPr>
            <a:normAutofit fontScale="90000"/>
          </a:bodyPr>
          <a:lstStyle/>
          <a:p>
            <a:pPr>
              <a:defRPr/>
            </a:pPr>
            <a:r>
              <a:rPr lang="en-US" sz="3600" b="1" i="1" dirty="0">
                <a:solidFill>
                  <a:srgbClr val="0000FF"/>
                </a:solidFill>
                <a:effectLst>
                  <a:outerShdw blurRad="38100" dist="38100" dir="2700000" algn="tl">
                    <a:srgbClr val="000000">
                      <a:alpha val="43137"/>
                    </a:srgbClr>
                  </a:outerShdw>
                </a:effectLst>
              </a:rPr>
              <a:t>Packaging and Storage of Suspensions</a:t>
            </a:r>
          </a:p>
        </p:txBody>
      </p:sp>
      <p:sp>
        <p:nvSpPr>
          <p:cNvPr id="25603" name="Content Placeholder 2">
            <a:extLst>
              <a:ext uri="{FF2B5EF4-FFF2-40B4-BE49-F238E27FC236}">
                <a16:creationId xmlns:a16="http://schemas.microsoft.com/office/drawing/2014/main" id="{E5F71995-B558-CB8E-E8EC-4837B6A79D9F}"/>
              </a:ext>
            </a:extLst>
          </p:cNvPr>
          <p:cNvSpPr>
            <a:spLocks noGrp="1"/>
          </p:cNvSpPr>
          <p:nvPr>
            <p:ph idx="1"/>
          </p:nvPr>
        </p:nvSpPr>
        <p:spPr>
          <a:xfrm>
            <a:off x="1828800" y="914400"/>
            <a:ext cx="8382000" cy="5715000"/>
          </a:xfrm>
        </p:spPr>
        <p:txBody>
          <a:bodyPr/>
          <a:lstStyle/>
          <a:p>
            <a:pPr marL="514350" indent="-514350">
              <a:buFont typeface="Calibri" panose="020F0502020204030204" pitchFamily="34" charset="0"/>
              <a:buAutoNum type="arabicPeriod"/>
            </a:pPr>
            <a:r>
              <a:rPr lang="en-US" altLang="en-US"/>
              <a:t>Should be packaged in wide mouth containers having adequate air space above the liquid.</a:t>
            </a:r>
          </a:p>
          <a:p>
            <a:pPr marL="514350" indent="-514350">
              <a:buFont typeface="Calibri" panose="020F0502020204030204" pitchFamily="34" charset="0"/>
              <a:buAutoNum type="arabicPeriod"/>
            </a:pPr>
            <a:r>
              <a:rPr lang="en-US" altLang="en-US"/>
              <a:t>Should be stored in tight containers protected from: freezing, excessive heat &amp; light </a:t>
            </a:r>
          </a:p>
          <a:p>
            <a:pPr marL="514350" indent="-514350">
              <a:buFont typeface="Calibri" panose="020F0502020204030204" pitchFamily="34" charset="0"/>
              <a:buAutoNum type="arabicPeriod"/>
            </a:pPr>
            <a:r>
              <a:rPr lang="en-US" altLang="en-US"/>
              <a:t>Label: "</a:t>
            </a:r>
            <a:r>
              <a:rPr lang="en-US" altLang="en-US">
                <a:solidFill>
                  <a:srgbClr val="0000FF"/>
                </a:solidFill>
              </a:rPr>
              <a:t>Shake Before Use</a:t>
            </a:r>
            <a:r>
              <a:rPr lang="en-US" altLang="en-US"/>
              <a:t>" to ensure uniform distribution of solid particles and   thereby uniform and proper dosage.</a:t>
            </a:r>
          </a:p>
          <a:p>
            <a:pPr marL="514350" indent="-514350">
              <a:buFont typeface="Calibri" panose="020F0502020204030204" pitchFamily="34" charset="0"/>
              <a:buAutoNum type="arabicPeriod"/>
            </a:pPr>
            <a:r>
              <a:rPr lang="en-US" altLang="en-US"/>
              <a:t>Stored in room temperature if it is dry powder (25 </a:t>
            </a:r>
            <a:r>
              <a:rPr lang="en-US" altLang="en-US" baseline="30000"/>
              <a:t>0</a:t>
            </a:r>
            <a:r>
              <a:rPr lang="en-US" altLang="en-US"/>
              <a:t>C). It should be stored in the refrigerator after opening or reconstitute (freezing should be avoided to prevent aggregation)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EF26-C566-919D-B2B1-FF7EF7974469}"/>
              </a:ext>
            </a:extLst>
          </p:cNvPr>
          <p:cNvSpPr>
            <a:spLocks noGrp="1"/>
          </p:cNvSpPr>
          <p:nvPr>
            <p:ph type="title"/>
          </p:nvPr>
        </p:nvSpPr>
        <p:spPr>
          <a:xfrm>
            <a:off x="1676400" y="274638"/>
            <a:ext cx="8763000" cy="868362"/>
          </a:xfrm>
        </p:spPr>
        <p:txBody>
          <a:bodyPr rtlCol="0">
            <a:normAutofit/>
          </a:bodyPr>
          <a:lstStyle/>
          <a:p>
            <a:pPr>
              <a:defRPr/>
            </a:pPr>
            <a:r>
              <a:rPr lang="en-US" b="1" i="1" dirty="0">
                <a:solidFill>
                  <a:srgbClr val="0000FF"/>
                </a:solidFill>
                <a:effectLst>
                  <a:outerShdw blurRad="38100" dist="38100" dir="2700000" algn="tl">
                    <a:srgbClr val="000000">
                      <a:alpha val="43137"/>
                    </a:srgbClr>
                  </a:outerShdw>
                </a:effectLst>
              </a:rPr>
              <a:t>Routes of administration of suspension</a:t>
            </a:r>
            <a:endParaRPr lang="en-US" i="1" dirty="0">
              <a:solidFill>
                <a:srgbClr val="0000FF"/>
              </a:solidFill>
              <a:effectLst>
                <a:outerShdw blurRad="38100" dist="38100" dir="2700000" algn="tl">
                  <a:srgbClr val="000000">
                    <a:alpha val="43137"/>
                  </a:srgbClr>
                </a:outerShdw>
              </a:effectLst>
            </a:endParaRPr>
          </a:p>
        </p:txBody>
      </p:sp>
      <p:sp>
        <p:nvSpPr>
          <p:cNvPr id="13315" name="Content Placeholder 2">
            <a:extLst>
              <a:ext uri="{FF2B5EF4-FFF2-40B4-BE49-F238E27FC236}">
                <a16:creationId xmlns:a16="http://schemas.microsoft.com/office/drawing/2014/main" id="{952A700D-F8B1-9107-9E11-DC494E733595}"/>
              </a:ext>
            </a:extLst>
          </p:cNvPr>
          <p:cNvSpPr>
            <a:spLocks noGrp="1"/>
          </p:cNvSpPr>
          <p:nvPr>
            <p:ph idx="1"/>
          </p:nvPr>
        </p:nvSpPr>
        <p:spPr/>
        <p:txBody>
          <a:bodyPr/>
          <a:lstStyle/>
          <a:p>
            <a:pPr eaLnBrk="1" hangingPunct="1">
              <a:buFont typeface="Arial" charset="0"/>
              <a:buChar char="•"/>
              <a:defRPr/>
            </a:pPr>
            <a:r>
              <a:rPr lang="en-US" dirty="0"/>
              <a:t>Suspensions are used to administer insoluble and distasteful substances in a form that is pleasant to taste by providing a suitable form, for the application of dermatological materials to the skin and mucous membrane and for </a:t>
            </a:r>
            <a:r>
              <a:rPr lang="en-US" dirty="0" err="1"/>
              <a:t>parenteral</a:t>
            </a:r>
            <a:r>
              <a:rPr lang="en-US" dirty="0"/>
              <a:t> usage. </a:t>
            </a:r>
          </a:p>
          <a:p>
            <a:pPr eaLnBrk="1" hangingPunct="1">
              <a:buFont typeface="Arial" charset="0"/>
              <a:buChar char="•"/>
              <a:defRPr/>
            </a:pPr>
            <a:endParaRPr lang="en-US" dirty="0"/>
          </a:p>
          <a:p>
            <a:pPr eaLnBrk="1" hangingPunct="1">
              <a:buFont typeface="Arial" charset="0"/>
              <a:buChar char="•"/>
              <a:defRPr/>
            </a:pPr>
            <a:endParaRPr lang="en-US" dirty="0"/>
          </a:p>
          <a:p>
            <a:pPr eaLnBrk="1" hangingPunct="1">
              <a:buFont typeface="Arial" charset="0"/>
              <a:buChar char="•"/>
              <a:defRPr/>
            </a:pPr>
            <a:r>
              <a:rPr lang="en-US" dirty="0"/>
              <a:t>Thus suspensions can be administered by </a:t>
            </a:r>
            <a:r>
              <a:rPr lang="en-US" dirty="0">
                <a:solidFill>
                  <a:srgbClr val="FF0000"/>
                </a:solidFill>
              </a:rPr>
              <a:t>oral</a:t>
            </a:r>
            <a:r>
              <a:rPr lang="en-US" dirty="0"/>
              <a:t>, </a:t>
            </a:r>
            <a:r>
              <a:rPr lang="en-US" b="1" dirty="0">
                <a:solidFill>
                  <a:srgbClr val="FF9933"/>
                </a:solidFill>
                <a:effectLst>
                  <a:outerShdw blurRad="38100" dist="38100" dir="2700000" algn="tl">
                    <a:srgbClr val="000000">
                      <a:alpha val="43137"/>
                    </a:srgbClr>
                  </a:outerShdw>
                </a:effectLst>
              </a:rPr>
              <a:t>topical</a:t>
            </a:r>
            <a:r>
              <a:rPr lang="en-US" dirty="0"/>
              <a:t>, </a:t>
            </a:r>
            <a:r>
              <a:rPr lang="en-US" dirty="0" err="1">
                <a:solidFill>
                  <a:srgbClr val="0000FF"/>
                </a:solidFill>
              </a:rPr>
              <a:t>parenteral</a:t>
            </a:r>
            <a:r>
              <a:rPr lang="en-US" dirty="0"/>
              <a:t> and </a:t>
            </a:r>
            <a:r>
              <a:rPr lang="en-US" dirty="0">
                <a:solidFill>
                  <a:srgbClr val="C00000"/>
                </a:solidFill>
              </a:rPr>
              <a:t>ophthalmic</a:t>
            </a:r>
            <a:r>
              <a:rPr lang="en-US" dirty="0"/>
              <a:t> application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9E3AB8B-B287-FBDF-E0A2-6E0BF8F14A31}"/>
              </a:ext>
            </a:extLst>
          </p:cNvPr>
          <p:cNvSpPr>
            <a:spLocks noGrp="1"/>
          </p:cNvSpPr>
          <p:nvPr>
            <p:ph type="title"/>
          </p:nvPr>
        </p:nvSpPr>
        <p:spPr>
          <a:xfrm>
            <a:off x="1981200" y="228601"/>
            <a:ext cx="8229600" cy="411163"/>
          </a:xfrm>
        </p:spPr>
        <p:txBody>
          <a:bodyPr>
            <a:normAutofit fontScale="90000"/>
          </a:bodyPr>
          <a:lstStyle/>
          <a:p>
            <a:pPr eaLnBrk="1" hangingPunct="1">
              <a:defRPr/>
            </a:pPr>
            <a:r>
              <a:rPr lang="en-US" b="1" i="1" dirty="0">
                <a:solidFill>
                  <a:srgbClr val="0000FF"/>
                </a:solidFill>
                <a:effectLst>
                  <a:outerShdw blurRad="38100" dist="38100" dir="2700000" algn="tl">
                    <a:srgbClr val="000000">
                      <a:alpha val="43137"/>
                    </a:srgbClr>
                  </a:outerShdw>
                </a:effectLst>
              </a:rPr>
              <a:t>Oral suspensions</a:t>
            </a:r>
            <a:endParaRPr lang="en-US" i="1" dirty="0">
              <a:solidFill>
                <a:srgbClr val="0000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79C0719-F463-76C4-ADDC-C45503F05DB6}"/>
              </a:ext>
            </a:extLst>
          </p:cNvPr>
          <p:cNvSpPr>
            <a:spLocks noGrp="1"/>
          </p:cNvSpPr>
          <p:nvPr>
            <p:ph idx="1"/>
          </p:nvPr>
        </p:nvSpPr>
        <p:spPr>
          <a:xfrm>
            <a:off x="598811" y="990600"/>
            <a:ext cx="10802867" cy="5867400"/>
          </a:xfrm>
        </p:spPr>
        <p:txBody>
          <a:bodyPr rtlCol="0">
            <a:normAutofit lnSpcReduction="10000"/>
          </a:bodyPr>
          <a:lstStyle/>
          <a:p>
            <a:pPr>
              <a:defRPr/>
            </a:pPr>
            <a:r>
              <a:rPr lang="en-US" dirty="0"/>
              <a:t>Patients who have </a:t>
            </a:r>
            <a:r>
              <a:rPr lang="en-US" dirty="0">
                <a:solidFill>
                  <a:srgbClr val="0000FF"/>
                </a:solidFill>
              </a:rPr>
              <a:t>problems in swallowing </a:t>
            </a:r>
            <a:r>
              <a:rPr lang="en-US" dirty="0"/>
              <a:t>solid dosage forms require drugs to be dispersed in a liquid. </a:t>
            </a:r>
          </a:p>
          <a:p>
            <a:pPr>
              <a:defRPr/>
            </a:pPr>
            <a:r>
              <a:rPr lang="en-US" dirty="0"/>
              <a:t>Oral suspensions permit the formulation of </a:t>
            </a:r>
            <a:r>
              <a:rPr lang="en-US" dirty="0">
                <a:solidFill>
                  <a:srgbClr val="0000FF"/>
                </a:solidFill>
              </a:rPr>
              <a:t>poorly soluble drugs </a:t>
            </a:r>
            <a:r>
              <a:rPr lang="en-US" dirty="0"/>
              <a:t>in the form of liquid dosage form. </a:t>
            </a:r>
          </a:p>
          <a:p>
            <a:pPr>
              <a:defRPr/>
            </a:pPr>
            <a:r>
              <a:rPr lang="en-US" dirty="0"/>
              <a:t>As these suspensions are to be taken by oral route therefore they must contain suitable flavoring and sweetening agents. </a:t>
            </a:r>
          </a:p>
          <a:p>
            <a:pPr>
              <a:defRPr/>
            </a:pPr>
            <a:r>
              <a:rPr lang="en-US" dirty="0"/>
              <a:t>Drugs, which possess unpleasant taste in solution dosage form like </a:t>
            </a:r>
            <a:r>
              <a:rPr lang="en-US" dirty="0" err="1"/>
              <a:t>paracetamol</a:t>
            </a:r>
            <a:r>
              <a:rPr lang="en-US" dirty="0"/>
              <a:t>, </a:t>
            </a:r>
            <a:r>
              <a:rPr lang="en-US" dirty="0" err="1"/>
              <a:t>chloramphenicol</a:t>
            </a:r>
            <a:r>
              <a:rPr lang="en-US" dirty="0"/>
              <a:t> </a:t>
            </a:r>
            <a:r>
              <a:rPr lang="en-US" dirty="0" err="1"/>
              <a:t>palmitate</a:t>
            </a:r>
            <a:r>
              <a:rPr lang="en-US" dirty="0"/>
              <a:t> etc. can be formulated as palatable suspension as they are suitable for administration to </a:t>
            </a:r>
            <a:r>
              <a:rPr lang="en-US" dirty="0" err="1">
                <a:solidFill>
                  <a:srgbClr val="0000FF"/>
                </a:solidFill>
              </a:rPr>
              <a:t>peadiatric</a:t>
            </a:r>
            <a:r>
              <a:rPr lang="en-US" dirty="0">
                <a:solidFill>
                  <a:srgbClr val="0000FF"/>
                </a:solidFill>
              </a:rPr>
              <a:t> patients</a:t>
            </a:r>
            <a:r>
              <a:rPr lang="en-US" dirty="0"/>
              <a:t>. </a:t>
            </a:r>
          </a:p>
          <a:p>
            <a:pPr>
              <a:defRPr/>
            </a:pPr>
            <a:r>
              <a:rPr lang="en-US" dirty="0">
                <a:solidFill>
                  <a:srgbClr val="0000FF"/>
                </a:solidFill>
              </a:rPr>
              <a:t>Finely divided solids </a:t>
            </a:r>
            <a:r>
              <a:rPr lang="en-US" dirty="0"/>
              <a:t>like kaolin, magnesium carbonate etc., when administered in the form of suspensions will be available to a higher surface area for adsorptive and neutralizing actions in the gastrointestinal tract.</a:t>
            </a:r>
            <a:br>
              <a:rPr lang="en-US" dirty="0"/>
            </a:br>
            <a:endParaRPr lang="en-US" dirty="0"/>
          </a:p>
          <a:p>
            <a:pP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B8A2BBA-EF70-ED36-DCE0-8B01FD7BE23A}"/>
              </a:ext>
            </a:extLst>
          </p:cNvPr>
          <p:cNvSpPr>
            <a:spLocks noGrp="1"/>
          </p:cNvSpPr>
          <p:nvPr>
            <p:ph type="title"/>
          </p:nvPr>
        </p:nvSpPr>
        <p:spPr>
          <a:xfrm>
            <a:off x="1981200" y="228601"/>
            <a:ext cx="8229600" cy="411163"/>
          </a:xfrm>
        </p:spPr>
        <p:txBody>
          <a:bodyPr>
            <a:normAutofit fontScale="90000"/>
          </a:bodyPr>
          <a:lstStyle/>
          <a:p>
            <a:pPr eaLnBrk="1" hangingPunct="1">
              <a:defRPr/>
            </a:pPr>
            <a:r>
              <a:rPr lang="en-US" b="1" i="1" dirty="0">
                <a:solidFill>
                  <a:srgbClr val="0000FF"/>
                </a:solidFill>
                <a:effectLst>
                  <a:outerShdw blurRad="38100" dist="38100" dir="2700000" algn="tl">
                    <a:srgbClr val="000000">
                      <a:alpha val="43137"/>
                    </a:srgbClr>
                  </a:outerShdw>
                </a:effectLst>
              </a:rPr>
              <a:t>Topical suspensions</a:t>
            </a:r>
            <a:endParaRPr lang="en-US" i="1" dirty="0">
              <a:solidFill>
                <a:srgbClr val="0000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B4759D9-EDC6-FF60-D7F0-33F8BCC06085}"/>
              </a:ext>
            </a:extLst>
          </p:cNvPr>
          <p:cNvSpPr>
            <a:spLocks noGrp="1"/>
          </p:cNvSpPr>
          <p:nvPr>
            <p:ph idx="1"/>
          </p:nvPr>
        </p:nvSpPr>
        <p:spPr>
          <a:xfrm>
            <a:off x="380326" y="914400"/>
            <a:ext cx="9830474" cy="5638800"/>
          </a:xfrm>
        </p:spPr>
        <p:txBody>
          <a:bodyPr rtlCol="0">
            <a:normAutofit/>
          </a:bodyPr>
          <a:lstStyle/>
          <a:p>
            <a:pPr>
              <a:defRPr/>
            </a:pPr>
            <a:r>
              <a:rPr lang="en-US" dirty="0"/>
              <a:t>These suspensions are meant for external application and therefore should be </a:t>
            </a:r>
            <a:r>
              <a:rPr lang="en-US" dirty="0">
                <a:solidFill>
                  <a:srgbClr val="0000FF"/>
                </a:solidFill>
              </a:rPr>
              <a:t>free from gritty particles</a:t>
            </a:r>
            <a:r>
              <a:rPr lang="en-US" dirty="0"/>
              <a:t>. </a:t>
            </a:r>
          </a:p>
          <a:p>
            <a:pPr>
              <a:defRPr/>
            </a:pPr>
            <a:r>
              <a:rPr lang="en-US" dirty="0"/>
              <a:t>There consistency may range from fluid to paste.</a:t>
            </a:r>
          </a:p>
          <a:p>
            <a:pPr>
              <a:defRPr/>
            </a:pPr>
            <a:r>
              <a:rPr lang="en-US" dirty="0"/>
              <a:t>Example of fluid suspension includes calamine lotion, which leave a deposit of calamine on the skin after evaporation of the aqueous dispersion phase. Zinc cream has a consistency of semisolid. Zinc cream consists of high percentage of powders dispersed in an oily (paraffin) phase.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65D9FF4-A335-ED8A-73C6-4AC69B23E565}"/>
              </a:ext>
            </a:extLst>
          </p:cNvPr>
          <p:cNvSpPr>
            <a:spLocks noGrp="1"/>
          </p:cNvSpPr>
          <p:nvPr>
            <p:ph type="title"/>
          </p:nvPr>
        </p:nvSpPr>
        <p:spPr>
          <a:xfrm>
            <a:off x="1981200" y="1"/>
            <a:ext cx="8229600" cy="487363"/>
          </a:xfrm>
        </p:spPr>
        <p:txBody>
          <a:bodyPr>
            <a:normAutofit fontScale="90000"/>
          </a:bodyPr>
          <a:lstStyle/>
          <a:p>
            <a:pPr eaLnBrk="1" hangingPunct="1">
              <a:defRPr/>
            </a:pPr>
            <a:r>
              <a:rPr lang="en-US" b="1" i="1" dirty="0">
                <a:solidFill>
                  <a:srgbClr val="0000FF"/>
                </a:solidFill>
                <a:effectLst>
                  <a:outerShdw blurRad="38100" dist="38100" dir="2700000" algn="tl">
                    <a:srgbClr val="000000">
                      <a:alpha val="43137"/>
                    </a:srgbClr>
                  </a:outerShdw>
                </a:effectLst>
              </a:rPr>
              <a:t>Parenteral suspensions</a:t>
            </a:r>
            <a:endParaRPr lang="en-US" i="1" dirty="0">
              <a:solidFill>
                <a:srgbClr val="0000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FA233DE-775F-9E7D-B3E9-13DEEA304C0B}"/>
              </a:ext>
            </a:extLst>
          </p:cNvPr>
          <p:cNvSpPr>
            <a:spLocks noGrp="1"/>
          </p:cNvSpPr>
          <p:nvPr>
            <p:ph idx="1"/>
          </p:nvPr>
        </p:nvSpPr>
        <p:spPr>
          <a:xfrm>
            <a:off x="825388" y="762000"/>
            <a:ext cx="9385412" cy="5867400"/>
          </a:xfrm>
        </p:spPr>
        <p:txBody>
          <a:bodyPr rtlCol="0">
            <a:normAutofit/>
          </a:bodyPr>
          <a:lstStyle/>
          <a:p>
            <a:pPr>
              <a:defRPr/>
            </a:pPr>
            <a:r>
              <a:rPr lang="en-US" dirty="0"/>
              <a:t>These suspensions should be </a:t>
            </a:r>
            <a:r>
              <a:rPr lang="en-US" dirty="0">
                <a:solidFill>
                  <a:srgbClr val="0000FF"/>
                </a:solidFill>
              </a:rPr>
              <a:t>sterile</a:t>
            </a:r>
            <a:r>
              <a:rPr lang="en-US" dirty="0"/>
              <a:t> and should possess property of </a:t>
            </a:r>
            <a:r>
              <a:rPr lang="en-US" dirty="0" err="1">
                <a:solidFill>
                  <a:srgbClr val="0000FF"/>
                </a:solidFill>
              </a:rPr>
              <a:t>syringability</a:t>
            </a:r>
            <a:r>
              <a:rPr lang="en-US" dirty="0"/>
              <a:t>. </a:t>
            </a:r>
          </a:p>
          <a:p>
            <a:pPr>
              <a:defRPr/>
            </a:pPr>
            <a:r>
              <a:rPr lang="en-US" dirty="0"/>
              <a:t>Parenteral suspensions are also used to control the rate of absorption. As the absorption rate of the drug is dependent on the dissolution rate of the solid. Therefore by varying the size of the dispersed solid particles the duration and absorption can be controlled. </a:t>
            </a:r>
          </a:p>
          <a:p>
            <a:pPr>
              <a:defRPr/>
            </a:pPr>
            <a:r>
              <a:rPr lang="en-US" dirty="0"/>
              <a:t>Vaccines are also formulated as dispersions of killed microorganisms for example in Cholera vaccine or as </a:t>
            </a:r>
            <a:r>
              <a:rPr lang="en-US" dirty="0" err="1"/>
              <a:t>toxoid</a:t>
            </a:r>
            <a:r>
              <a:rPr lang="en-US" dirty="0"/>
              <a:t> adsorbed on to substrate like </a:t>
            </a:r>
            <a:r>
              <a:rPr lang="en-US" dirty="0" err="1"/>
              <a:t>aluminium</a:t>
            </a:r>
            <a:r>
              <a:rPr lang="en-US" dirty="0"/>
              <a:t> hydroxide or phosphate for prolonged antigenic stimulus. For example adsorbed Diphtheria and Tetanus </a:t>
            </a:r>
            <a:r>
              <a:rPr lang="en-US" dirty="0" err="1"/>
              <a:t>toxoid</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52260-DDAE-6FD6-6D41-BA32FE3407A0}"/>
              </a:ext>
            </a:extLst>
          </p:cNvPr>
          <p:cNvSpPr>
            <a:spLocks noGrp="1"/>
          </p:cNvSpPr>
          <p:nvPr>
            <p:ph type="title"/>
          </p:nvPr>
        </p:nvSpPr>
        <p:spPr/>
        <p:txBody>
          <a:bodyPr/>
          <a:lstStyle/>
          <a:p>
            <a:r>
              <a:rPr lang="en-US" dirty="0"/>
              <a:t>Suspensions</a:t>
            </a:r>
            <a:endParaRPr lang="en-IN" dirty="0"/>
          </a:p>
        </p:txBody>
      </p:sp>
      <p:sp>
        <p:nvSpPr>
          <p:cNvPr id="4" name="Content Placeholder 2">
            <a:extLst>
              <a:ext uri="{FF2B5EF4-FFF2-40B4-BE49-F238E27FC236}">
                <a16:creationId xmlns:a16="http://schemas.microsoft.com/office/drawing/2014/main" id="{29C2D176-CF0C-2FC6-4C5C-526F8320A2E8}"/>
              </a:ext>
            </a:extLst>
          </p:cNvPr>
          <p:cNvSpPr>
            <a:spLocks noGrp="1"/>
          </p:cNvSpPr>
          <p:nvPr>
            <p:ph idx="1"/>
          </p:nvPr>
        </p:nvSpPr>
        <p:spPr>
          <a:xfrm>
            <a:off x="838200" y="1825625"/>
            <a:ext cx="10515600" cy="4351338"/>
          </a:xfrm>
        </p:spPr>
        <p:txBody>
          <a:bodyPr rtlCol="0">
            <a:normAutofit/>
          </a:bodyPr>
          <a:lstStyle/>
          <a:p>
            <a:pPr eaLnBrk="1" fontAlgn="auto" hangingPunct="1">
              <a:spcAft>
                <a:spcPts val="0"/>
              </a:spcAft>
              <a:defRPr/>
            </a:pPr>
            <a:r>
              <a:rPr lang="en-US" dirty="0"/>
              <a:t>A pharmaceutical suspension may be defined as a coarse dispersion containing finely divided insoluble material suspended in a liquid medium.</a:t>
            </a:r>
          </a:p>
          <a:p>
            <a:pPr eaLnBrk="1" fontAlgn="auto" hangingPunct="1">
              <a:spcAft>
                <a:spcPts val="0"/>
              </a:spcAft>
              <a:defRPr/>
            </a:pPr>
            <a:r>
              <a:rPr lang="en-US" dirty="0"/>
              <a:t>The physical chemist defines the word “suspension” as two-phase system consisting of an </a:t>
            </a:r>
            <a:r>
              <a:rPr lang="en-US" dirty="0" err="1"/>
              <a:t>undissloved</a:t>
            </a:r>
            <a:r>
              <a:rPr lang="en-US" dirty="0"/>
              <a:t> material dispersed in a vehicle (solid, liquid, or gas).</a:t>
            </a:r>
          </a:p>
          <a:p>
            <a:pPr eaLnBrk="1" fontAlgn="auto" hangingPunct="1">
              <a:spcAft>
                <a:spcPts val="0"/>
              </a:spcAft>
              <a:defRPr/>
            </a:pPr>
            <a:r>
              <a:rPr lang="en-US" dirty="0"/>
              <a:t>Generally pharmaceutical suspensions contain aqueous dispersion phase however in some cases they may be an oily or organic phase. </a:t>
            </a:r>
          </a:p>
          <a:p>
            <a:pPr eaLnBrk="1" fontAlgn="auto" hangingPunct="1">
              <a:spcAft>
                <a:spcPts val="0"/>
              </a:spcAft>
              <a:defRPr/>
            </a:pPr>
            <a:r>
              <a:rPr lang="en-US" dirty="0"/>
              <a:t>The suspensions have dispersed particles above the colloidal size that is mean particle diameter above 1µm.</a:t>
            </a:r>
          </a:p>
          <a:p>
            <a:pPr eaLnBrk="1" fontAlgn="auto" hangingPunct="1">
              <a:spcAft>
                <a:spcPts val="0"/>
              </a:spcAft>
              <a:defRPr/>
            </a:pPr>
            <a:endParaRPr lang="en-US" dirty="0"/>
          </a:p>
        </p:txBody>
      </p:sp>
    </p:spTree>
    <p:extLst>
      <p:ext uri="{BB962C8B-B14F-4D97-AF65-F5344CB8AC3E}">
        <p14:creationId xmlns:p14="http://schemas.microsoft.com/office/powerpoint/2010/main" val="314371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7149E47-D2AC-2C8C-FBDD-0905EB36AFED}"/>
              </a:ext>
            </a:extLst>
          </p:cNvPr>
          <p:cNvSpPr>
            <a:spLocks noGrp="1"/>
          </p:cNvSpPr>
          <p:nvPr>
            <p:ph type="title"/>
          </p:nvPr>
        </p:nvSpPr>
        <p:spPr>
          <a:xfrm>
            <a:off x="1981200" y="274638"/>
            <a:ext cx="8229600" cy="487362"/>
          </a:xfrm>
        </p:spPr>
        <p:txBody>
          <a:bodyPr>
            <a:normAutofit fontScale="90000"/>
          </a:bodyPr>
          <a:lstStyle/>
          <a:p>
            <a:pPr eaLnBrk="1" hangingPunct="1">
              <a:defRPr/>
            </a:pPr>
            <a:r>
              <a:rPr lang="en-US" b="1" i="1" dirty="0">
                <a:solidFill>
                  <a:srgbClr val="0000FF"/>
                </a:solidFill>
                <a:effectLst>
                  <a:outerShdw blurRad="38100" dist="38100" dir="2700000" algn="tl">
                    <a:srgbClr val="000000">
                      <a:alpha val="43137"/>
                    </a:srgbClr>
                  </a:outerShdw>
                </a:effectLst>
              </a:rPr>
              <a:t>Ophthalmic suspensions</a:t>
            </a:r>
            <a:endParaRPr lang="en-US" i="1" dirty="0">
              <a:solidFill>
                <a:srgbClr val="0000FF"/>
              </a:solidFill>
              <a:effectLst>
                <a:outerShdw blurRad="38100" dist="38100" dir="2700000" algn="tl">
                  <a:srgbClr val="000000">
                    <a:alpha val="43137"/>
                  </a:srgbClr>
                </a:outerShdw>
              </a:effectLst>
            </a:endParaRPr>
          </a:p>
        </p:txBody>
      </p:sp>
      <p:sp>
        <p:nvSpPr>
          <p:cNvPr id="32771" name="Content Placeholder 2">
            <a:extLst>
              <a:ext uri="{FF2B5EF4-FFF2-40B4-BE49-F238E27FC236}">
                <a16:creationId xmlns:a16="http://schemas.microsoft.com/office/drawing/2014/main" id="{DCED0092-E915-8908-67B9-4CAC897A2994}"/>
              </a:ext>
            </a:extLst>
          </p:cNvPr>
          <p:cNvSpPr>
            <a:spLocks noGrp="1"/>
          </p:cNvSpPr>
          <p:nvPr>
            <p:ph idx="1"/>
          </p:nvPr>
        </p:nvSpPr>
        <p:spPr>
          <a:xfrm>
            <a:off x="1752600" y="990600"/>
            <a:ext cx="8458200" cy="5562600"/>
          </a:xfrm>
        </p:spPr>
        <p:txBody>
          <a:bodyPr/>
          <a:lstStyle/>
          <a:p>
            <a:pPr eaLnBrk="1" hangingPunct="1"/>
            <a:r>
              <a:rPr lang="en-US" altLang="en-US" dirty="0"/>
              <a:t>These should also be </a:t>
            </a:r>
            <a:r>
              <a:rPr lang="en-US" altLang="en-US" dirty="0">
                <a:solidFill>
                  <a:srgbClr val="0000FF"/>
                </a:solidFill>
              </a:rPr>
              <a:t>sterile</a:t>
            </a:r>
            <a:r>
              <a:rPr lang="en-US" altLang="en-US" dirty="0"/>
              <a:t> and should possess very </a:t>
            </a:r>
            <a:r>
              <a:rPr lang="en-US" altLang="en-US" dirty="0">
                <a:solidFill>
                  <a:srgbClr val="0000FF"/>
                </a:solidFill>
              </a:rPr>
              <a:t>fine particles</a:t>
            </a:r>
            <a:r>
              <a:rPr lang="en-US" altLang="en-US" dirty="0"/>
              <a:t>. </a:t>
            </a:r>
          </a:p>
          <a:p>
            <a:pPr eaLnBrk="1" hangingPunct="1"/>
            <a:r>
              <a:rPr lang="en-US" altLang="en-US" dirty="0"/>
              <a:t>Drugs, which are unstable in aqueous solution, are formulated as stable suspensions using non-aqueous solvents. </a:t>
            </a:r>
          </a:p>
          <a:p>
            <a:pPr eaLnBrk="1" hangingPunct="1"/>
            <a:r>
              <a:rPr lang="en-US" altLang="en-US" dirty="0"/>
              <a:t>For example fractioned coconut oil is used for dispersing tetracycline hydrochloride for ophthalmic 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789BB-59F4-7C5B-95F0-C313386D0D61}"/>
              </a:ext>
            </a:extLst>
          </p:cNvPr>
          <p:cNvSpPr>
            <a:spLocks noGrp="1"/>
          </p:cNvSpPr>
          <p:nvPr>
            <p:ph type="title"/>
          </p:nvPr>
        </p:nvSpPr>
        <p:spPr/>
        <p:txBody>
          <a:bodyPr/>
          <a:lstStyle/>
          <a:p>
            <a:pPr>
              <a:defRPr/>
            </a:pPr>
            <a:r>
              <a:rPr lang="en-US" sz="3600" b="1" i="1" dirty="0">
                <a:solidFill>
                  <a:srgbClr val="0000FF"/>
                </a:solidFill>
                <a:effectLst>
                  <a:outerShdw blurRad="38100" dist="38100" dir="2700000" algn="tl">
                    <a:srgbClr val="000000">
                      <a:alpha val="43137"/>
                    </a:srgbClr>
                  </a:outerShdw>
                </a:effectLst>
              </a:rPr>
              <a:t>Examples of Pharmaceutical Suspensions</a:t>
            </a:r>
            <a:endParaRPr lang="en-US" sz="3600" b="1" dirty="0">
              <a:solidFill>
                <a:srgbClr val="0000FF"/>
              </a:solidFill>
              <a:effectLst>
                <a:outerShdw blurRad="38100" dist="38100" dir="2700000" algn="tl">
                  <a:srgbClr val="000000">
                    <a:alpha val="43137"/>
                  </a:srgbClr>
                </a:outerShdw>
              </a:effectLst>
            </a:endParaRPr>
          </a:p>
        </p:txBody>
      </p:sp>
      <p:sp>
        <p:nvSpPr>
          <p:cNvPr id="4099" name="Content Placeholder 2">
            <a:extLst>
              <a:ext uri="{FF2B5EF4-FFF2-40B4-BE49-F238E27FC236}">
                <a16:creationId xmlns:a16="http://schemas.microsoft.com/office/drawing/2014/main" id="{97A1C517-8918-EE50-8B64-43C86117273C}"/>
              </a:ext>
            </a:extLst>
          </p:cNvPr>
          <p:cNvSpPr>
            <a:spLocks noGrp="1"/>
          </p:cNvSpPr>
          <p:nvPr>
            <p:ph idx="1"/>
          </p:nvPr>
        </p:nvSpPr>
        <p:spPr/>
        <p:txBody>
          <a:bodyPr/>
          <a:lstStyle/>
          <a:p>
            <a:pPr lvl="2">
              <a:lnSpc>
                <a:spcPct val="150000"/>
              </a:lnSpc>
            </a:pPr>
            <a:r>
              <a:rPr lang="en-US" altLang="en-US" dirty="0"/>
              <a:t>Antacid oral suspensions Antibacterial oral suspension </a:t>
            </a:r>
          </a:p>
          <a:p>
            <a:pPr lvl="2">
              <a:lnSpc>
                <a:spcPct val="150000"/>
              </a:lnSpc>
            </a:pPr>
            <a:r>
              <a:rPr lang="en-US" altLang="en-US" dirty="0"/>
              <a:t>Dry powders for oral suspension (antibiotic) </a:t>
            </a:r>
          </a:p>
          <a:p>
            <a:pPr lvl="2">
              <a:lnSpc>
                <a:spcPct val="150000"/>
              </a:lnSpc>
            </a:pPr>
            <a:r>
              <a:rPr lang="en-US" altLang="en-US" dirty="0"/>
              <a:t>Analgesic oral suspension </a:t>
            </a:r>
          </a:p>
          <a:p>
            <a:pPr lvl="2">
              <a:lnSpc>
                <a:spcPct val="150000"/>
              </a:lnSpc>
            </a:pPr>
            <a:r>
              <a:rPr lang="en-US" altLang="en-US" dirty="0" err="1"/>
              <a:t>Anthelmentic</a:t>
            </a:r>
            <a:r>
              <a:rPr lang="en-US" altLang="en-US" dirty="0"/>
              <a:t> oral suspension </a:t>
            </a:r>
          </a:p>
          <a:p>
            <a:pPr lvl="2">
              <a:lnSpc>
                <a:spcPct val="150000"/>
              </a:lnSpc>
            </a:pPr>
            <a:r>
              <a:rPr lang="en-US" altLang="en-US" dirty="0"/>
              <a:t>Anticonvulsant oral suspension </a:t>
            </a:r>
          </a:p>
          <a:p>
            <a:pPr lvl="2">
              <a:lnSpc>
                <a:spcPct val="150000"/>
              </a:lnSpc>
            </a:pPr>
            <a:r>
              <a:rPr lang="en-US" altLang="en-US" dirty="0"/>
              <a:t>Antifungal oral suspension </a:t>
            </a:r>
          </a:p>
          <a:p>
            <a:pPr>
              <a:buFont typeface="Arial" panose="020B0604020202020204" pitchFamily="34" charset="0"/>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lide(fromBottom)">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lide(fromBottom)">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slide(fromBottom)">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slide(fromBottom)">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slide(fromBottom)">
                                      <p:cBhvr>
                                        <p:cTn id="27" dur="500"/>
                                        <p:tgtEl>
                                          <p:spTgt spid="40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slide(fromBottom)">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C6569-B0D8-EBDF-79E6-70AD14C893F1}"/>
              </a:ext>
            </a:extLst>
          </p:cNvPr>
          <p:cNvSpPr>
            <a:spLocks noGrp="1"/>
          </p:cNvSpPr>
          <p:nvPr>
            <p:ph type="title"/>
          </p:nvPr>
        </p:nvSpPr>
        <p:spPr>
          <a:xfrm>
            <a:off x="1905000" y="228601"/>
            <a:ext cx="8610600" cy="639763"/>
          </a:xfrm>
        </p:spPr>
        <p:txBody>
          <a:bodyPr/>
          <a:lstStyle/>
          <a:p>
            <a:pPr>
              <a:defRPr/>
            </a:pPr>
            <a:r>
              <a:rPr lang="en-US" sz="3600" b="1" i="1" dirty="0">
                <a:solidFill>
                  <a:srgbClr val="0000FF"/>
                </a:solidFill>
                <a:effectLst>
                  <a:outerShdw blurRad="38100" dist="38100" dir="2700000" algn="tl">
                    <a:srgbClr val="000000">
                      <a:alpha val="43137"/>
                    </a:srgbClr>
                  </a:outerShdw>
                </a:effectLst>
              </a:rPr>
              <a:t>Pharmaceutical applications of suspensions</a:t>
            </a:r>
            <a:endParaRPr lang="en-US" sz="3600" b="1" dirty="0">
              <a:solidFill>
                <a:srgbClr val="0000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FB0D89E-CB3F-D31C-1A2D-377A61E4C572}"/>
              </a:ext>
            </a:extLst>
          </p:cNvPr>
          <p:cNvSpPr>
            <a:spLocks noGrp="1"/>
          </p:cNvSpPr>
          <p:nvPr>
            <p:ph idx="1"/>
          </p:nvPr>
        </p:nvSpPr>
        <p:spPr>
          <a:xfrm>
            <a:off x="1060057" y="838200"/>
            <a:ext cx="10228331" cy="6019800"/>
          </a:xfrm>
        </p:spPr>
        <p:txBody>
          <a:bodyPr/>
          <a:lstStyle/>
          <a:p>
            <a:pPr>
              <a:buFont typeface="+mj-lt"/>
              <a:buAutoNum type="arabicPeriod"/>
              <a:defRPr/>
            </a:pPr>
            <a:r>
              <a:rPr lang="en-US" sz="2200" dirty="0">
                <a:solidFill>
                  <a:srgbClr val="FF0000"/>
                </a:solidFill>
              </a:rPr>
              <a:t>Insoluble drug or poorly soluble drugs </a:t>
            </a:r>
            <a:r>
              <a:rPr lang="en-US" sz="2200" dirty="0"/>
              <a:t>which required to be given orally in liquid dosage forms ( in case of children, elderly, and </a:t>
            </a:r>
            <a:r>
              <a:rPr lang="en-US" sz="2200" dirty="0">
                <a:solidFill>
                  <a:srgbClr val="FF0000"/>
                </a:solidFill>
              </a:rPr>
              <a:t>patients have difficulty in swallowing solids dosage forms</a:t>
            </a:r>
            <a:r>
              <a:rPr lang="en-US" sz="2200" dirty="0"/>
              <a:t>)</a:t>
            </a:r>
          </a:p>
          <a:p>
            <a:pPr>
              <a:buFont typeface="+mj-lt"/>
              <a:buAutoNum type="arabicPeriod"/>
              <a:defRPr/>
            </a:pPr>
            <a:r>
              <a:rPr lang="en-US" sz="2200" b="1" dirty="0"/>
              <a:t>To over come the </a:t>
            </a:r>
            <a:r>
              <a:rPr lang="en-US" sz="2200" b="1" dirty="0">
                <a:solidFill>
                  <a:srgbClr val="0000FF"/>
                </a:solidFill>
              </a:rPr>
              <a:t>instability of certain drug </a:t>
            </a:r>
            <a:r>
              <a:rPr lang="en-US" sz="2200" b="1" dirty="0"/>
              <a:t>in aqueous solution:</a:t>
            </a:r>
          </a:p>
          <a:p>
            <a:pPr marL="800100" lvl="1" indent="-342900">
              <a:buFont typeface="+mj-lt"/>
              <a:buAutoNum type="alphaLcParenR"/>
              <a:defRPr/>
            </a:pPr>
            <a:r>
              <a:rPr lang="en-US" sz="2200" dirty="0">
                <a:solidFill>
                  <a:srgbClr val="C00000"/>
                </a:solidFill>
              </a:rPr>
              <a:t>Insoluble derivative </a:t>
            </a:r>
            <a:r>
              <a:rPr lang="en-US" sz="2200" dirty="0"/>
              <a:t>formulated as suspension</a:t>
            </a:r>
          </a:p>
          <a:p>
            <a:pPr marL="800100" lvl="1" indent="-342900">
              <a:buNone/>
              <a:defRPr/>
            </a:pPr>
            <a:r>
              <a:rPr lang="en-US" sz="2200" dirty="0"/>
              <a:t>An example is </a:t>
            </a:r>
            <a:r>
              <a:rPr lang="en-US" sz="2200" i="1" dirty="0" err="1"/>
              <a:t>oxytetracycline</a:t>
            </a:r>
            <a:r>
              <a:rPr lang="en-US" sz="2200" i="1" dirty="0"/>
              <a:t> HCL</a:t>
            </a:r>
            <a:r>
              <a:rPr lang="en-US" sz="2200" dirty="0"/>
              <a:t> (instable) </a:t>
            </a:r>
            <a:r>
              <a:rPr lang="en-US" sz="2200" dirty="0">
                <a:sym typeface="Symbol"/>
              </a:rPr>
              <a:t></a:t>
            </a:r>
            <a:r>
              <a:rPr lang="en-US" sz="2200" dirty="0"/>
              <a:t> calcium salt (stable)</a:t>
            </a:r>
          </a:p>
          <a:p>
            <a:pPr marL="800100" lvl="1" indent="-342900">
              <a:buFont typeface="+mj-lt"/>
              <a:buAutoNum type="alphaLcParenR"/>
              <a:defRPr/>
            </a:pPr>
            <a:r>
              <a:rPr lang="en-US" sz="2200" dirty="0"/>
              <a:t>Reduce the </a:t>
            </a:r>
            <a:r>
              <a:rPr lang="en-US" sz="2200" dirty="0">
                <a:solidFill>
                  <a:srgbClr val="C00000"/>
                </a:solidFill>
              </a:rPr>
              <a:t>contact time between solid drug particles and dispersion media</a:t>
            </a:r>
            <a:r>
              <a:rPr lang="en-US" sz="2200" dirty="0"/>
              <a:t> </a:t>
            </a:r>
            <a:r>
              <a:rPr lang="en-US" sz="2200" dirty="0">
                <a:sym typeface="Symbol"/>
              </a:rPr>
              <a:t></a:t>
            </a:r>
            <a:r>
              <a:rPr lang="en-US" sz="2200" dirty="0"/>
              <a:t> increase the stability of drug like </a:t>
            </a:r>
            <a:r>
              <a:rPr lang="en-US" sz="2200" i="1" dirty="0" err="1"/>
              <a:t>Ampicillin</a:t>
            </a:r>
            <a:r>
              <a:rPr lang="en-US" sz="2200" dirty="0"/>
              <a:t> by making it as reconstituted powder.</a:t>
            </a:r>
          </a:p>
          <a:p>
            <a:pPr marL="800100" lvl="1" indent="-342900">
              <a:buFont typeface="+mj-lt"/>
              <a:buAutoNum type="alphaLcParenR"/>
              <a:defRPr/>
            </a:pPr>
            <a:r>
              <a:rPr lang="en-US" sz="2200" dirty="0"/>
              <a:t>A </a:t>
            </a:r>
            <a:r>
              <a:rPr lang="en-US" sz="2200" dirty="0">
                <a:solidFill>
                  <a:srgbClr val="C00000"/>
                </a:solidFill>
              </a:rPr>
              <a:t>drug that degraded in the presence of water</a:t>
            </a:r>
            <a:r>
              <a:rPr lang="en-US" sz="2200" dirty="0"/>
              <a:t> </a:t>
            </a:r>
            <a:r>
              <a:rPr lang="en-US" sz="2200" dirty="0">
                <a:sym typeface="Symbol"/>
              </a:rPr>
              <a:t></a:t>
            </a:r>
            <a:r>
              <a:rPr lang="en-US" sz="2200" dirty="0"/>
              <a:t> suspended in non-aqueous vehicles. Examples are </a:t>
            </a:r>
            <a:r>
              <a:rPr lang="en-US" sz="2200" i="1" dirty="0" err="1"/>
              <a:t>phenoxymethypencillin</a:t>
            </a:r>
            <a:r>
              <a:rPr lang="en-US" sz="2200" dirty="0"/>
              <a:t>/ coconut oil   and </a:t>
            </a:r>
            <a:r>
              <a:rPr lang="en-US" sz="2200" i="1" dirty="0"/>
              <a:t>tetracycline</a:t>
            </a:r>
            <a:r>
              <a:rPr lang="en-US" sz="2200" dirty="0"/>
              <a:t> </a:t>
            </a:r>
            <a:r>
              <a:rPr lang="en-US" sz="2200" i="1" dirty="0"/>
              <a:t>HCL</a:t>
            </a:r>
            <a:r>
              <a:rPr lang="en-US" sz="2200" dirty="0"/>
              <a:t>/ oil</a:t>
            </a:r>
          </a:p>
          <a:p>
            <a:pPr>
              <a:buFont typeface="+mj-lt"/>
              <a:buAutoNum type="arabicPeriod"/>
              <a:defRPr/>
            </a:pPr>
            <a:r>
              <a:rPr lang="en-US" sz="2200" b="1" dirty="0">
                <a:solidFill>
                  <a:srgbClr val="0000FF"/>
                </a:solidFill>
              </a:rPr>
              <a:t> To mask the taste</a:t>
            </a:r>
            <a:r>
              <a:rPr lang="en-US" sz="2200" dirty="0"/>
              <a:t>:  </a:t>
            </a:r>
          </a:p>
          <a:p>
            <a:pPr lvl="1">
              <a:buFont typeface="Arial" charset="0"/>
              <a:buNone/>
              <a:defRPr/>
            </a:pPr>
            <a:r>
              <a:rPr lang="en-US" sz="2200" dirty="0"/>
              <a:t>Examples are </a:t>
            </a:r>
            <a:r>
              <a:rPr lang="en-US" sz="2200" i="1" dirty="0" err="1"/>
              <a:t>paracetamol</a:t>
            </a:r>
            <a:r>
              <a:rPr lang="en-US" sz="2200" dirty="0"/>
              <a:t> suspension (more palatable) and </a:t>
            </a:r>
            <a:r>
              <a:rPr lang="en-US" sz="2200" i="1" dirty="0" err="1"/>
              <a:t>chloramphenicol</a:t>
            </a:r>
            <a:r>
              <a:rPr lang="en-US" sz="2200" i="1" dirty="0"/>
              <a:t> </a:t>
            </a:r>
            <a:r>
              <a:rPr lang="en-US" sz="2200" i="1" dirty="0" err="1"/>
              <a:t>palmitate</a:t>
            </a:r>
            <a:r>
              <a:rPr lang="en-US" sz="2200" i="1" dirty="0"/>
              <a:t>.</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86C33-4BD7-432A-3E7F-3BD69505CAA6}"/>
              </a:ext>
            </a:extLst>
          </p:cNvPr>
          <p:cNvSpPr>
            <a:spLocks noGrp="1"/>
          </p:cNvSpPr>
          <p:nvPr>
            <p:ph type="title"/>
          </p:nvPr>
        </p:nvSpPr>
        <p:spPr>
          <a:xfrm>
            <a:off x="1676400" y="152401"/>
            <a:ext cx="8763000" cy="487363"/>
          </a:xfrm>
        </p:spPr>
        <p:txBody>
          <a:bodyPr>
            <a:normAutofit fontScale="90000"/>
          </a:bodyPr>
          <a:lstStyle/>
          <a:p>
            <a:pPr>
              <a:defRPr/>
            </a:pPr>
            <a:r>
              <a:rPr lang="en-US" sz="3600" b="1" i="1" dirty="0">
                <a:solidFill>
                  <a:srgbClr val="0000FF"/>
                </a:solidFill>
                <a:effectLst>
                  <a:outerShdw blurRad="38100" dist="38100" dir="2700000" algn="tl">
                    <a:srgbClr val="000000">
                      <a:alpha val="43137"/>
                    </a:srgbClr>
                  </a:outerShdw>
                </a:effectLst>
              </a:rPr>
              <a:t>Pharmaceutical applications of suspensions</a:t>
            </a:r>
            <a:endParaRPr lang="en-US" sz="3600" dirty="0"/>
          </a:p>
        </p:txBody>
      </p:sp>
      <p:sp>
        <p:nvSpPr>
          <p:cNvPr id="3" name="Content Placeholder 2">
            <a:extLst>
              <a:ext uri="{FF2B5EF4-FFF2-40B4-BE49-F238E27FC236}">
                <a16:creationId xmlns:a16="http://schemas.microsoft.com/office/drawing/2014/main" id="{7B13F42E-52A8-C9BD-AD04-5F5418B26F8F}"/>
              </a:ext>
            </a:extLst>
          </p:cNvPr>
          <p:cNvSpPr>
            <a:spLocks noGrp="1"/>
          </p:cNvSpPr>
          <p:nvPr>
            <p:ph idx="1"/>
          </p:nvPr>
        </p:nvSpPr>
        <p:spPr>
          <a:xfrm>
            <a:off x="873940" y="762000"/>
            <a:ext cx="9336860" cy="5943600"/>
          </a:xfrm>
        </p:spPr>
        <p:txBody>
          <a:bodyPr/>
          <a:lstStyle/>
          <a:p>
            <a:pPr marL="457200" indent="-457200">
              <a:buFont typeface="+mj-lt"/>
              <a:buAutoNum type="arabicPeriod" startAt="4"/>
              <a:defRPr/>
            </a:pPr>
            <a:r>
              <a:rPr lang="en-US" sz="2200" dirty="0"/>
              <a:t>Some materials are needed to be present as finely divided forms to </a:t>
            </a:r>
            <a:r>
              <a:rPr lang="en-US" sz="2200" dirty="0">
                <a:solidFill>
                  <a:srgbClr val="C00000"/>
                </a:solidFill>
              </a:rPr>
              <a:t>increase the surface area</a:t>
            </a:r>
            <a:r>
              <a:rPr lang="en-US" sz="2200" dirty="0"/>
              <a:t>. Fore example, Mg carbonate and Mg trisilicate are used to adsorb some toxins</a:t>
            </a:r>
          </a:p>
          <a:p>
            <a:pPr marL="457200" indent="-457200">
              <a:buFont typeface="+mj-lt"/>
              <a:buAutoNum type="arabicPeriod" startAt="4"/>
              <a:defRPr/>
            </a:pPr>
            <a:r>
              <a:rPr lang="en-US" sz="2200" dirty="0"/>
              <a:t>Suspension can be used topical applications:</a:t>
            </a:r>
          </a:p>
          <a:p>
            <a:pPr marL="457200" indent="-457200">
              <a:buNone/>
              <a:defRPr/>
            </a:pPr>
            <a:r>
              <a:rPr lang="en-US" sz="2200" dirty="0"/>
              <a:t>	An example is </a:t>
            </a:r>
            <a:r>
              <a:rPr lang="en-US" sz="2200" i="1" dirty="0"/>
              <a:t>calamine lotion BP</a:t>
            </a:r>
            <a:r>
              <a:rPr lang="en-US" sz="2200" dirty="0"/>
              <a:t> </a:t>
            </a:r>
            <a:r>
              <a:rPr lang="en-US" sz="2200" dirty="0">
                <a:sym typeface="Symbol"/>
              </a:rPr>
              <a:t></a:t>
            </a:r>
            <a:r>
              <a:rPr lang="en-US" sz="2200" dirty="0"/>
              <a:t> after evaporation of dispersing media; the active agent will be left as light deposit</a:t>
            </a:r>
          </a:p>
          <a:p>
            <a:pPr marL="457200" indent="-457200">
              <a:buNone/>
              <a:defRPr/>
            </a:pPr>
            <a:r>
              <a:rPr lang="en-US" sz="2200" dirty="0"/>
              <a:t>6.	Can be used for </a:t>
            </a:r>
            <a:r>
              <a:rPr lang="en-US" sz="2200" dirty="0" err="1"/>
              <a:t>parentral</a:t>
            </a:r>
            <a:r>
              <a:rPr lang="en-US" sz="2200" dirty="0"/>
              <a:t> administration </a:t>
            </a:r>
            <a:r>
              <a:rPr lang="en-US" sz="2200" dirty="0">
                <a:sym typeface="Symbol"/>
              </a:rPr>
              <a:t></a:t>
            </a:r>
            <a:r>
              <a:rPr lang="en-US" sz="2200" dirty="0"/>
              <a:t> intramuscular (</a:t>
            </a:r>
            <a:r>
              <a:rPr lang="en-US" sz="2200" dirty="0" err="1"/>
              <a:t>i.m</a:t>
            </a:r>
            <a:r>
              <a:rPr lang="en-US" sz="2200" dirty="0"/>
              <a:t>.) to control arte of absorption  </a:t>
            </a:r>
          </a:p>
          <a:p>
            <a:pPr marL="457200" indent="-457200">
              <a:buNone/>
              <a:defRPr/>
            </a:pPr>
            <a:r>
              <a:rPr lang="en-US" sz="2200" dirty="0"/>
              <a:t>7.	In vaccines </a:t>
            </a:r>
          </a:p>
          <a:p>
            <a:pPr marL="457200" indent="-457200">
              <a:buFont typeface="+mj-lt"/>
              <a:buAutoNum type="arabicPeriod" startAt="4"/>
              <a:defRPr/>
            </a:pPr>
            <a:endParaRPr lang="en-US" sz="2200" dirty="0"/>
          </a:p>
          <a:p>
            <a:pPr marL="457200" indent="-457200">
              <a:buFont typeface="+mj-lt"/>
              <a:buAutoNum type="arabicPeriod" startAt="4"/>
              <a:defRPr/>
            </a:pPr>
            <a:endParaRPr lang="en-US" sz="2200" dirty="0"/>
          </a:p>
          <a:p>
            <a:pPr marL="457200" indent="-457200">
              <a:buFont typeface="+mj-lt"/>
              <a:buAutoNum type="arabicPeriod" startAt="4"/>
              <a:defRPr/>
            </a:pPr>
            <a:endParaRPr lang="en-US" sz="2200" dirty="0"/>
          </a:p>
          <a:p>
            <a:pPr marL="457200" indent="-457200">
              <a:buNone/>
              <a:defRPr/>
            </a:pPr>
            <a:r>
              <a:rPr lang="en-US" sz="2200" dirty="0"/>
              <a:t>8.	X-ray contrast media: an example is oral and rectal administration of </a:t>
            </a:r>
            <a:r>
              <a:rPr lang="en-US" sz="2200" dirty="0" err="1"/>
              <a:t>propyliodone</a:t>
            </a:r>
            <a:endParaRPr lang="en-US" sz="2200" dirty="0"/>
          </a:p>
          <a:p>
            <a:pPr marL="457200" indent="-457200">
              <a:buNone/>
              <a:defRPr/>
            </a:pPr>
            <a:r>
              <a:rPr lang="en-US" sz="2200" dirty="0"/>
              <a:t>9.	In aerosol  </a:t>
            </a:r>
            <a:r>
              <a:rPr lang="en-US" sz="2200" dirty="0">
                <a:sym typeface="Symbol"/>
              </a:rPr>
              <a:t></a:t>
            </a:r>
            <a:r>
              <a:rPr lang="en-US" sz="2200" dirty="0"/>
              <a:t> suspension of active agents in mixture  of propellants</a:t>
            </a:r>
          </a:p>
          <a:p>
            <a:pPr>
              <a:buFont typeface="Arial" charset="0"/>
              <a:buChar char="•"/>
              <a:defRPr/>
            </a:pPr>
            <a:endParaRPr lang="en-US" dirty="0"/>
          </a:p>
        </p:txBody>
      </p:sp>
      <p:pic>
        <p:nvPicPr>
          <p:cNvPr id="6148" name="Picture 2">
            <a:extLst>
              <a:ext uri="{FF2B5EF4-FFF2-40B4-BE49-F238E27FC236}">
                <a16:creationId xmlns:a16="http://schemas.microsoft.com/office/drawing/2014/main" id="{8F7CC460-B4ED-8111-3041-D2A850636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799" y="3868739"/>
            <a:ext cx="2666999" cy="96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4">
            <a:extLst>
              <a:ext uri="{FF2B5EF4-FFF2-40B4-BE49-F238E27FC236}">
                <a16:creationId xmlns:a16="http://schemas.microsoft.com/office/drawing/2014/main" id="{7BBA7FC4-75B1-25B5-AD07-11332C4849C6}"/>
              </a:ext>
            </a:extLst>
          </p:cNvPr>
          <p:cNvSpPr>
            <a:spLocks noChangeArrowheads="1"/>
          </p:cNvSpPr>
          <p:nvPr/>
        </p:nvSpPr>
        <p:spPr bwMode="auto">
          <a:xfrm>
            <a:off x="4114800" y="4876800"/>
            <a:ext cx="2667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b="1"/>
              <a:t>e.g. Diphtheria and Tetanus vaccines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6148"/>
                                        </p:tgtEl>
                                        <p:attrNameLst>
                                          <p:attrName>style.visibility</p:attrName>
                                        </p:attrNameLst>
                                      </p:cBhvr>
                                      <p:to>
                                        <p:strVal val="visible"/>
                                      </p:to>
                                    </p:set>
                                    <p:animEffect transition="in" filter="dissolve">
                                      <p:cBhvr>
                                        <p:cTn id="32" dur="500"/>
                                        <p:tgtEl>
                                          <p:spTgt spid="61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6149"/>
                                        </p:tgtEl>
                                        <p:attrNameLst>
                                          <p:attrName>style.visibility</p:attrName>
                                        </p:attrNameLst>
                                      </p:cBhvr>
                                      <p:to>
                                        <p:strVal val="visible"/>
                                      </p:to>
                                    </p:set>
                                    <p:animEffect transition="in" filter="dissolve">
                                      <p:cBhvr>
                                        <p:cTn id="37" dur="500"/>
                                        <p:tgtEl>
                                          <p:spTgt spid="61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66F7328-A842-A6DA-178C-8AE95B88E79F}"/>
              </a:ext>
            </a:extLst>
          </p:cNvPr>
          <p:cNvSpPr>
            <a:spLocks noGrp="1"/>
          </p:cNvSpPr>
          <p:nvPr>
            <p:ph type="title"/>
          </p:nvPr>
        </p:nvSpPr>
        <p:spPr>
          <a:xfrm>
            <a:off x="1981200" y="274638"/>
            <a:ext cx="8229600" cy="715962"/>
          </a:xfrm>
        </p:spPr>
        <p:txBody>
          <a:bodyPr/>
          <a:lstStyle/>
          <a:p>
            <a:pPr>
              <a:defRPr/>
            </a:pPr>
            <a:r>
              <a:rPr lang="en-US" b="1" i="1" dirty="0">
                <a:solidFill>
                  <a:srgbClr val="0000FF"/>
                </a:solidFill>
                <a:effectLst>
                  <a:outerShdw blurRad="38100" dist="38100" dir="2700000" algn="tl">
                    <a:srgbClr val="000000">
                      <a:alpha val="43137"/>
                    </a:srgbClr>
                  </a:outerShdw>
                </a:effectLst>
              </a:rPr>
              <a:t>Advantages</a:t>
            </a:r>
            <a:endParaRPr lang="en-US" i="1" dirty="0">
              <a:solidFill>
                <a:srgbClr val="0000FF"/>
              </a:solidFill>
              <a:effectLst>
                <a:outerShdw blurRad="38100" dist="38100" dir="2700000" algn="tl">
                  <a:srgbClr val="000000">
                    <a:alpha val="43137"/>
                  </a:srgbClr>
                </a:outerShdw>
              </a:effectLst>
            </a:endParaRPr>
          </a:p>
        </p:txBody>
      </p:sp>
      <p:sp>
        <p:nvSpPr>
          <p:cNvPr id="7171" name="Content Placeholder 2">
            <a:extLst>
              <a:ext uri="{FF2B5EF4-FFF2-40B4-BE49-F238E27FC236}">
                <a16:creationId xmlns:a16="http://schemas.microsoft.com/office/drawing/2014/main" id="{555D60C4-59CB-1B57-49A9-3E978F0F97DD}"/>
              </a:ext>
            </a:extLst>
          </p:cNvPr>
          <p:cNvSpPr>
            <a:spLocks noGrp="1"/>
          </p:cNvSpPr>
          <p:nvPr>
            <p:ph idx="1"/>
          </p:nvPr>
        </p:nvSpPr>
        <p:spPr>
          <a:xfrm>
            <a:off x="1981200" y="1066800"/>
            <a:ext cx="8229600" cy="5486400"/>
          </a:xfrm>
        </p:spPr>
        <p:txBody>
          <a:bodyPr/>
          <a:lstStyle/>
          <a:p>
            <a:pPr marL="457200" indent="-457200">
              <a:buFont typeface="+mj-lt"/>
              <a:buAutoNum type="arabicPeriod"/>
            </a:pPr>
            <a:r>
              <a:rPr lang="en-US" altLang="en-US" sz="2400" dirty="0"/>
              <a:t>Suspension can </a:t>
            </a:r>
            <a:r>
              <a:rPr lang="en-US" altLang="en-US" sz="2400" dirty="0">
                <a:solidFill>
                  <a:srgbClr val="FF0000"/>
                </a:solidFill>
              </a:rPr>
              <a:t>improve chemical stability </a:t>
            </a:r>
            <a:r>
              <a:rPr lang="en-US" altLang="en-US" sz="2400" dirty="0"/>
              <a:t>of certain drug. </a:t>
            </a:r>
            <a:r>
              <a:rPr lang="en-US" altLang="en-US" sz="2400" dirty="0" err="1"/>
              <a:t>E.g.Procaine</a:t>
            </a:r>
            <a:r>
              <a:rPr lang="en-US" altLang="en-US" sz="2400" dirty="0"/>
              <a:t> penicillin G </a:t>
            </a:r>
          </a:p>
          <a:p>
            <a:pPr marL="457200" indent="-457200">
              <a:buFont typeface="+mj-lt"/>
              <a:buAutoNum type="arabicPeriod"/>
            </a:pPr>
            <a:endParaRPr lang="en-US" altLang="en-US" sz="2400" dirty="0"/>
          </a:p>
          <a:p>
            <a:pPr marL="457200" indent="-457200">
              <a:buFont typeface="+mj-lt"/>
              <a:buAutoNum type="arabicPeriod"/>
            </a:pPr>
            <a:r>
              <a:rPr lang="en-US" altLang="en-US" sz="2400" dirty="0"/>
              <a:t>Drug in suspension exhibits </a:t>
            </a:r>
            <a:r>
              <a:rPr lang="en-US" altLang="en-US" sz="2400" dirty="0">
                <a:solidFill>
                  <a:srgbClr val="FF0000"/>
                </a:solidFill>
              </a:rPr>
              <a:t>higher rate of bioavailability </a:t>
            </a:r>
            <a:r>
              <a:rPr lang="en-US" altLang="en-US" sz="2400" dirty="0"/>
              <a:t>than other dosage forms. bioavailability is in following order, </a:t>
            </a:r>
          </a:p>
          <a:p>
            <a:pPr marL="0" indent="0">
              <a:buNone/>
            </a:pPr>
            <a:br>
              <a:rPr lang="en-US" altLang="en-US" sz="2400" b="1" dirty="0"/>
            </a:br>
            <a:r>
              <a:rPr lang="en-US" altLang="en-US" sz="2000" b="1" dirty="0"/>
              <a:t>Solution &gt; Suspension &gt; Capsule &gt; Compressed Tablet &gt; Coated tablet</a:t>
            </a:r>
          </a:p>
          <a:p>
            <a:pPr marL="457200" indent="-457200">
              <a:buFont typeface="+mj-lt"/>
              <a:buAutoNum type="arabicPeriod"/>
            </a:pPr>
            <a:endParaRPr lang="en-US" altLang="en-US" sz="2400" dirty="0"/>
          </a:p>
          <a:p>
            <a:pPr marL="457200" indent="-457200">
              <a:buFont typeface="+mj-lt"/>
              <a:buAutoNum type="arabicPeriod"/>
            </a:pPr>
            <a:r>
              <a:rPr lang="en-US" altLang="en-US" sz="2400" dirty="0">
                <a:solidFill>
                  <a:srgbClr val="FF0000"/>
                </a:solidFill>
              </a:rPr>
              <a:t>Duration and onset of action can be controlled</a:t>
            </a:r>
            <a:r>
              <a:rPr lang="en-US" altLang="en-US" sz="2400" dirty="0"/>
              <a:t>. </a:t>
            </a:r>
            <a:r>
              <a:rPr lang="en-US" altLang="en-US" sz="2400" dirty="0" err="1"/>
              <a:t>E.g.Protamine</a:t>
            </a:r>
            <a:r>
              <a:rPr lang="en-US" altLang="en-US" sz="2400" dirty="0"/>
              <a:t> Zinc-Insulin suspension </a:t>
            </a:r>
          </a:p>
          <a:p>
            <a:pPr marL="457200" indent="-457200">
              <a:buFont typeface="+mj-lt"/>
              <a:buAutoNum type="arabicPeriod"/>
            </a:pPr>
            <a:endParaRPr lang="en-US" altLang="en-US" sz="2400" dirty="0"/>
          </a:p>
          <a:p>
            <a:pPr marL="457200" indent="-457200">
              <a:buFont typeface="+mj-lt"/>
              <a:buAutoNum type="arabicPeriod"/>
            </a:pPr>
            <a:r>
              <a:rPr lang="en-US" altLang="en-US" sz="2400" dirty="0"/>
              <a:t>Suspension can </a:t>
            </a:r>
            <a:r>
              <a:rPr lang="en-US" altLang="en-US" sz="2400" dirty="0">
                <a:solidFill>
                  <a:srgbClr val="FF0000"/>
                </a:solidFill>
              </a:rPr>
              <a:t>mask the unpleasant/ bitter taste </a:t>
            </a:r>
            <a:r>
              <a:rPr lang="en-US" altLang="en-US" sz="2400" dirty="0"/>
              <a:t>of drug. E.g. Chloramphenicol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5994350-1D4C-4A80-8B34-DF82591682C9}"/>
              </a:ext>
            </a:extLst>
          </p:cNvPr>
          <p:cNvSpPr>
            <a:spLocks noGrp="1"/>
          </p:cNvSpPr>
          <p:nvPr>
            <p:ph type="title"/>
          </p:nvPr>
        </p:nvSpPr>
        <p:spPr/>
        <p:txBody>
          <a:bodyPr/>
          <a:lstStyle/>
          <a:p>
            <a:pPr>
              <a:defRPr/>
            </a:pPr>
            <a:r>
              <a:rPr lang="en-US" b="1" i="1" dirty="0">
                <a:solidFill>
                  <a:srgbClr val="0000FF"/>
                </a:solidFill>
                <a:effectLst>
                  <a:outerShdw blurRad="38100" dist="38100" dir="2700000" algn="tl">
                    <a:srgbClr val="000000">
                      <a:alpha val="43137"/>
                    </a:srgbClr>
                  </a:outerShdw>
                </a:effectLst>
              </a:rPr>
              <a:t>Disadvantages</a:t>
            </a:r>
            <a:endParaRPr lang="en-US" i="1" dirty="0">
              <a:solidFill>
                <a:srgbClr val="0000FF"/>
              </a:solidFill>
              <a:effectLst>
                <a:outerShdw blurRad="38100" dist="38100" dir="2700000" algn="tl">
                  <a:srgbClr val="000000">
                    <a:alpha val="43137"/>
                  </a:srgbClr>
                </a:outerShdw>
              </a:effectLst>
            </a:endParaRPr>
          </a:p>
        </p:txBody>
      </p:sp>
      <p:sp>
        <p:nvSpPr>
          <p:cNvPr id="8195" name="Content Placeholder 2">
            <a:extLst>
              <a:ext uri="{FF2B5EF4-FFF2-40B4-BE49-F238E27FC236}">
                <a16:creationId xmlns:a16="http://schemas.microsoft.com/office/drawing/2014/main" id="{8AEB1266-E014-8306-F538-F12912B5C036}"/>
              </a:ext>
            </a:extLst>
          </p:cNvPr>
          <p:cNvSpPr>
            <a:spLocks noGrp="1"/>
          </p:cNvSpPr>
          <p:nvPr>
            <p:ph idx="1"/>
          </p:nvPr>
        </p:nvSpPr>
        <p:spPr/>
        <p:txBody>
          <a:bodyPr/>
          <a:lstStyle/>
          <a:p>
            <a:pPr marL="457200" indent="-457200">
              <a:buFont typeface="+mj-lt"/>
              <a:buAutoNum type="arabicPeriod"/>
            </a:pPr>
            <a:r>
              <a:rPr lang="en-US" altLang="en-US" sz="2400" dirty="0"/>
              <a:t>Physical stability, sedimentation and compaction can causes problems. </a:t>
            </a:r>
          </a:p>
          <a:p>
            <a:pPr marL="457200" indent="-457200">
              <a:buFont typeface="+mj-lt"/>
              <a:buAutoNum type="arabicPeriod"/>
            </a:pPr>
            <a:endParaRPr lang="en-US" altLang="en-US" sz="2400" dirty="0"/>
          </a:p>
          <a:p>
            <a:pPr marL="457200" indent="-457200">
              <a:buFont typeface="+mj-lt"/>
              <a:buAutoNum type="arabicPeriod"/>
            </a:pPr>
            <a:r>
              <a:rPr lang="en-US" altLang="en-US" sz="2400" dirty="0"/>
              <a:t>It is bulky sufficient care must be taken during handling and transport. </a:t>
            </a:r>
          </a:p>
          <a:p>
            <a:pPr marL="457200" indent="-457200">
              <a:buFont typeface="+mj-lt"/>
              <a:buAutoNum type="arabicPeriod"/>
            </a:pPr>
            <a:endParaRPr lang="en-US" altLang="en-US" sz="2400" dirty="0"/>
          </a:p>
          <a:p>
            <a:pPr marL="457200" indent="-457200">
              <a:buFont typeface="+mj-lt"/>
              <a:buAutoNum type="arabicPeriod"/>
            </a:pPr>
            <a:r>
              <a:rPr lang="en-US" altLang="en-US" sz="2400" dirty="0"/>
              <a:t>It is difficult to formulate</a:t>
            </a:r>
          </a:p>
          <a:p>
            <a:pPr marL="457200" indent="-457200">
              <a:buFont typeface="+mj-lt"/>
              <a:buAutoNum type="arabicPeriod"/>
            </a:pPr>
            <a:endParaRPr lang="en-US" altLang="en-US" sz="2400" dirty="0"/>
          </a:p>
          <a:p>
            <a:pPr marL="457200" indent="-457200">
              <a:buFont typeface="+mj-lt"/>
              <a:buAutoNum type="arabicPeriod"/>
            </a:pPr>
            <a:r>
              <a:rPr lang="en-US" altLang="en-US" sz="2400" dirty="0"/>
              <a:t>Uniform and accurate dose can not be achieved unless suspension are packed in unit dosage form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10A9417-BC16-91DE-579E-77FB2442E470}"/>
              </a:ext>
            </a:extLst>
          </p:cNvPr>
          <p:cNvSpPr>
            <a:spLocks noGrp="1"/>
          </p:cNvSpPr>
          <p:nvPr>
            <p:ph type="title"/>
          </p:nvPr>
        </p:nvSpPr>
        <p:spPr>
          <a:xfrm>
            <a:off x="1981200" y="274638"/>
            <a:ext cx="8229600" cy="563562"/>
          </a:xfrm>
        </p:spPr>
        <p:txBody>
          <a:bodyPr>
            <a:normAutofit fontScale="90000"/>
          </a:bodyPr>
          <a:lstStyle/>
          <a:p>
            <a:pPr>
              <a:defRPr/>
            </a:pPr>
            <a:r>
              <a:rPr lang="en-US" b="1" i="1" dirty="0">
                <a:solidFill>
                  <a:srgbClr val="0000FF"/>
                </a:solidFill>
                <a:effectLst>
                  <a:outerShdw blurRad="38100" dist="38100" dir="2700000" algn="tl">
                    <a:srgbClr val="000000">
                      <a:alpha val="43137"/>
                    </a:srgbClr>
                  </a:outerShdw>
                </a:effectLst>
              </a:rPr>
              <a:t>Classification</a:t>
            </a:r>
            <a:endParaRPr lang="en-US" i="1" dirty="0">
              <a:solidFill>
                <a:srgbClr val="0000FF"/>
              </a:solidFill>
              <a:effectLst>
                <a:outerShdw blurRad="38100" dist="38100" dir="2700000" algn="tl">
                  <a:srgbClr val="000000">
                    <a:alpha val="43137"/>
                  </a:srgbClr>
                </a:outerShdw>
              </a:effectLst>
            </a:endParaRPr>
          </a:p>
        </p:txBody>
      </p:sp>
      <p:sp>
        <p:nvSpPr>
          <p:cNvPr id="4099" name="Content Placeholder 2">
            <a:extLst>
              <a:ext uri="{FF2B5EF4-FFF2-40B4-BE49-F238E27FC236}">
                <a16:creationId xmlns:a16="http://schemas.microsoft.com/office/drawing/2014/main" id="{89FFFA0B-24ED-47F6-ADBD-5C1DA917A424}"/>
              </a:ext>
            </a:extLst>
          </p:cNvPr>
          <p:cNvSpPr>
            <a:spLocks noGrp="1"/>
          </p:cNvSpPr>
          <p:nvPr>
            <p:ph idx="1"/>
          </p:nvPr>
        </p:nvSpPr>
        <p:spPr>
          <a:xfrm>
            <a:off x="2133600" y="990600"/>
            <a:ext cx="8229600" cy="5638800"/>
          </a:xfrm>
        </p:spPr>
        <p:txBody>
          <a:bodyPr/>
          <a:lstStyle/>
          <a:p>
            <a:pPr>
              <a:buFont typeface="Arial" charset="0"/>
              <a:buChar char="•"/>
              <a:defRPr/>
            </a:pPr>
            <a:r>
              <a:rPr lang="en-US" sz="2400" b="1" dirty="0">
                <a:solidFill>
                  <a:srgbClr val="FF0000"/>
                </a:solidFill>
                <a:effectLst>
                  <a:outerShdw blurRad="38100" dist="38100" dir="2700000" algn="tl">
                    <a:srgbClr val="000000">
                      <a:alpha val="43137"/>
                    </a:srgbClr>
                  </a:outerShdw>
                </a:effectLst>
              </a:rPr>
              <a:t>Based On General Classes </a:t>
            </a:r>
          </a:p>
          <a:p>
            <a:pPr lvl="1">
              <a:buFont typeface="Arial" charset="0"/>
              <a:buChar char="–"/>
              <a:defRPr/>
            </a:pPr>
            <a:r>
              <a:rPr lang="en-US" sz="2000" dirty="0"/>
              <a:t>Oral suspension </a:t>
            </a:r>
          </a:p>
          <a:p>
            <a:pPr lvl="1">
              <a:buFont typeface="Arial" charset="0"/>
              <a:buChar char="–"/>
              <a:defRPr/>
            </a:pPr>
            <a:r>
              <a:rPr lang="en-US" sz="2000" dirty="0"/>
              <a:t>Externally applied suspension </a:t>
            </a:r>
          </a:p>
          <a:p>
            <a:pPr lvl="1">
              <a:buFont typeface="Arial" charset="0"/>
              <a:buChar char="–"/>
              <a:defRPr/>
            </a:pPr>
            <a:r>
              <a:rPr lang="en-US" sz="2000" dirty="0"/>
              <a:t>Parenteral suspension </a:t>
            </a:r>
          </a:p>
          <a:p>
            <a:pPr>
              <a:buFont typeface="Arial" charset="0"/>
              <a:buChar char="•"/>
              <a:defRPr/>
            </a:pPr>
            <a:r>
              <a:rPr lang="en-US" sz="2400" b="1" dirty="0">
                <a:solidFill>
                  <a:srgbClr val="0000FF"/>
                </a:solidFill>
                <a:effectLst>
                  <a:outerShdw blurRad="38100" dist="38100" dir="2700000" algn="tl">
                    <a:srgbClr val="000000">
                      <a:alpha val="43137"/>
                    </a:srgbClr>
                  </a:outerShdw>
                </a:effectLst>
              </a:rPr>
              <a:t>Based On Proportion Of Solid Particles </a:t>
            </a:r>
          </a:p>
          <a:p>
            <a:pPr lvl="1">
              <a:buFont typeface="Arial" charset="0"/>
              <a:buChar char="–"/>
              <a:defRPr/>
            </a:pPr>
            <a:r>
              <a:rPr lang="en-US" sz="2000" dirty="0"/>
              <a:t>Dilute suspension (2 to10 </a:t>
            </a:r>
            <a:r>
              <a:rPr lang="en-US" sz="2000" dirty="0" err="1"/>
              <a:t>percnt</a:t>
            </a:r>
            <a:r>
              <a:rPr lang="en-US" sz="2000" dirty="0"/>
              <a:t>; w/v solid) </a:t>
            </a:r>
          </a:p>
          <a:p>
            <a:pPr lvl="1">
              <a:buFont typeface="Arial" charset="0"/>
              <a:buChar char="–"/>
              <a:defRPr/>
            </a:pPr>
            <a:r>
              <a:rPr lang="en-US" sz="2000" dirty="0"/>
              <a:t>Concentrated suspension (50 </a:t>
            </a:r>
            <a:r>
              <a:rPr lang="en-US" sz="2000" dirty="0" err="1"/>
              <a:t>percnt</a:t>
            </a:r>
            <a:r>
              <a:rPr lang="en-US" sz="2000" dirty="0"/>
              <a:t>; w/v solid) </a:t>
            </a:r>
          </a:p>
          <a:p>
            <a:pPr>
              <a:buFont typeface="Arial" charset="0"/>
              <a:buChar char="•"/>
              <a:defRPr/>
            </a:pPr>
            <a:r>
              <a:rPr lang="en-US" sz="2400" b="1" dirty="0">
                <a:solidFill>
                  <a:srgbClr val="C00000"/>
                </a:solidFill>
                <a:effectLst>
                  <a:outerShdw blurRad="38100" dist="38100" dir="2700000" algn="tl">
                    <a:srgbClr val="000000">
                      <a:alpha val="43137"/>
                    </a:srgbClr>
                  </a:outerShdw>
                </a:effectLst>
              </a:rPr>
              <a:t>Based On </a:t>
            </a:r>
            <a:r>
              <a:rPr lang="en-US" sz="2400" b="1" dirty="0" err="1">
                <a:solidFill>
                  <a:srgbClr val="C00000"/>
                </a:solidFill>
                <a:effectLst>
                  <a:outerShdw blurRad="38100" dist="38100" dir="2700000" algn="tl">
                    <a:srgbClr val="000000">
                      <a:alpha val="43137"/>
                    </a:srgbClr>
                  </a:outerShdw>
                </a:effectLst>
              </a:rPr>
              <a:t>Electrokinetic</a:t>
            </a:r>
            <a:r>
              <a:rPr lang="en-US" sz="2400" b="1" dirty="0">
                <a:solidFill>
                  <a:srgbClr val="C00000"/>
                </a:solidFill>
                <a:effectLst>
                  <a:outerShdw blurRad="38100" dist="38100" dir="2700000" algn="tl">
                    <a:srgbClr val="000000">
                      <a:alpha val="43137"/>
                    </a:srgbClr>
                  </a:outerShdw>
                </a:effectLst>
              </a:rPr>
              <a:t> Nature Of Solid Particles</a:t>
            </a:r>
          </a:p>
          <a:p>
            <a:pPr lvl="1">
              <a:buFont typeface="Arial" charset="0"/>
              <a:buChar char="–"/>
              <a:defRPr/>
            </a:pPr>
            <a:r>
              <a:rPr lang="en-US" sz="2000" dirty="0"/>
              <a:t>Flocculated suspension </a:t>
            </a:r>
          </a:p>
          <a:p>
            <a:pPr lvl="1">
              <a:buFont typeface="Arial" charset="0"/>
              <a:buChar char="–"/>
              <a:defRPr/>
            </a:pPr>
            <a:r>
              <a:rPr lang="en-US" sz="2000" dirty="0"/>
              <a:t>Deflocculated suspension </a:t>
            </a:r>
          </a:p>
          <a:p>
            <a:pPr>
              <a:buFont typeface="Arial" charset="0"/>
              <a:buChar char="•"/>
              <a:defRPr/>
            </a:pPr>
            <a:r>
              <a:rPr lang="en-US" sz="2400" b="1" dirty="0">
                <a:solidFill>
                  <a:srgbClr val="7030A0"/>
                </a:solidFill>
                <a:effectLst>
                  <a:outerShdw blurRad="38100" dist="38100" dir="2700000" algn="tl">
                    <a:srgbClr val="000000">
                      <a:alpha val="43137"/>
                    </a:srgbClr>
                  </a:outerShdw>
                </a:effectLst>
              </a:rPr>
              <a:t>Based On Size Of Solid Particles</a:t>
            </a:r>
          </a:p>
          <a:p>
            <a:pPr lvl="1">
              <a:spcBef>
                <a:spcPts val="600"/>
              </a:spcBef>
              <a:buFont typeface="Arial" charset="0"/>
              <a:buChar char="–"/>
              <a:defRPr/>
            </a:pPr>
            <a:r>
              <a:rPr lang="en-US" sz="2000" dirty="0"/>
              <a:t>Colloidal suspension (&lt; 1 micron) </a:t>
            </a:r>
          </a:p>
          <a:p>
            <a:pPr lvl="1">
              <a:spcBef>
                <a:spcPts val="600"/>
              </a:spcBef>
              <a:buFont typeface="Arial" charset="0"/>
              <a:buChar char="–"/>
              <a:defRPr/>
            </a:pPr>
            <a:r>
              <a:rPr lang="en-US" sz="2000" dirty="0"/>
              <a:t>Coarse suspension (&gt;1 micron) </a:t>
            </a:r>
          </a:p>
          <a:p>
            <a:pPr lvl="1">
              <a:spcBef>
                <a:spcPts val="600"/>
              </a:spcBef>
              <a:buFont typeface="Arial" charset="0"/>
              <a:buChar char="–"/>
              <a:defRPr/>
            </a:pPr>
            <a:r>
              <a:rPr lang="en-US" sz="2000" dirty="0" err="1"/>
              <a:t>Nano</a:t>
            </a:r>
            <a:r>
              <a:rPr lang="en-US" sz="2000" dirty="0"/>
              <a:t> suspension (10 </a:t>
            </a:r>
            <a:r>
              <a:rPr lang="en-US" sz="2000" dirty="0" err="1"/>
              <a:t>ng</a:t>
            </a:r>
            <a:r>
              <a:rPr lang="en-US" sz="2000" dirty="0"/>
              <a:t>)   </a:t>
            </a:r>
            <a:r>
              <a:rPr lang="en-US" dirty="0"/>
              <a:t>        </a:t>
            </a:r>
          </a:p>
          <a:p>
            <a:pPr>
              <a:buFont typeface="Arial"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lide(fromBottom)">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4099">
                                            <p:txEl>
                                              <p:pRg st="4" end="4"/>
                                            </p:txEl>
                                          </p:spTgt>
                                        </p:tgtEl>
                                        <p:attrNameLst>
                                          <p:attrName>style.visibility</p:attrName>
                                        </p:attrNameLst>
                                      </p:cBhvr>
                                      <p:to>
                                        <p:strVal val="visible"/>
                                      </p:to>
                                    </p:set>
                                    <p:animEffect transition="in" filter="slide(fromBottom)">
                                      <p:cBhvr>
                                        <p:cTn id="12" dur="500"/>
                                        <p:tgtEl>
                                          <p:spTgt spid="4099">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4099">
                                            <p:txEl>
                                              <p:pRg st="7" end="7"/>
                                            </p:txEl>
                                          </p:spTgt>
                                        </p:tgtEl>
                                        <p:attrNameLst>
                                          <p:attrName>style.visibility</p:attrName>
                                        </p:attrNameLst>
                                      </p:cBhvr>
                                      <p:to>
                                        <p:strVal val="visible"/>
                                      </p:to>
                                    </p:set>
                                    <p:animEffect transition="in" filter="slide(fromBottom)">
                                      <p:cBhvr>
                                        <p:cTn id="17" dur="500"/>
                                        <p:tgtEl>
                                          <p:spTgt spid="4099">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099">
                                            <p:txEl>
                                              <p:pRg st="10" end="10"/>
                                            </p:txEl>
                                          </p:spTgt>
                                        </p:tgtEl>
                                        <p:attrNameLst>
                                          <p:attrName>style.visibility</p:attrName>
                                        </p:attrNameLst>
                                      </p:cBhvr>
                                      <p:to>
                                        <p:strVal val="visible"/>
                                      </p:to>
                                    </p:set>
                                    <p:animEffect transition="in" filter="slide(fromBottom)">
                                      <p:cBhvr>
                                        <p:cTn id="22" dur="500"/>
                                        <p:tgtEl>
                                          <p:spTgt spid="4099">
                                            <p:txEl>
                                              <p:pRg st="10" end="1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099">
                                            <p:txEl>
                                              <p:pRg st="1" end="1"/>
                                            </p:txEl>
                                          </p:spTgt>
                                        </p:tgtEl>
                                        <p:attrNameLst>
                                          <p:attrName>style.visibility</p:attrName>
                                        </p:attrNameLst>
                                      </p:cBhvr>
                                      <p:to>
                                        <p:strVal val="visible"/>
                                      </p:to>
                                    </p:set>
                                    <p:animEffect transition="in" filter="dissolve">
                                      <p:cBhvr>
                                        <p:cTn id="27" dur="500"/>
                                        <p:tgtEl>
                                          <p:spTgt spid="4099">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4099">
                                            <p:txEl>
                                              <p:pRg st="2" end="2"/>
                                            </p:txEl>
                                          </p:spTgt>
                                        </p:tgtEl>
                                        <p:attrNameLst>
                                          <p:attrName>style.visibility</p:attrName>
                                        </p:attrNameLst>
                                      </p:cBhvr>
                                      <p:to>
                                        <p:strVal val="visible"/>
                                      </p:to>
                                    </p:set>
                                    <p:animEffect transition="in" filter="dissolve">
                                      <p:cBhvr>
                                        <p:cTn id="32" dur="500"/>
                                        <p:tgtEl>
                                          <p:spTgt spid="4099">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4099">
                                            <p:txEl>
                                              <p:pRg st="3" end="3"/>
                                            </p:txEl>
                                          </p:spTgt>
                                        </p:tgtEl>
                                        <p:attrNameLst>
                                          <p:attrName>style.visibility</p:attrName>
                                        </p:attrNameLst>
                                      </p:cBhvr>
                                      <p:to>
                                        <p:strVal val="visible"/>
                                      </p:to>
                                    </p:set>
                                    <p:animEffect transition="in" filter="dissolve">
                                      <p:cBhvr>
                                        <p:cTn id="37" dur="500"/>
                                        <p:tgtEl>
                                          <p:spTgt spid="4099">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dissolve">
                                      <p:cBhvr>
                                        <p:cTn id="42" dur="500"/>
                                        <p:tgtEl>
                                          <p:spTgt spid="4099">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4099">
                                            <p:txEl>
                                              <p:pRg st="6" end="6"/>
                                            </p:txEl>
                                          </p:spTgt>
                                        </p:tgtEl>
                                        <p:attrNameLst>
                                          <p:attrName>style.visibility</p:attrName>
                                        </p:attrNameLst>
                                      </p:cBhvr>
                                      <p:to>
                                        <p:strVal val="visible"/>
                                      </p:to>
                                    </p:set>
                                    <p:animEffect transition="in" filter="dissolve">
                                      <p:cBhvr>
                                        <p:cTn id="47" dur="500"/>
                                        <p:tgtEl>
                                          <p:spTgt spid="4099">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4099">
                                            <p:txEl>
                                              <p:pRg st="8" end="8"/>
                                            </p:txEl>
                                          </p:spTgt>
                                        </p:tgtEl>
                                        <p:attrNameLst>
                                          <p:attrName>style.visibility</p:attrName>
                                        </p:attrNameLst>
                                      </p:cBhvr>
                                      <p:to>
                                        <p:strVal val="visible"/>
                                      </p:to>
                                    </p:set>
                                    <p:animEffect transition="in" filter="dissolve">
                                      <p:cBhvr>
                                        <p:cTn id="52" dur="500"/>
                                        <p:tgtEl>
                                          <p:spTgt spid="409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4099">
                                            <p:txEl>
                                              <p:pRg st="9" end="9"/>
                                            </p:txEl>
                                          </p:spTgt>
                                        </p:tgtEl>
                                        <p:attrNameLst>
                                          <p:attrName>style.visibility</p:attrName>
                                        </p:attrNameLst>
                                      </p:cBhvr>
                                      <p:to>
                                        <p:strVal val="visible"/>
                                      </p:to>
                                    </p:set>
                                    <p:animEffect transition="in" filter="dissolve">
                                      <p:cBhvr>
                                        <p:cTn id="57" dur="500"/>
                                        <p:tgtEl>
                                          <p:spTgt spid="4099">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4099">
                                            <p:txEl>
                                              <p:pRg st="11" end="11"/>
                                            </p:txEl>
                                          </p:spTgt>
                                        </p:tgtEl>
                                        <p:attrNameLst>
                                          <p:attrName>style.visibility</p:attrName>
                                        </p:attrNameLst>
                                      </p:cBhvr>
                                      <p:to>
                                        <p:strVal val="visible"/>
                                      </p:to>
                                    </p:set>
                                    <p:animEffect transition="in" filter="dissolve">
                                      <p:cBhvr>
                                        <p:cTn id="62" dur="500"/>
                                        <p:tgtEl>
                                          <p:spTgt spid="4099">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4099">
                                            <p:txEl>
                                              <p:pRg st="12" end="12"/>
                                            </p:txEl>
                                          </p:spTgt>
                                        </p:tgtEl>
                                        <p:attrNameLst>
                                          <p:attrName>style.visibility</p:attrName>
                                        </p:attrNameLst>
                                      </p:cBhvr>
                                      <p:to>
                                        <p:strVal val="visible"/>
                                      </p:to>
                                    </p:set>
                                    <p:animEffect transition="in" filter="dissolve">
                                      <p:cBhvr>
                                        <p:cTn id="67" dur="500"/>
                                        <p:tgtEl>
                                          <p:spTgt spid="4099">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4099">
                                            <p:txEl>
                                              <p:pRg st="13" end="13"/>
                                            </p:txEl>
                                          </p:spTgt>
                                        </p:tgtEl>
                                        <p:attrNameLst>
                                          <p:attrName>style.visibility</p:attrName>
                                        </p:attrNameLst>
                                      </p:cBhvr>
                                      <p:to>
                                        <p:strVal val="visible"/>
                                      </p:to>
                                    </p:set>
                                    <p:animEffect transition="in" filter="dissolve">
                                      <p:cBhvr>
                                        <p:cTn id="72" dur="500"/>
                                        <p:tgtEl>
                                          <p:spTgt spid="409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2385</Words>
  <Application>Microsoft Office PowerPoint</Application>
  <PresentationFormat>Widescreen</PresentationFormat>
  <Paragraphs>241</Paragraphs>
  <Slides>30</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Biphasic Liquid Dosage Forms: Suspensions</vt:lpstr>
      <vt:lpstr>PowerPoint Presentation</vt:lpstr>
      <vt:lpstr>Suspensions</vt:lpstr>
      <vt:lpstr>Examples of Pharmaceutical Suspensions</vt:lpstr>
      <vt:lpstr>Pharmaceutical applications of suspensions</vt:lpstr>
      <vt:lpstr>Pharmaceutical applications of suspensions</vt:lpstr>
      <vt:lpstr>Advantages</vt:lpstr>
      <vt:lpstr>Disadvantages</vt:lpstr>
      <vt:lpstr>Classification</vt:lpstr>
      <vt:lpstr>  Flocculation  &amp;     Deflocculation  </vt:lpstr>
      <vt:lpstr>PowerPoint Presentation</vt:lpstr>
      <vt:lpstr>Features Desired In Pharmaceutical Suspensions</vt:lpstr>
      <vt:lpstr>Formulation Additives</vt:lpstr>
      <vt:lpstr>Formulation Additives</vt:lpstr>
      <vt:lpstr>Method of preparation</vt:lpstr>
      <vt:lpstr>Formulation of Suspensions</vt:lpstr>
      <vt:lpstr>PowerPoint Presentation</vt:lpstr>
      <vt:lpstr>PowerPoint Presentation</vt:lpstr>
      <vt:lpstr>PowerPoint Presentation</vt:lpstr>
      <vt:lpstr>PowerPoint Presentation</vt:lpstr>
      <vt:lpstr>PowerPoint Presentation</vt:lpstr>
      <vt:lpstr>Preparation of Suspensions</vt:lpstr>
      <vt:lpstr>Structured Vehicle</vt:lpstr>
      <vt:lpstr>Preparation Of Structured Vehicle</vt:lpstr>
      <vt:lpstr>Packaging and Storage of Suspensions</vt:lpstr>
      <vt:lpstr>Routes of administration of suspension</vt:lpstr>
      <vt:lpstr>Oral suspensions</vt:lpstr>
      <vt:lpstr>Topical suspensions</vt:lpstr>
      <vt:lpstr>Parenteral suspensions</vt:lpstr>
      <vt:lpstr>Ophthalmic suspensions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Meenakshi Gupta</dc:creator>
  <cp:lastModifiedBy>Meenakshi Gupta</cp:lastModifiedBy>
  <cp:revision>2</cp:revision>
  <dcterms:created xsi:type="dcterms:W3CDTF">2023-09-19T08:52:14Z</dcterms:created>
  <dcterms:modified xsi:type="dcterms:W3CDTF">2023-09-19T09:19:54Z</dcterms:modified>
</cp:coreProperties>
</file>