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7" r:id="rId30"/>
    <p:sldId id="288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A0A20-6E08-461C-9ED3-79470EC777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C5BCD7-2A6D-4803-9E12-7FC0D3266C4D}">
      <dgm:prSet phldrT="[Text]" custT="1"/>
      <dgm:spPr/>
      <dgm:t>
        <a:bodyPr/>
        <a:lstStyle/>
        <a:p>
          <a:pPr algn="l"/>
          <a:r>
            <a:rPr lang="en-US" sz="1600" dirty="0" smtClean="0"/>
            <a:t>Defining Research Problem</a:t>
          </a:r>
          <a:endParaRPr lang="en-US" sz="1600" dirty="0"/>
        </a:p>
      </dgm:t>
    </dgm:pt>
    <dgm:pt modelId="{BB2169F1-F8E9-43E6-A4D6-5BC809E9B01C}" type="parTrans" cxnId="{AC5C2FBE-A51D-4711-AB6F-4A4C41780D0E}">
      <dgm:prSet/>
      <dgm:spPr/>
      <dgm:t>
        <a:bodyPr/>
        <a:lstStyle/>
        <a:p>
          <a:endParaRPr lang="en-US"/>
        </a:p>
      </dgm:t>
    </dgm:pt>
    <dgm:pt modelId="{11937FF7-4671-4545-8E81-293186B46488}" type="sibTrans" cxnId="{AC5C2FBE-A51D-4711-AB6F-4A4C41780D0E}">
      <dgm:prSet/>
      <dgm:spPr/>
      <dgm:t>
        <a:bodyPr/>
        <a:lstStyle/>
        <a:p>
          <a:endParaRPr lang="en-US"/>
        </a:p>
      </dgm:t>
    </dgm:pt>
    <dgm:pt modelId="{5CE1F598-FAA8-4379-90B7-8D6D2C2B37D4}">
      <dgm:prSet phldrT="[Text]" custT="1"/>
      <dgm:spPr/>
      <dgm:t>
        <a:bodyPr/>
        <a:lstStyle/>
        <a:p>
          <a:r>
            <a:rPr lang="en-US" sz="1600" dirty="0" smtClean="0"/>
            <a:t>Review the Literature/Literature Survey</a:t>
          </a:r>
          <a:endParaRPr lang="en-US" sz="1600" dirty="0"/>
        </a:p>
      </dgm:t>
    </dgm:pt>
    <dgm:pt modelId="{CF34C0E7-F941-4453-B6D5-B8F64913170A}" type="parTrans" cxnId="{7186D4A9-3910-43EC-A148-D6EEE3B5F192}">
      <dgm:prSet/>
      <dgm:spPr/>
      <dgm:t>
        <a:bodyPr/>
        <a:lstStyle/>
        <a:p>
          <a:endParaRPr lang="en-US"/>
        </a:p>
      </dgm:t>
    </dgm:pt>
    <dgm:pt modelId="{765800C3-D8AD-4082-AB90-809D2452A2B3}" type="sibTrans" cxnId="{7186D4A9-3910-43EC-A148-D6EEE3B5F192}">
      <dgm:prSet/>
      <dgm:spPr/>
      <dgm:t>
        <a:bodyPr/>
        <a:lstStyle/>
        <a:p>
          <a:endParaRPr lang="en-US"/>
        </a:p>
      </dgm:t>
    </dgm:pt>
    <dgm:pt modelId="{162D1779-C61C-41DE-8210-9B536F73AE6F}">
      <dgm:prSet phldrT="[Text]" custT="1"/>
      <dgm:spPr/>
      <dgm:t>
        <a:bodyPr/>
        <a:lstStyle/>
        <a:p>
          <a:r>
            <a:rPr lang="en-US" sz="1600" dirty="0" smtClean="0"/>
            <a:t>Formulation of hypothesis</a:t>
          </a:r>
          <a:endParaRPr lang="en-US" sz="1600" dirty="0"/>
        </a:p>
      </dgm:t>
    </dgm:pt>
    <dgm:pt modelId="{30A43005-E6CE-4FBF-BFAA-BAD76456F2DE}" type="parTrans" cxnId="{FDB1D6E4-8664-4DE4-A7D8-90D4FD7001C3}">
      <dgm:prSet/>
      <dgm:spPr/>
      <dgm:t>
        <a:bodyPr/>
        <a:lstStyle/>
        <a:p>
          <a:endParaRPr lang="en-US"/>
        </a:p>
      </dgm:t>
    </dgm:pt>
    <dgm:pt modelId="{0541BBC0-EF35-4C74-A49A-9A3047B73081}" type="sibTrans" cxnId="{FDB1D6E4-8664-4DE4-A7D8-90D4FD7001C3}">
      <dgm:prSet/>
      <dgm:spPr/>
      <dgm:t>
        <a:bodyPr/>
        <a:lstStyle/>
        <a:p>
          <a:endParaRPr lang="en-US" dirty="0"/>
        </a:p>
      </dgm:t>
    </dgm:pt>
    <dgm:pt modelId="{0B7BB4A9-C1B9-4979-8D4A-FB6A07172BC3}">
      <dgm:prSet phldrT="[Text]" custT="1"/>
      <dgm:spPr/>
      <dgm:t>
        <a:bodyPr/>
        <a:lstStyle/>
        <a:p>
          <a:r>
            <a:rPr lang="en-US" sz="1600" dirty="0" smtClean="0"/>
            <a:t>Research Design</a:t>
          </a:r>
          <a:endParaRPr lang="en-US" sz="1600" dirty="0"/>
        </a:p>
      </dgm:t>
    </dgm:pt>
    <dgm:pt modelId="{4B07F65D-8180-41A4-9768-25F1C9AB8A4F}" type="parTrans" cxnId="{0AC32206-44FE-4C28-9280-D057262BB982}">
      <dgm:prSet/>
      <dgm:spPr/>
      <dgm:t>
        <a:bodyPr/>
        <a:lstStyle/>
        <a:p>
          <a:endParaRPr lang="en-US"/>
        </a:p>
      </dgm:t>
    </dgm:pt>
    <dgm:pt modelId="{AC7D982E-B536-432A-9592-1375A0540419}" type="sibTrans" cxnId="{0AC32206-44FE-4C28-9280-D057262BB982}">
      <dgm:prSet/>
      <dgm:spPr/>
      <dgm:t>
        <a:bodyPr/>
        <a:lstStyle/>
        <a:p>
          <a:endParaRPr lang="en-US"/>
        </a:p>
      </dgm:t>
    </dgm:pt>
    <dgm:pt modelId="{87D9613B-FB23-4F92-89D6-E563BD00C27E}">
      <dgm:prSet phldrT="[Text]" custT="1"/>
      <dgm:spPr/>
      <dgm:t>
        <a:bodyPr/>
        <a:lstStyle/>
        <a:p>
          <a:r>
            <a:rPr lang="en-US" sz="1600" dirty="0" smtClean="0"/>
            <a:t>Sample design</a:t>
          </a:r>
          <a:endParaRPr lang="en-US" sz="1600" dirty="0"/>
        </a:p>
      </dgm:t>
    </dgm:pt>
    <dgm:pt modelId="{CD12ADB2-0668-47AA-9280-7A7FDFABB6D7}" type="parTrans" cxnId="{CB43A983-6DB1-45AA-BA91-031952380303}">
      <dgm:prSet/>
      <dgm:spPr/>
      <dgm:t>
        <a:bodyPr/>
        <a:lstStyle/>
        <a:p>
          <a:endParaRPr lang="en-US"/>
        </a:p>
      </dgm:t>
    </dgm:pt>
    <dgm:pt modelId="{06F87414-D62D-40BF-B682-C1D57F8BD0FF}" type="sibTrans" cxnId="{CB43A983-6DB1-45AA-BA91-031952380303}">
      <dgm:prSet/>
      <dgm:spPr/>
      <dgm:t>
        <a:bodyPr/>
        <a:lstStyle/>
        <a:p>
          <a:endParaRPr lang="en-US"/>
        </a:p>
      </dgm:t>
    </dgm:pt>
    <dgm:pt modelId="{CF1706E6-5A7E-4EB5-A700-29A27253D664}" type="pres">
      <dgm:prSet presAssocID="{61AA0A20-6E08-461C-9ED3-79470EC777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74BD8-B9C2-4AB9-AE6A-CD57394545A0}" type="pres">
      <dgm:prSet presAssocID="{61AA0A20-6E08-461C-9ED3-79470EC777CE}" presName="dummyMaxCanvas" presStyleCnt="0">
        <dgm:presLayoutVars/>
      </dgm:prSet>
      <dgm:spPr/>
    </dgm:pt>
    <dgm:pt modelId="{7BB9BFCA-7F73-48A5-A356-FAABEDD52FD1}" type="pres">
      <dgm:prSet presAssocID="{61AA0A20-6E08-461C-9ED3-79470EC777CE}" presName="FiveNodes_1" presStyleLbl="node1" presStyleIdx="0" presStyleCnt="5" custScaleY="41939" custLinFactNeighborX="1392" custLinFactNeighborY="-22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DFD7D-8303-43AC-8887-C5DB805E9F6F}" type="pres">
      <dgm:prSet presAssocID="{61AA0A20-6E08-461C-9ED3-79470EC777CE}" presName="FiveNodes_2" presStyleLbl="node1" presStyleIdx="1" presStyleCnt="5" custScaleY="40375" custLinFactNeighborX="-928" custLinFactNeighborY="-68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781B7-C604-4AE7-94A2-7ED4F2606275}" type="pres">
      <dgm:prSet presAssocID="{61AA0A20-6E08-461C-9ED3-79470EC777CE}" presName="FiveNodes_3" presStyleLbl="node1" presStyleIdx="2" presStyleCnt="5" custScaleY="34376" custLinFactY="-21143" custLinFactNeighborX="-386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899D6-AD5F-4E22-909E-DAA4C284A7D8}" type="pres">
      <dgm:prSet presAssocID="{61AA0A20-6E08-461C-9ED3-79470EC777CE}" presName="FiveNodes_4" presStyleLbl="node1" presStyleIdx="3" presStyleCnt="5" custScaleY="28376" custLinFactY="-88162" custLinFactNeighborX="-74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95917-DF0B-48F6-95A4-B91813C130EC}" type="pres">
      <dgm:prSet presAssocID="{61AA0A20-6E08-461C-9ED3-79470EC777CE}" presName="FiveNodes_5" presStyleLbl="node1" presStyleIdx="4" presStyleCnt="5" custScaleY="42338" custLinFactY="-100000" custLinFactNeighborX="-10365" custLinFactNeighborY="-154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EC594-1842-49F8-8076-19C90BD0C1B2}" type="pres">
      <dgm:prSet presAssocID="{61AA0A20-6E08-461C-9ED3-79470EC777CE}" presName="FiveConn_1-2" presStyleLbl="fgAccFollowNode1" presStyleIdx="0" presStyleCnt="4" custScaleX="122908" custScaleY="84651" custLinFactX="-200000" custLinFactNeighborX="-272560" custLinFactNeighborY="-71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9CC60-1E01-4977-BBBE-DD4BBD437AC7}" type="pres">
      <dgm:prSet presAssocID="{61AA0A20-6E08-461C-9ED3-79470EC777CE}" presName="FiveConn_2-3" presStyleLbl="fgAccFollowNode1" presStyleIdx="1" presStyleCnt="4" custScaleY="72010" custLinFactX="-200000" custLinFactY="-39891" custLinFactNeighborX="-2690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EB386-8AF2-46F6-81D9-D250B1027C27}" type="pres">
      <dgm:prSet presAssocID="{61AA0A20-6E08-461C-9ED3-79470EC777CE}" presName="FiveConn_3-4" presStyleLbl="fgAccFollowNode1" presStyleIdx="2" presStyleCnt="4" custScaleY="64498" custLinFactX="-200000" custLinFactY="-100000" custLinFactNeighborX="-270155" custLinFactNeighborY="-138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82D41-402D-43C8-971A-6FED7F6E3235}" type="pres">
      <dgm:prSet presAssocID="{61AA0A20-6E08-461C-9ED3-79470EC777CE}" presName="FiveConn_4-5" presStyleLbl="fgAccFollowNode1" presStyleIdx="3" presStyleCnt="4" custScaleY="67571" custLinFactX="-200000" custLinFactY="-142904" custLinFactNeighborX="-26232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C63B1-77AE-4F23-99F5-587C262F076D}" type="pres">
      <dgm:prSet presAssocID="{61AA0A20-6E08-461C-9ED3-79470EC777C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0231F-8A67-46F4-A9A8-6EDA608162EA}" type="pres">
      <dgm:prSet presAssocID="{61AA0A20-6E08-461C-9ED3-79470EC777C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8B573-0D8A-4B8C-BAAE-8FFA74C3E4BD}" type="pres">
      <dgm:prSet presAssocID="{61AA0A20-6E08-461C-9ED3-79470EC777C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CB4C5-A8B5-4A1B-92A1-8A34A8B4958A}" type="pres">
      <dgm:prSet presAssocID="{61AA0A20-6E08-461C-9ED3-79470EC777C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3EA72-B36F-423B-94DC-02FD01AA5198}" type="pres">
      <dgm:prSet presAssocID="{61AA0A20-6E08-461C-9ED3-79470EC777C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51BD3-0B9E-4106-8AB9-17D7C0C0B700}" type="presOf" srcId="{0B7BB4A9-C1B9-4979-8D4A-FB6A07172BC3}" destId="{806CB4C5-A8B5-4A1B-92A1-8A34A8B4958A}" srcOrd="1" destOrd="0" presId="urn:microsoft.com/office/officeart/2005/8/layout/vProcess5"/>
    <dgm:cxn modelId="{840185F4-6D13-4D14-AA8F-49DF2415F9DD}" type="presOf" srcId="{87D9613B-FB23-4F92-89D6-E563BD00C27E}" destId="{DF995917-DF0B-48F6-95A4-B91813C130EC}" srcOrd="0" destOrd="0" presId="urn:microsoft.com/office/officeart/2005/8/layout/vProcess5"/>
    <dgm:cxn modelId="{85B47C4E-1A32-41A5-A0EC-D5BFFE0E3076}" type="presOf" srcId="{162D1779-C61C-41DE-8210-9B536F73AE6F}" destId="{2DC8B573-0D8A-4B8C-BAAE-8FFA74C3E4BD}" srcOrd="1" destOrd="0" presId="urn:microsoft.com/office/officeart/2005/8/layout/vProcess5"/>
    <dgm:cxn modelId="{B4CD9BD1-FD2C-414A-9BBA-98CA9426361F}" type="presOf" srcId="{5CE1F598-FAA8-4379-90B7-8D6D2C2B37D4}" destId="{42EDFD7D-8303-43AC-8887-C5DB805E9F6F}" srcOrd="0" destOrd="0" presId="urn:microsoft.com/office/officeart/2005/8/layout/vProcess5"/>
    <dgm:cxn modelId="{2D8DA408-715B-40AC-A082-51A152FF3B62}" type="presOf" srcId="{61AA0A20-6E08-461C-9ED3-79470EC777CE}" destId="{CF1706E6-5A7E-4EB5-A700-29A27253D664}" srcOrd="0" destOrd="0" presId="urn:microsoft.com/office/officeart/2005/8/layout/vProcess5"/>
    <dgm:cxn modelId="{A0AA392C-3CFA-46F6-8CC8-D05ED3BE2395}" type="presOf" srcId="{15C5BCD7-2A6D-4803-9E12-7FC0D3266C4D}" destId="{7BB9BFCA-7F73-48A5-A356-FAABEDD52FD1}" srcOrd="0" destOrd="0" presId="urn:microsoft.com/office/officeart/2005/8/layout/vProcess5"/>
    <dgm:cxn modelId="{5B077408-058B-4F0D-9A13-052BA46C7F16}" type="presOf" srcId="{AC7D982E-B536-432A-9592-1375A0540419}" destId="{C2A82D41-402D-43C8-971A-6FED7F6E3235}" srcOrd="0" destOrd="0" presId="urn:microsoft.com/office/officeart/2005/8/layout/vProcess5"/>
    <dgm:cxn modelId="{7186D4A9-3910-43EC-A148-D6EEE3B5F192}" srcId="{61AA0A20-6E08-461C-9ED3-79470EC777CE}" destId="{5CE1F598-FAA8-4379-90B7-8D6D2C2B37D4}" srcOrd="1" destOrd="0" parTransId="{CF34C0E7-F941-4453-B6D5-B8F64913170A}" sibTransId="{765800C3-D8AD-4082-AB90-809D2452A2B3}"/>
    <dgm:cxn modelId="{63169F0E-22E7-4410-A95C-466091D611C4}" type="presOf" srcId="{11937FF7-4671-4545-8E81-293186B46488}" destId="{0DCEC594-1842-49F8-8076-19C90BD0C1B2}" srcOrd="0" destOrd="0" presId="urn:microsoft.com/office/officeart/2005/8/layout/vProcess5"/>
    <dgm:cxn modelId="{18298DFB-6B17-4155-AD7F-69E36A254B37}" type="presOf" srcId="{5CE1F598-FAA8-4379-90B7-8D6D2C2B37D4}" destId="{1900231F-8A67-46F4-A9A8-6EDA608162EA}" srcOrd="1" destOrd="0" presId="urn:microsoft.com/office/officeart/2005/8/layout/vProcess5"/>
    <dgm:cxn modelId="{CB43A983-6DB1-45AA-BA91-031952380303}" srcId="{61AA0A20-6E08-461C-9ED3-79470EC777CE}" destId="{87D9613B-FB23-4F92-89D6-E563BD00C27E}" srcOrd="4" destOrd="0" parTransId="{CD12ADB2-0668-47AA-9280-7A7FDFABB6D7}" sibTransId="{06F87414-D62D-40BF-B682-C1D57F8BD0FF}"/>
    <dgm:cxn modelId="{08D81125-2B35-4A1E-871E-40EF81410659}" type="presOf" srcId="{15C5BCD7-2A6D-4803-9E12-7FC0D3266C4D}" destId="{D6CC63B1-77AE-4F23-99F5-587C262F076D}" srcOrd="1" destOrd="0" presId="urn:microsoft.com/office/officeart/2005/8/layout/vProcess5"/>
    <dgm:cxn modelId="{FDB1D6E4-8664-4DE4-A7D8-90D4FD7001C3}" srcId="{61AA0A20-6E08-461C-9ED3-79470EC777CE}" destId="{162D1779-C61C-41DE-8210-9B536F73AE6F}" srcOrd="2" destOrd="0" parTransId="{30A43005-E6CE-4FBF-BFAA-BAD76456F2DE}" sibTransId="{0541BBC0-EF35-4C74-A49A-9A3047B73081}"/>
    <dgm:cxn modelId="{EB672419-8832-4D29-8562-E3784C41B924}" type="presOf" srcId="{765800C3-D8AD-4082-AB90-809D2452A2B3}" destId="{EE69CC60-1E01-4977-BBBE-DD4BBD437AC7}" srcOrd="0" destOrd="0" presId="urn:microsoft.com/office/officeart/2005/8/layout/vProcess5"/>
    <dgm:cxn modelId="{AC5C2FBE-A51D-4711-AB6F-4A4C41780D0E}" srcId="{61AA0A20-6E08-461C-9ED3-79470EC777CE}" destId="{15C5BCD7-2A6D-4803-9E12-7FC0D3266C4D}" srcOrd="0" destOrd="0" parTransId="{BB2169F1-F8E9-43E6-A4D6-5BC809E9B01C}" sibTransId="{11937FF7-4671-4545-8E81-293186B46488}"/>
    <dgm:cxn modelId="{0AC32206-44FE-4C28-9280-D057262BB982}" srcId="{61AA0A20-6E08-461C-9ED3-79470EC777CE}" destId="{0B7BB4A9-C1B9-4979-8D4A-FB6A07172BC3}" srcOrd="3" destOrd="0" parTransId="{4B07F65D-8180-41A4-9768-25F1C9AB8A4F}" sibTransId="{AC7D982E-B536-432A-9592-1375A0540419}"/>
    <dgm:cxn modelId="{F7F2A224-777C-44C6-8CD0-CCD51BC5FE17}" type="presOf" srcId="{0541BBC0-EF35-4C74-A49A-9A3047B73081}" destId="{47AEB386-8AF2-46F6-81D9-D250B1027C27}" srcOrd="0" destOrd="0" presId="urn:microsoft.com/office/officeart/2005/8/layout/vProcess5"/>
    <dgm:cxn modelId="{285C0B0E-D398-4DF5-9793-DC35D32E9E21}" type="presOf" srcId="{0B7BB4A9-C1B9-4979-8D4A-FB6A07172BC3}" destId="{6E2899D6-AD5F-4E22-909E-DAA4C284A7D8}" srcOrd="0" destOrd="0" presId="urn:microsoft.com/office/officeart/2005/8/layout/vProcess5"/>
    <dgm:cxn modelId="{E799EFFA-1034-4142-8039-0DFAF4834458}" type="presOf" srcId="{162D1779-C61C-41DE-8210-9B536F73AE6F}" destId="{2CA781B7-C604-4AE7-94A2-7ED4F2606275}" srcOrd="0" destOrd="0" presId="urn:microsoft.com/office/officeart/2005/8/layout/vProcess5"/>
    <dgm:cxn modelId="{9A0975B6-1445-41A1-A577-FCF8725E93E6}" type="presOf" srcId="{87D9613B-FB23-4F92-89D6-E563BD00C27E}" destId="{BAA3EA72-B36F-423B-94DC-02FD01AA5198}" srcOrd="1" destOrd="0" presId="urn:microsoft.com/office/officeart/2005/8/layout/vProcess5"/>
    <dgm:cxn modelId="{A614C184-1F41-4AE1-A6FC-BCA820F3FD10}" type="presParOf" srcId="{CF1706E6-5A7E-4EB5-A700-29A27253D664}" destId="{DE274BD8-B9C2-4AB9-AE6A-CD57394545A0}" srcOrd="0" destOrd="0" presId="urn:microsoft.com/office/officeart/2005/8/layout/vProcess5"/>
    <dgm:cxn modelId="{BFD41FFC-81C2-451E-BDD2-C209A506BFAF}" type="presParOf" srcId="{CF1706E6-5A7E-4EB5-A700-29A27253D664}" destId="{7BB9BFCA-7F73-48A5-A356-FAABEDD52FD1}" srcOrd="1" destOrd="0" presId="urn:microsoft.com/office/officeart/2005/8/layout/vProcess5"/>
    <dgm:cxn modelId="{27385D7C-47FE-476F-9E7E-D1E25740C8EA}" type="presParOf" srcId="{CF1706E6-5A7E-4EB5-A700-29A27253D664}" destId="{42EDFD7D-8303-43AC-8887-C5DB805E9F6F}" srcOrd="2" destOrd="0" presId="urn:microsoft.com/office/officeart/2005/8/layout/vProcess5"/>
    <dgm:cxn modelId="{5900223C-3F39-4788-AB67-641C7997D8E8}" type="presParOf" srcId="{CF1706E6-5A7E-4EB5-A700-29A27253D664}" destId="{2CA781B7-C604-4AE7-94A2-7ED4F2606275}" srcOrd="3" destOrd="0" presId="urn:microsoft.com/office/officeart/2005/8/layout/vProcess5"/>
    <dgm:cxn modelId="{DBF273D1-DA8F-499E-92DE-3AE10E5C5B2C}" type="presParOf" srcId="{CF1706E6-5A7E-4EB5-A700-29A27253D664}" destId="{6E2899D6-AD5F-4E22-909E-DAA4C284A7D8}" srcOrd="4" destOrd="0" presId="urn:microsoft.com/office/officeart/2005/8/layout/vProcess5"/>
    <dgm:cxn modelId="{90C2A0E7-F7D7-4B69-8ADA-FB751EA9DEB9}" type="presParOf" srcId="{CF1706E6-5A7E-4EB5-A700-29A27253D664}" destId="{DF995917-DF0B-48F6-95A4-B91813C130EC}" srcOrd="5" destOrd="0" presId="urn:microsoft.com/office/officeart/2005/8/layout/vProcess5"/>
    <dgm:cxn modelId="{6BB7B8C1-1F28-4B9E-94A7-1EE311A696CF}" type="presParOf" srcId="{CF1706E6-5A7E-4EB5-A700-29A27253D664}" destId="{0DCEC594-1842-49F8-8076-19C90BD0C1B2}" srcOrd="6" destOrd="0" presId="urn:microsoft.com/office/officeart/2005/8/layout/vProcess5"/>
    <dgm:cxn modelId="{99618A6F-C02F-412C-A62D-D0F418183AF8}" type="presParOf" srcId="{CF1706E6-5A7E-4EB5-A700-29A27253D664}" destId="{EE69CC60-1E01-4977-BBBE-DD4BBD437AC7}" srcOrd="7" destOrd="0" presId="urn:microsoft.com/office/officeart/2005/8/layout/vProcess5"/>
    <dgm:cxn modelId="{AAD3E5B5-8603-423E-93AD-7F5BD01BA569}" type="presParOf" srcId="{CF1706E6-5A7E-4EB5-A700-29A27253D664}" destId="{47AEB386-8AF2-46F6-81D9-D250B1027C27}" srcOrd="8" destOrd="0" presId="urn:microsoft.com/office/officeart/2005/8/layout/vProcess5"/>
    <dgm:cxn modelId="{3BC196F4-E6A9-4E79-91F4-8ECCA2A1B2A4}" type="presParOf" srcId="{CF1706E6-5A7E-4EB5-A700-29A27253D664}" destId="{C2A82D41-402D-43C8-971A-6FED7F6E3235}" srcOrd="9" destOrd="0" presId="urn:microsoft.com/office/officeart/2005/8/layout/vProcess5"/>
    <dgm:cxn modelId="{12C4B259-D5F3-4F75-977F-3416AD57E6DE}" type="presParOf" srcId="{CF1706E6-5A7E-4EB5-A700-29A27253D664}" destId="{D6CC63B1-77AE-4F23-99F5-587C262F076D}" srcOrd="10" destOrd="0" presId="urn:microsoft.com/office/officeart/2005/8/layout/vProcess5"/>
    <dgm:cxn modelId="{7C8370DA-22B4-49C1-9CE7-85FC208F3E21}" type="presParOf" srcId="{CF1706E6-5A7E-4EB5-A700-29A27253D664}" destId="{1900231F-8A67-46F4-A9A8-6EDA608162EA}" srcOrd="11" destOrd="0" presId="urn:microsoft.com/office/officeart/2005/8/layout/vProcess5"/>
    <dgm:cxn modelId="{513134C7-EABF-476B-B0E6-34A974FD0055}" type="presParOf" srcId="{CF1706E6-5A7E-4EB5-A700-29A27253D664}" destId="{2DC8B573-0D8A-4B8C-BAAE-8FFA74C3E4BD}" srcOrd="12" destOrd="0" presId="urn:microsoft.com/office/officeart/2005/8/layout/vProcess5"/>
    <dgm:cxn modelId="{7E248304-B7A1-4BA5-89C0-B75F32EC7D4B}" type="presParOf" srcId="{CF1706E6-5A7E-4EB5-A700-29A27253D664}" destId="{806CB4C5-A8B5-4A1B-92A1-8A34A8B4958A}" srcOrd="13" destOrd="0" presId="urn:microsoft.com/office/officeart/2005/8/layout/vProcess5"/>
    <dgm:cxn modelId="{9E8CCC78-EDD5-4D60-91CE-29C63DB415D7}" type="presParOf" srcId="{CF1706E6-5A7E-4EB5-A700-29A27253D664}" destId="{BAA3EA72-B36F-423B-94DC-02FD01AA519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AC9C1-7D9E-475C-8D6A-8F1CD8CA32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60727-4B56-463A-ADBA-0A227CD80142}">
      <dgm:prSet phldrT="[Text]" custT="1"/>
      <dgm:spPr/>
      <dgm:t>
        <a:bodyPr/>
        <a:lstStyle/>
        <a:p>
          <a:r>
            <a:rPr lang="en-US" sz="1600" dirty="0" smtClean="0"/>
            <a:t>Collection of Data</a:t>
          </a:r>
          <a:endParaRPr lang="en-US" sz="1600" dirty="0"/>
        </a:p>
      </dgm:t>
    </dgm:pt>
    <dgm:pt modelId="{D268A53B-E36F-4D07-8E5C-230C55751A72}" type="parTrans" cxnId="{4B455D86-FA6D-496E-AB2C-6A866E028FF4}">
      <dgm:prSet/>
      <dgm:spPr/>
      <dgm:t>
        <a:bodyPr/>
        <a:lstStyle/>
        <a:p>
          <a:endParaRPr lang="en-US"/>
        </a:p>
      </dgm:t>
    </dgm:pt>
    <dgm:pt modelId="{85086042-360A-4AC1-8C8C-DCC95649B3D8}" type="sibTrans" cxnId="{4B455D86-FA6D-496E-AB2C-6A866E028FF4}">
      <dgm:prSet/>
      <dgm:spPr/>
      <dgm:t>
        <a:bodyPr/>
        <a:lstStyle/>
        <a:p>
          <a:endParaRPr lang="en-US" dirty="0"/>
        </a:p>
      </dgm:t>
    </dgm:pt>
    <dgm:pt modelId="{40D69413-9FBF-4A5E-9D87-A455AE1538C8}">
      <dgm:prSet phldrT="[Text]" custT="1"/>
      <dgm:spPr/>
      <dgm:t>
        <a:bodyPr/>
        <a:lstStyle/>
        <a:p>
          <a:r>
            <a:rPr lang="en-US" sz="1600" dirty="0" smtClean="0"/>
            <a:t>Analysis of Data</a:t>
          </a:r>
          <a:endParaRPr lang="en-US" sz="1600" dirty="0"/>
        </a:p>
      </dgm:t>
    </dgm:pt>
    <dgm:pt modelId="{8481FD9C-B58B-48D9-96FA-63B78AC00797}" type="parTrans" cxnId="{4ABF9896-C827-41CC-9DC0-CB6FF5D25DA2}">
      <dgm:prSet/>
      <dgm:spPr/>
      <dgm:t>
        <a:bodyPr/>
        <a:lstStyle/>
        <a:p>
          <a:endParaRPr lang="en-US"/>
        </a:p>
      </dgm:t>
    </dgm:pt>
    <dgm:pt modelId="{03EF499B-18A5-41C7-ACCF-6D95C4EEA576}" type="sibTrans" cxnId="{4ABF9896-C827-41CC-9DC0-CB6FF5D25DA2}">
      <dgm:prSet/>
      <dgm:spPr/>
      <dgm:t>
        <a:bodyPr/>
        <a:lstStyle/>
        <a:p>
          <a:endParaRPr lang="en-US"/>
        </a:p>
      </dgm:t>
    </dgm:pt>
    <dgm:pt modelId="{2890A3CC-AAEC-49F3-82F5-A6A12AB04C67}">
      <dgm:prSet phldrT="[Text]" custT="1"/>
      <dgm:spPr/>
      <dgm:t>
        <a:bodyPr/>
        <a:lstStyle/>
        <a:p>
          <a:r>
            <a:rPr lang="en-US" sz="1600" dirty="0" smtClean="0"/>
            <a:t>Generalization and Interpretation of Data</a:t>
          </a:r>
          <a:endParaRPr lang="en-US" sz="1600" dirty="0"/>
        </a:p>
      </dgm:t>
    </dgm:pt>
    <dgm:pt modelId="{0F9C9A34-9892-4460-A30E-23F332456ED6}" type="parTrans" cxnId="{A6A5A632-112E-4362-B46A-BBCDA0FEDADC}">
      <dgm:prSet/>
      <dgm:spPr/>
      <dgm:t>
        <a:bodyPr/>
        <a:lstStyle/>
        <a:p>
          <a:endParaRPr lang="en-US"/>
        </a:p>
      </dgm:t>
    </dgm:pt>
    <dgm:pt modelId="{930B6DE9-624F-431C-9EF1-D81526B3DF95}" type="sibTrans" cxnId="{A6A5A632-112E-4362-B46A-BBCDA0FEDADC}">
      <dgm:prSet/>
      <dgm:spPr/>
      <dgm:t>
        <a:bodyPr/>
        <a:lstStyle/>
        <a:p>
          <a:endParaRPr lang="en-US"/>
        </a:p>
      </dgm:t>
    </dgm:pt>
    <dgm:pt modelId="{EA5DA55C-747D-4795-B2C2-902318DCFD28}" type="pres">
      <dgm:prSet presAssocID="{D30AC9C1-7D9E-475C-8D6A-8F1CD8CA328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0AEBB8-92F1-4AF0-A25B-980AEDA3310E}" type="pres">
      <dgm:prSet presAssocID="{D30AC9C1-7D9E-475C-8D6A-8F1CD8CA3286}" presName="dummyMaxCanvas" presStyleCnt="0">
        <dgm:presLayoutVars/>
      </dgm:prSet>
      <dgm:spPr/>
    </dgm:pt>
    <dgm:pt modelId="{B9BF31B0-C740-4FB7-9F3B-5FD68DB7E644}" type="pres">
      <dgm:prSet presAssocID="{D30AC9C1-7D9E-475C-8D6A-8F1CD8CA3286}" presName="ThreeNodes_1" presStyleLbl="node1" presStyleIdx="0" presStyleCnt="3" custScaleY="14976" custLinFactNeighborX="2736" custLinFactNeighborY="5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797AD-B302-487C-84D5-D1A0283E4F06}" type="pres">
      <dgm:prSet presAssocID="{D30AC9C1-7D9E-475C-8D6A-8F1CD8CA3286}" presName="ThreeNodes_2" presStyleLbl="node1" presStyleIdx="1" presStyleCnt="3" custScaleY="19927" custLinFactNeighborX="3465" custLinFactNeighborY="-78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DE072-01D1-4F02-AE12-074263C88D09}" type="pres">
      <dgm:prSet presAssocID="{D30AC9C1-7D9E-475C-8D6A-8F1CD8CA3286}" presName="ThreeNodes_3" presStyleLbl="node1" presStyleIdx="2" presStyleCnt="3" custScaleY="16220" custLinFactY="-66956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C3822-7F55-4D99-9131-20622D487B18}" type="pres">
      <dgm:prSet presAssocID="{D30AC9C1-7D9E-475C-8D6A-8F1CD8CA3286}" presName="ThreeConn_1-2" presStyleLbl="fgAccFollowNode1" presStyleIdx="0" presStyleCnt="2" custScaleX="41711" custScaleY="30893" custLinFactX="-54281" custLinFactNeighborX="-100000" custLinFactNeighborY="-98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0F4DE-BFA3-4563-9614-C1097983B686}" type="pres">
      <dgm:prSet presAssocID="{D30AC9C1-7D9E-475C-8D6A-8F1CD8CA3286}" presName="ThreeConn_2-3" presStyleLbl="fgAccFollowNode1" presStyleIdx="1" presStyleCnt="2" custScaleX="48617" custScaleY="37964" custLinFactX="-53235" custLinFactY="-100000" custLinFactNeighborX="-100000" custLinFactNeighborY="-136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8EAD8-5920-4A2D-B87E-E815EF4DD901}" type="pres">
      <dgm:prSet presAssocID="{D30AC9C1-7D9E-475C-8D6A-8F1CD8CA328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56F4D-2CC9-42FF-B447-CF9637400E9E}" type="pres">
      <dgm:prSet presAssocID="{D30AC9C1-7D9E-475C-8D6A-8F1CD8CA328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EAED0-E4AB-42B3-BA30-168AAC70F4A0}" type="pres">
      <dgm:prSet presAssocID="{D30AC9C1-7D9E-475C-8D6A-8F1CD8CA328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A7693A-1133-48AA-829D-72688EC29E3B}" type="presOf" srcId="{40D69413-9FBF-4A5E-9D87-A455AE1538C8}" destId="{C4F797AD-B302-487C-84D5-D1A0283E4F06}" srcOrd="0" destOrd="0" presId="urn:microsoft.com/office/officeart/2005/8/layout/vProcess5"/>
    <dgm:cxn modelId="{ABC30FC6-903B-45DF-BC51-DB3AE4E1F9DE}" type="presOf" srcId="{85086042-360A-4AC1-8C8C-DCC95649B3D8}" destId="{4D0C3822-7F55-4D99-9131-20622D487B18}" srcOrd="0" destOrd="0" presId="urn:microsoft.com/office/officeart/2005/8/layout/vProcess5"/>
    <dgm:cxn modelId="{467280FF-6ED3-4DD3-8B92-59795C769021}" type="presOf" srcId="{23A60727-4B56-463A-ADBA-0A227CD80142}" destId="{B9BF31B0-C740-4FB7-9F3B-5FD68DB7E644}" srcOrd="0" destOrd="0" presId="urn:microsoft.com/office/officeart/2005/8/layout/vProcess5"/>
    <dgm:cxn modelId="{4BABB689-6CE7-4808-BBE6-7B979B5F60AB}" type="presOf" srcId="{23A60727-4B56-463A-ADBA-0A227CD80142}" destId="{61C8EAD8-5920-4A2D-B87E-E815EF4DD901}" srcOrd="1" destOrd="0" presId="urn:microsoft.com/office/officeart/2005/8/layout/vProcess5"/>
    <dgm:cxn modelId="{BB920997-02F5-4C3B-BC88-9136B14D9D3F}" type="presOf" srcId="{D30AC9C1-7D9E-475C-8D6A-8F1CD8CA3286}" destId="{EA5DA55C-747D-4795-B2C2-902318DCFD28}" srcOrd="0" destOrd="0" presId="urn:microsoft.com/office/officeart/2005/8/layout/vProcess5"/>
    <dgm:cxn modelId="{6691B995-2FBE-4AE9-AE7C-5BC8CA308706}" type="presOf" srcId="{2890A3CC-AAEC-49F3-82F5-A6A12AB04C67}" destId="{B4AEAED0-E4AB-42B3-BA30-168AAC70F4A0}" srcOrd="1" destOrd="0" presId="urn:microsoft.com/office/officeart/2005/8/layout/vProcess5"/>
    <dgm:cxn modelId="{7AABA81D-83DB-446B-B75D-651127D88532}" type="presOf" srcId="{40D69413-9FBF-4A5E-9D87-A455AE1538C8}" destId="{4A956F4D-2CC9-42FF-B447-CF9637400E9E}" srcOrd="1" destOrd="0" presId="urn:microsoft.com/office/officeart/2005/8/layout/vProcess5"/>
    <dgm:cxn modelId="{4ABF9896-C827-41CC-9DC0-CB6FF5D25DA2}" srcId="{D30AC9C1-7D9E-475C-8D6A-8F1CD8CA3286}" destId="{40D69413-9FBF-4A5E-9D87-A455AE1538C8}" srcOrd="1" destOrd="0" parTransId="{8481FD9C-B58B-48D9-96FA-63B78AC00797}" sibTransId="{03EF499B-18A5-41C7-ACCF-6D95C4EEA576}"/>
    <dgm:cxn modelId="{D3A44700-C380-41D0-BD7F-05DBB0D423B0}" type="presOf" srcId="{03EF499B-18A5-41C7-ACCF-6D95C4EEA576}" destId="{8F00F4DE-BFA3-4563-9614-C1097983B686}" srcOrd="0" destOrd="0" presId="urn:microsoft.com/office/officeart/2005/8/layout/vProcess5"/>
    <dgm:cxn modelId="{4B455D86-FA6D-496E-AB2C-6A866E028FF4}" srcId="{D30AC9C1-7D9E-475C-8D6A-8F1CD8CA3286}" destId="{23A60727-4B56-463A-ADBA-0A227CD80142}" srcOrd="0" destOrd="0" parTransId="{D268A53B-E36F-4D07-8E5C-230C55751A72}" sibTransId="{85086042-360A-4AC1-8C8C-DCC95649B3D8}"/>
    <dgm:cxn modelId="{A6A5A632-112E-4362-B46A-BBCDA0FEDADC}" srcId="{D30AC9C1-7D9E-475C-8D6A-8F1CD8CA3286}" destId="{2890A3CC-AAEC-49F3-82F5-A6A12AB04C67}" srcOrd="2" destOrd="0" parTransId="{0F9C9A34-9892-4460-A30E-23F332456ED6}" sibTransId="{930B6DE9-624F-431C-9EF1-D81526B3DF95}"/>
    <dgm:cxn modelId="{E8A56D48-D1F9-45A6-874F-DC746DAD20B2}" type="presOf" srcId="{2890A3CC-AAEC-49F3-82F5-A6A12AB04C67}" destId="{FD4DE072-01D1-4F02-AE12-074263C88D09}" srcOrd="0" destOrd="0" presId="urn:microsoft.com/office/officeart/2005/8/layout/vProcess5"/>
    <dgm:cxn modelId="{E0E4F614-4CAC-4035-B46B-29C988E547EC}" type="presParOf" srcId="{EA5DA55C-747D-4795-B2C2-902318DCFD28}" destId="{8E0AEBB8-92F1-4AF0-A25B-980AEDA3310E}" srcOrd="0" destOrd="0" presId="urn:microsoft.com/office/officeart/2005/8/layout/vProcess5"/>
    <dgm:cxn modelId="{866385BA-26B0-4B71-9AB5-4FE13469C3A4}" type="presParOf" srcId="{EA5DA55C-747D-4795-B2C2-902318DCFD28}" destId="{B9BF31B0-C740-4FB7-9F3B-5FD68DB7E644}" srcOrd="1" destOrd="0" presId="urn:microsoft.com/office/officeart/2005/8/layout/vProcess5"/>
    <dgm:cxn modelId="{F5308B9A-33E1-48FE-8E31-E5EE906118A3}" type="presParOf" srcId="{EA5DA55C-747D-4795-B2C2-902318DCFD28}" destId="{C4F797AD-B302-487C-84D5-D1A0283E4F06}" srcOrd="2" destOrd="0" presId="urn:microsoft.com/office/officeart/2005/8/layout/vProcess5"/>
    <dgm:cxn modelId="{C84A9B7E-BB57-49A8-92BE-ACD3B89A303D}" type="presParOf" srcId="{EA5DA55C-747D-4795-B2C2-902318DCFD28}" destId="{FD4DE072-01D1-4F02-AE12-074263C88D09}" srcOrd="3" destOrd="0" presId="urn:microsoft.com/office/officeart/2005/8/layout/vProcess5"/>
    <dgm:cxn modelId="{F0F77E36-DA0B-481A-AB08-CA057CE24DFF}" type="presParOf" srcId="{EA5DA55C-747D-4795-B2C2-902318DCFD28}" destId="{4D0C3822-7F55-4D99-9131-20622D487B18}" srcOrd="4" destOrd="0" presId="urn:microsoft.com/office/officeart/2005/8/layout/vProcess5"/>
    <dgm:cxn modelId="{CE28C0E2-0F2C-41C1-BBE1-0B0047D883BB}" type="presParOf" srcId="{EA5DA55C-747D-4795-B2C2-902318DCFD28}" destId="{8F00F4DE-BFA3-4563-9614-C1097983B686}" srcOrd="5" destOrd="0" presId="urn:microsoft.com/office/officeart/2005/8/layout/vProcess5"/>
    <dgm:cxn modelId="{145837D1-F792-4DB1-9827-9B3FC4FE93A7}" type="presParOf" srcId="{EA5DA55C-747D-4795-B2C2-902318DCFD28}" destId="{61C8EAD8-5920-4A2D-B87E-E815EF4DD901}" srcOrd="6" destOrd="0" presId="urn:microsoft.com/office/officeart/2005/8/layout/vProcess5"/>
    <dgm:cxn modelId="{1FFAD087-BD5C-4688-81A7-B18FD3A9F21A}" type="presParOf" srcId="{EA5DA55C-747D-4795-B2C2-902318DCFD28}" destId="{4A956F4D-2CC9-42FF-B447-CF9637400E9E}" srcOrd="7" destOrd="0" presId="urn:microsoft.com/office/officeart/2005/8/layout/vProcess5"/>
    <dgm:cxn modelId="{FFB5EF72-C92D-4D2B-AE33-5513DC8F60B4}" type="presParOf" srcId="{EA5DA55C-747D-4795-B2C2-902318DCFD28}" destId="{B4AEAED0-E4AB-42B3-BA30-168AAC70F4A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9BFCA-7F73-48A5-A356-FAABEDD52FD1}">
      <dsp:nvSpPr>
        <dsp:cNvPr id="0" name=""/>
        <dsp:cNvSpPr/>
      </dsp:nvSpPr>
      <dsp:spPr>
        <a:xfrm>
          <a:off x="112710" y="77405"/>
          <a:ext cx="8097012" cy="473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Defining Research Problem</a:t>
          </a:r>
          <a:endParaRPr lang="en-US" sz="1600" kern="1200" dirty="0"/>
        </a:p>
      </dsp:txBody>
      <dsp:txXfrm>
        <a:off x="126585" y="91280"/>
        <a:ext cx="6784345" cy="445991"/>
      </dsp:txXfrm>
    </dsp:sp>
    <dsp:sp modelId="{42EDFD7D-8303-43AC-8887-C5DB805E9F6F}">
      <dsp:nvSpPr>
        <dsp:cNvPr id="0" name=""/>
        <dsp:cNvSpPr/>
      </dsp:nvSpPr>
      <dsp:spPr>
        <a:xfrm>
          <a:off x="529506" y="846637"/>
          <a:ext cx="8097012" cy="456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Review the Literature/Literature Survey</a:t>
          </a:r>
          <a:endParaRPr lang="en-US" sz="1600" kern="1200" dirty="0"/>
        </a:p>
      </dsp:txBody>
      <dsp:txXfrm>
        <a:off x="542864" y="859995"/>
        <a:ext cx="6731410" cy="429358"/>
      </dsp:txXfrm>
    </dsp:sp>
    <dsp:sp modelId="{2CA781B7-C604-4AE7-94A2-7ED4F2606275}">
      <dsp:nvSpPr>
        <dsp:cNvPr id="0" name=""/>
        <dsp:cNvSpPr/>
      </dsp:nvSpPr>
      <dsp:spPr>
        <a:xfrm>
          <a:off x="896182" y="1575186"/>
          <a:ext cx="8097012" cy="388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Formulation of hypothesis</a:t>
          </a:r>
          <a:endParaRPr lang="en-US" sz="1600" kern="1200" dirty="0"/>
        </a:p>
      </dsp:txBody>
      <dsp:txXfrm>
        <a:off x="907555" y="1586559"/>
        <a:ext cx="6735380" cy="365564"/>
      </dsp:txXfrm>
    </dsp:sp>
    <dsp:sp modelId="{6E2899D6-AD5F-4E22-909E-DAA4C284A7D8}">
      <dsp:nvSpPr>
        <dsp:cNvPr id="0" name=""/>
        <dsp:cNvSpPr/>
      </dsp:nvSpPr>
      <dsp:spPr>
        <a:xfrm>
          <a:off x="1209256" y="2138515"/>
          <a:ext cx="8097012" cy="320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Research Design</a:t>
          </a:r>
          <a:endParaRPr lang="en-US" sz="1600" kern="1200" dirty="0"/>
        </a:p>
      </dsp:txBody>
      <dsp:txXfrm>
        <a:off x="1218644" y="2147903"/>
        <a:ext cx="6739350" cy="301758"/>
      </dsp:txXfrm>
    </dsp:sp>
    <dsp:sp modelId="{DF995917-DF0B-48F6-95A4-B91813C130EC}">
      <dsp:nvSpPr>
        <dsp:cNvPr id="0" name=""/>
        <dsp:cNvSpPr/>
      </dsp:nvSpPr>
      <dsp:spPr>
        <a:xfrm>
          <a:off x="1579332" y="2596825"/>
          <a:ext cx="8097012" cy="478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Sample design</a:t>
          </a:r>
          <a:endParaRPr lang="en-US" sz="1600" kern="1200" dirty="0"/>
        </a:p>
      </dsp:txBody>
      <dsp:txXfrm>
        <a:off x="1593339" y="2610832"/>
        <a:ext cx="6730112" cy="450234"/>
      </dsp:txXfrm>
    </dsp:sp>
    <dsp:sp modelId="{0DCEC594-1842-49F8-8076-19C90BD0C1B2}">
      <dsp:nvSpPr>
        <dsp:cNvPr id="0" name=""/>
        <dsp:cNvSpPr/>
      </dsp:nvSpPr>
      <dsp:spPr>
        <a:xfrm>
          <a:off x="3808958" y="355493"/>
          <a:ext cx="902437" cy="621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012006" y="355493"/>
        <a:ext cx="496341" cy="467708"/>
      </dsp:txXfrm>
    </dsp:sp>
    <dsp:sp modelId="{EE69CC60-1E01-4977-BBBE-DD4BBD437AC7}">
      <dsp:nvSpPr>
        <dsp:cNvPr id="0" name=""/>
        <dsp:cNvSpPr/>
      </dsp:nvSpPr>
      <dsp:spPr>
        <a:xfrm>
          <a:off x="4523564" y="1187342"/>
          <a:ext cx="734238" cy="5287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688768" y="1187342"/>
        <a:ext cx="403830" cy="397865"/>
      </dsp:txXfrm>
    </dsp:sp>
    <dsp:sp modelId="{47AEB386-8AF2-46F6-81D9-D250B1027C27}">
      <dsp:nvSpPr>
        <dsp:cNvPr id="0" name=""/>
        <dsp:cNvSpPr/>
      </dsp:nvSpPr>
      <dsp:spPr>
        <a:xfrm>
          <a:off x="5120010" y="1756065"/>
          <a:ext cx="734238" cy="473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5285214" y="1756065"/>
        <a:ext cx="403830" cy="356360"/>
      </dsp:txXfrm>
    </dsp:sp>
    <dsp:sp modelId="{C2A82D41-402D-43C8-971A-6FED7F6E3235}">
      <dsp:nvSpPr>
        <dsp:cNvPr id="0" name=""/>
        <dsp:cNvSpPr/>
      </dsp:nvSpPr>
      <dsp:spPr>
        <a:xfrm>
          <a:off x="5782162" y="2279736"/>
          <a:ext cx="734238" cy="4961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947366" y="2279736"/>
        <a:ext cx="403830" cy="373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F31B0-C740-4FB7-9F3B-5FD68DB7E644}">
      <dsp:nvSpPr>
        <dsp:cNvPr id="0" name=""/>
        <dsp:cNvSpPr/>
      </dsp:nvSpPr>
      <dsp:spPr>
        <a:xfrm>
          <a:off x="187924" y="1138841"/>
          <a:ext cx="6868577" cy="351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Collection of Data</a:t>
          </a:r>
          <a:endParaRPr lang="en-US" sz="1600" kern="1200" dirty="0"/>
        </a:p>
      </dsp:txBody>
      <dsp:txXfrm>
        <a:off x="198227" y="1149144"/>
        <a:ext cx="4451016" cy="331150"/>
      </dsp:txXfrm>
    </dsp:sp>
    <dsp:sp modelId="{C4F797AD-B302-487C-84D5-D1A0283E4F06}">
      <dsp:nvSpPr>
        <dsp:cNvPr id="0" name=""/>
        <dsp:cNvSpPr/>
      </dsp:nvSpPr>
      <dsp:spPr>
        <a:xfrm>
          <a:off x="844047" y="1843016"/>
          <a:ext cx="6868577" cy="468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Analysis of Data</a:t>
          </a:r>
          <a:endParaRPr lang="en-US" sz="1600" kern="1200" dirty="0"/>
        </a:p>
      </dsp:txBody>
      <dsp:txXfrm>
        <a:off x="857756" y="1856725"/>
        <a:ext cx="4708385" cy="440628"/>
      </dsp:txXfrm>
    </dsp:sp>
    <dsp:sp modelId="{FD4DE072-01D1-4F02-AE12-074263C88D09}">
      <dsp:nvSpPr>
        <dsp:cNvPr id="0" name=""/>
        <dsp:cNvSpPr/>
      </dsp:nvSpPr>
      <dsp:spPr>
        <a:xfrm>
          <a:off x="1212101" y="2542987"/>
          <a:ext cx="6868577" cy="380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Generalization and Interpretation of Data</a:t>
          </a:r>
          <a:endParaRPr lang="en-US" sz="1600" kern="1200" dirty="0"/>
        </a:p>
      </dsp:txBody>
      <dsp:txXfrm>
        <a:off x="1223259" y="2554145"/>
        <a:ext cx="4713487" cy="358660"/>
      </dsp:txXfrm>
    </dsp:sp>
    <dsp:sp modelId="{4D0C3822-7F55-4D99-9131-20622D487B18}">
      <dsp:nvSpPr>
        <dsp:cNvPr id="0" name=""/>
        <dsp:cNvSpPr/>
      </dsp:nvSpPr>
      <dsp:spPr>
        <a:xfrm>
          <a:off x="3431367" y="797577"/>
          <a:ext cx="636811" cy="4716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574649" y="797577"/>
        <a:ext cx="350247" cy="354917"/>
      </dsp:txXfrm>
    </dsp:sp>
    <dsp:sp modelId="{8F00F4DE-BFA3-4563-9614-C1097983B686}">
      <dsp:nvSpPr>
        <dsp:cNvPr id="0" name=""/>
        <dsp:cNvSpPr/>
      </dsp:nvSpPr>
      <dsp:spPr>
        <a:xfrm>
          <a:off x="4000669" y="1365335"/>
          <a:ext cx="742246" cy="5796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167674" y="1365335"/>
        <a:ext cx="408236" cy="43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56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18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266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6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5036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042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99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383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18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364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62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6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632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97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93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868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048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620FE5C-45B1-4810-848C-3721A9EE82C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3BF6D35-5E26-4F58-ACAC-354DFA218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812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Designing the Methodology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100" dirty="0" smtClean="0"/>
              <a:t>By</a:t>
            </a:r>
          </a:p>
          <a:p>
            <a:r>
              <a:rPr lang="en-US" sz="1100" dirty="0" err="1" smtClean="0"/>
              <a:t>Swarnakshi</a:t>
            </a:r>
            <a:r>
              <a:rPr lang="en-US" sz="1100" dirty="0" smtClean="0"/>
              <a:t> </a:t>
            </a:r>
            <a:r>
              <a:rPr lang="en-US" sz="1100" dirty="0" err="1" smtClean="0"/>
              <a:t>Upadhyay</a:t>
            </a:r>
            <a:endParaRPr lang="en-US" sz="1100" dirty="0" smtClean="0"/>
          </a:p>
          <a:p>
            <a:r>
              <a:rPr lang="en-US" sz="1100" dirty="0" smtClean="0"/>
              <a:t>Assistant Professor</a:t>
            </a:r>
          </a:p>
          <a:p>
            <a:r>
              <a:rPr lang="en-US" sz="1100" dirty="0" smtClean="0"/>
              <a:t>School of Pharmaceutical Sciences</a:t>
            </a:r>
          </a:p>
          <a:p>
            <a:r>
              <a:rPr lang="en-US" sz="1100" dirty="0" smtClean="0"/>
              <a:t>CSJM University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2743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Power of A Study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Power is the probability that the statistical test results in rejection of H</a:t>
            </a:r>
            <a:r>
              <a:rPr lang="en-IN" baseline="-25000" dirty="0" smtClean="0"/>
              <a:t>0  </a:t>
            </a:r>
            <a:r>
              <a:rPr lang="en-IN" dirty="0" smtClean="0"/>
              <a:t>when a specified alternative is true.</a:t>
            </a:r>
          </a:p>
          <a:p>
            <a:r>
              <a:rPr lang="en-IN" dirty="0" smtClean="0"/>
              <a:t>The stronger the power, the better the chance that the null hypothesis will be rejected when, in fact, H</a:t>
            </a:r>
            <a:r>
              <a:rPr lang="en-IN" baseline="-25000" dirty="0" smtClean="0"/>
              <a:t>0 ,</a:t>
            </a:r>
            <a:r>
              <a:rPr lang="en-IN" dirty="0" smtClean="0"/>
              <a:t> is false.</a:t>
            </a:r>
          </a:p>
          <a:p>
            <a:r>
              <a:rPr lang="en-IN" dirty="0" smtClean="0"/>
              <a:t>The larger the power, the more sensitive is the test.</a:t>
            </a:r>
          </a:p>
          <a:p>
            <a:r>
              <a:rPr lang="en-IN" dirty="0" smtClean="0"/>
              <a:t>Power is defined as 1- </a:t>
            </a:r>
            <a:r>
              <a:rPr lang="el-GR" dirty="0" smtClean="0"/>
              <a:t>β</a:t>
            </a:r>
            <a:r>
              <a:rPr lang="en-IN" dirty="0" smtClean="0"/>
              <a:t>. </a:t>
            </a:r>
            <a:r>
              <a:rPr lang="el-GR" dirty="0"/>
              <a:t>β </a:t>
            </a:r>
            <a:r>
              <a:rPr lang="en-IN" dirty="0" smtClean="0"/>
              <a:t>is the type II error. The larger the error, the weaker is the power.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93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Parameters Affects the Power of A Study</a:t>
            </a:r>
            <a:endParaRPr lang="en-I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Sample size</a:t>
                </a:r>
              </a:p>
              <a:p>
                <a:r>
                  <a:rPr lang="en-IN" dirty="0" smtClean="0"/>
                  <a:t>The significance level of the test </a:t>
                </a:r>
              </a:p>
              <a:p>
                <a:r>
                  <a:rPr lang="en-IN" dirty="0" smtClean="0"/>
                  <a:t>True value of the tested parameter.</a:t>
                </a:r>
              </a:p>
              <a:p>
                <a:pPr marL="0" indent="0" algn="ctr">
                  <a:buNone/>
                </a:pPr>
                <a:r>
                  <a:rPr lang="en-IN" dirty="0" smtClean="0">
                    <a:solidFill>
                      <a:srgbClr val="FF0000"/>
                    </a:solidFill>
                  </a:rPr>
                  <a:t>Power=smallest difference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𝑣𝑎𝑟𝑖𝑎𝑛𝑐𝑒</m:t>
                            </m:r>
                          </m:den>
                        </m:f>
                      </m:e>
                    </m:rad>
                  </m:oMath>
                </a14:m>
                <a:endParaRPr lang="en-IN" dirty="0" smtClean="0"/>
              </a:p>
              <a:p>
                <a:r>
                  <a:rPr lang="en-IN" dirty="0" smtClean="0"/>
                  <a:t>Statistical power is positively correlated with the sample size as a larger sample size gives greater power.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1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Report Writing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Project report is the written way of communicating the result of an investigation.</a:t>
            </a:r>
          </a:p>
          <a:p>
            <a:r>
              <a:rPr lang="en-IN" dirty="0" smtClean="0"/>
              <a:t>It is the document which reflects about how the research is conducted, the care that has been exercised throughout the study and the findings in a manner that can be utilised for decision-making.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531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Layout of Report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preliminary pages </a:t>
            </a:r>
            <a:r>
              <a:rPr lang="en-IN" dirty="0" smtClean="0">
                <a:solidFill>
                  <a:srgbClr val="FF0000"/>
                </a:solidFill>
              </a:rPr>
              <a:t>(Title, Date, Acknowledgement)</a:t>
            </a:r>
          </a:p>
          <a:p>
            <a:r>
              <a:rPr lang="en-IN" dirty="0" smtClean="0"/>
              <a:t>The main text </a:t>
            </a:r>
            <a:r>
              <a:rPr lang="en-IN" dirty="0" smtClean="0">
                <a:solidFill>
                  <a:srgbClr val="FF0000"/>
                </a:solidFill>
              </a:rPr>
              <a:t>(Introduction, Summary of findings, main report, conclusion)</a:t>
            </a:r>
          </a:p>
          <a:p>
            <a:r>
              <a:rPr lang="en-IN" dirty="0" smtClean="0"/>
              <a:t>The end matter </a:t>
            </a:r>
            <a:r>
              <a:rPr lang="en-IN" dirty="0" smtClean="0">
                <a:solidFill>
                  <a:srgbClr val="FF0000"/>
                </a:solidFill>
              </a:rPr>
              <a:t>(Bibliography, books, journals, reports, </a:t>
            </a:r>
            <a:r>
              <a:rPr lang="en-IN" dirty="0" err="1" smtClean="0">
                <a:solidFill>
                  <a:srgbClr val="FF0000"/>
                </a:solidFill>
              </a:rPr>
              <a:t>etc</a:t>
            </a:r>
            <a:r>
              <a:rPr lang="en-IN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738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Steps in Writing Research Report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Logical Analysis of the Subject matter: </a:t>
            </a:r>
            <a:r>
              <a:rPr lang="en-IN" dirty="0" smtClean="0"/>
              <a:t>It is the first step which is primarily concerned with the development of a subject and there are two ways in which to develop a subject.</a:t>
            </a:r>
          </a:p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Preparation of final Outline: </a:t>
            </a:r>
            <a:r>
              <a:rPr lang="en-IN" dirty="0" smtClean="0"/>
              <a:t>Outlines are the framework upon which long written works are constructed.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They are an aid to the logical organisations of the material and a reminder of the points to be stressed in the report.</a:t>
            </a:r>
          </a:p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Preparation of Rough Draft: </a:t>
            </a:r>
            <a:r>
              <a:rPr lang="en-IN" dirty="0" smtClean="0"/>
              <a:t>this step is very important for a researcher to make the management understand what the report is trying to communicate.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What he has done in the context of his research study.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771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Refinement in Rough Draft: </a:t>
            </a:r>
            <a:r>
              <a:rPr lang="en-IN" dirty="0" smtClean="0"/>
              <a:t>The researcher carefully analyse the draft and make necessary changes such as adding important details, rearrangement of text, checking of grammar and spellings etc.</a:t>
            </a:r>
          </a:p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Present and Publish the Final Report: </a:t>
            </a:r>
            <a:r>
              <a:rPr lang="en-IN" dirty="0" smtClean="0"/>
              <a:t>Once report is finally approved after evaluation, the next thing is presenting it to the intended audience.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The presentation should be effective enough to get the attention about the research objectives.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This presentation can be enhanced with the help of diagrammatic representation and hand-outs, interaction with audience.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Once the report is successfully presented, it is the time to publish it so that general public can get to know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Organisations can inform the common public with the help of various techniques, such as, bulletin boards, news letter, etc.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108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Presentation of Data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Presentation of data means exhibition of the data in such a clear and attractive manner that these are easily understood and analysed.</a:t>
            </a:r>
          </a:p>
          <a:p>
            <a:r>
              <a:rPr lang="en-IN" dirty="0" smtClean="0"/>
              <a:t>There are following methods of presentation: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Textual Presentation: </a:t>
            </a:r>
            <a:r>
              <a:rPr lang="en-IN" dirty="0" smtClean="0"/>
              <a:t>data is presented in the form of paragraph. This method is not so impressive and not a very effective.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 smtClean="0"/>
              <a:t>The statements with numerals and described by textual presentation.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 smtClean="0"/>
              <a:t>It is used to describe the data purposely to get attention to some significant data.</a:t>
            </a:r>
          </a:p>
        </p:txBody>
      </p:sp>
    </p:spTree>
    <p:extLst>
      <p:ext uri="{BB962C8B-B14F-4D97-AF65-F5344CB8AC3E}">
        <p14:creationId xmlns:p14="http://schemas.microsoft.com/office/powerpoint/2010/main" val="298588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accent2"/>
                </a:solidFill>
              </a:rPr>
              <a:t>Example: 150 person interviewed and then following complaints were noted: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2"/>
                </a:solidFill>
              </a:rPr>
              <a:t>27 for lack of books in the library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2"/>
                </a:solidFill>
              </a:rPr>
              <a:t>25 for dirty play </a:t>
            </a:r>
            <a:r>
              <a:rPr lang="en-IN" dirty="0" smtClean="0">
                <a:solidFill>
                  <a:schemeClr val="accent2"/>
                </a:solidFill>
              </a:rPr>
              <a:t>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accent2"/>
                </a:solidFill>
              </a:rPr>
              <a:t>20 for lack of workshop apparatus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accent2"/>
                </a:solidFill>
              </a:rPr>
              <a:t>17 for a not well maintained campus structures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accent2"/>
                </a:solidFill>
              </a:rPr>
              <a:t>13 complained that the food in cafeteria is not enough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accent2"/>
                </a:solidFill>
              </a:rPr>
              <a:t>10 perceived that the teachers are not friendly.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accent2"/>
                </a:solidFill>
              </a:rPr>
              <a:t>5 complained for lack of resting place.</a:t>
            </a:r>
            <a:br>
              <a:rPr lang="en-IN" dirty="0" smtClean="0">
                <a:solidFill>
                  <a:schemeClr val="accent2"/>
                </a:solidFill>
              </a:rPr>
            </a:br>
            <a:endParaRPr lang="en-IN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892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Tabular Presentation of Data: </a:t>
            </a:r>
            <a:r>
              <a:rPr lang="en-IN" dirty="0" smtClean="0">
                <a:solidFill>
                  <a:schemeClr val="tx1"/>
                </a:solidFill>
              </a:rPr>
              <a:t>Tabular is a method of presenting the data in the form of tables so that the results can be interpreted easily.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The purpose of the tabulation is to present maximum possible information in minimum possible space.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Types of tables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</a:rPr>
              <a:t>Simple table or one-way table: </a:t>
            </a:r>
            <a:r>
              <a:rPr lang="en-IN" dirty="0" smtClean="0">
                <a:solidFill>
                  <a:schemeClr val="tx1"/>
                </a:solidFill>
              </a:rPr>
              <a:t>it is the simplest form of 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In a one way table., the classification is made on the basis of only one character.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53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Example: </a:t>
            </a:r>
            <a:r>
              <a:rPr lang="en-IN" dirty="0" smtClean="0"/>
              <a:t>No. of students in a particular course in a University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 smtClean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</a:rPr>
              <a:t>Complex Tables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</a:rPr>
              <a:t>Two way Table: </a:t>
            </a:r>
            <a:r>
              <a:rPr lang="en-IN" dirty="0" smtClean="0">
                <a:solidFill>
                  <a:schemeClr val="tx1"/>
                </a:solidFill>
              </a:rPr>
              <a:t>Two way tables are made with two characteristics to classify the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It is also called “</a:t>
            </a:r>
            <a:r>
              <a:rPr lang="en-I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Double Tabulation</a:t>
            </a:r>
            <a:r>
              <a:rPr lang="en-IN" dirty="0" smtClean="0">
                <a:solidFill>
                  <a:schemeClr val="tx1"/>
                </a:solidFill>
              </a:rPr>
              <a:t>”</a:t>
            </a:r>
            <a:endParaRPr lang="en-IN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75639"/>
              </p:ext>
            </p:extLst>
          </p:nvPr>
        </p:nvGraphicFramePr>
        <p:xfrm>
          <a:off x="1654495" y="2942749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688928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89871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Course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Total Students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9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MBA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81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PGDBM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104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22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27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Research methodology </a:t>
            </a:r>
            <a:r>
              <a:rPr lang="en-US" dirty="0" smtClean="0"/>
              <a:t>is a technique of systematically answering a research question.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Researcher</a:t>
            </a:r>
            <a:r>
              <a:rPr lang="en-US" dirty="0" smtClean="0"/>
              <a:t> need it not only to know the research methods or techniques but also the methodology too.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Designing the methodology </a:t>
            </a:r>
            <a:r>
              <a:rPr lang="en-US" dirty="0" smtClean="0"/>
              <a:t>refers to the development of a system for solving a research question.</a:t>
            </a:r>
          </a:p>
          <a:p>
            <a:r>
              <a:rPr lang="en-US" dirty="0" smtClean="0"/>
              <a:t>Key purpose is to find best solution  for each experimental condition.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15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FF0000"/>
                </a:solidFill>
              </a:rPr>
              <a:t>Example: </a:t>
            </a:r>
            <a:r>
              <a:rPr lang="en-IN" dirty="0" smtClean="0"/>
              <a:t>No. of students in a college (As per the year in different course)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 smtClean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 smtClean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</a:rPr>
              <a:t>Three way Table: </a:t>
            </a:r>
            <a:r>
              <a:rPr lang="en-IN" dirty="0" smtClean="0"/>
              <a:t>When table is constructed with the help of three inter-related characteristics, known as three-way table.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94187"/>
              </p:ext>
            </p:extLst>
          </p:nvPr>
        </p:nvGraphicFramePr>
        <p:xfrm>
          <a:off x="1671273" y="2993083"/>
          <a:ext cx="8128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036225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416434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839693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70022833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Course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No. of Students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Total Students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070369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r>
                        <a:rPr lang="en-IN" baseline="30000" dirty="0" smtClean="0"/>
                        <a:t>st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yr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</a:t>
                      </a:r>
                      <a:r>
                        <a:rPr lang="en-IN" baseline="30000" dirty="0" smtClean="0"/>
                        <a:t>nd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yr</a:t>
                      </a:r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7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MBA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80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76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PGDBM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54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91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184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317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740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Example: </a:t>
            </a:r>
            <a:r>
              <a:rPr lang="en-IN" dirty="0" smtClean="0"/>
              <a:t>No. of students in a college according to North and South region, the course and year of course.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40698"/>
              </p:ext>
            </p:extLst>
          </p:nvPr>
        </p:nvGraphicFramePr>
        <p:xfrm>
          <a:off x="1218268" y="3362198"/>
          <a:ext cx="8128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201723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367661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470127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0139429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341353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8399121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Course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North region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South region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Total Students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054985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r>
                        <a:rPr lang="en-IN" baseline="30000" dirty="0" smtClean="0"/>
                        <a:t>st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yr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</a:t>
                      </a:r>
                      <a:r>
                        <a:rPr lang="en-IN" baseline="30000" dirty="0" smtClean="0"/>
                        <a:t>nd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yr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r>
                        <a:rPr lang="en-IN" baseline="30000" dirty="0" smtClean="0"/>
                        <a:t>st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yr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</a:t>
                      </a:r>
                      <a:r>
                        <a:rPr lang="en-IN" baseline="30000" dirty="0" smtClean="0"/>
                        <a:t>nd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yr</a:t>
                      </a:r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47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MBA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80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22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PGDBM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67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64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35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268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89527"/>
            <a:ext cx="8825659" cy="21811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Multiple Way Table: </a:t>
            </a:r>
            <a:r>
              <a:rPr lang="en-US" dirty="0" smtClean="0">
                <a:solidFill>
                  <a:schemeClr val="tx1"/>
                </a:solidFill>
              </a:rPr>
              <a:t>It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is constructed in the same way as one-way, two-way and three-way  but the difference here is that there are multiple characteristics which are used to tabulate the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Example: Table categories four characteristics, which are courses, graduation stream of students, north and south region and year: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 the number of characteristics increases, the complexity of tabulation also increases.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42382"/>
              </p:ext>
            </p:extLst>
          </p:nvPr>
        </p:nvGraphicFramePr>
        <p:xfrm>
          <a:off x="5687737" y="3948908"/>
          <a:ext cx="6023293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659">
                  <a:extLst>
                    <a:ext uri="{9D8B030D-6E8A-4147-A177-3AD203B41FA5}">
                      <a16:colId xmlns:a16="http://schemas.microsoft.com/office/drawing/2014/main" val="3603966376"/>
                    </a:ext>
                  </a:extLst>
                </a:gridCol>
                <a:gridCol w="1204659">
                  <a:extLst>
                    <a:ext uri="{9D8B030D-6E8A-4147-A177-3AD203B41FA5}">
                      <a16:colId xmlns:a16="http://schemas.microsoft.com/office/drawing/2014/main" val="250279911"/>
                    </a:ext>
                  </a:extLst>
                </a:gridCol>
                <a:gridCol w="602329">
                  <a:extLst>
                    <a:ext uri="{9D8B030D-6E8A-4147-A177-3AD203B41FA5}">
                      <a16:colId xmlns:a16="http://schemas.microsoft.com/office/drawing/2014/main" val="318204269"/>
                    </a:ext>
                  </a:extLst>
                </a:gridCol>
                <a:gridCol w="602329">
                  <a:extLst>
                    <a:ext uri="{9D8B030D-6E8A-4147-A177-3AD203B41FA5}">
                      <a16:colId xmlns:a16="http://schemas.microsoft.com/office/drawing/2014/main" val="3126847076"/>
                    </a:ext>
                  </a:extLst>
                </a:gridCol>
                <a:gridCol w="602329">
                  <a:extLst>
                    <a:ext uri="{9D8B030D-6E8A-4147-A177-3AD203B41FA5}">
                      <a16:colId xmlns:a16="http://schemas.microsoft.com/office/drawing/2014/main" val="3685309284"/>
                    </a:ext>
                  </a:extLst>
                </a:gridCol>
                <a:gridCol w="602329">
                  <a:extLst>
                    <a:ext uri="{9D8B030D-6E8A-4147-A177-3AD203B41FA5}">
                      <a16:colId xmlns:a16="http://schemas.microsoft.com/office/drawing/2014/main" val="2318466096"/>
                    </a:ext>
                  </a:extLst>
                </a:gridCol>
                <a:gridCol w="1204659">
                  <a:extLst>
                    <a:ext uri="{9D8B030D-6E8A-4147-A177-3AD203B41FA5}">
                      <a16:colId xmlns:a16="http://schemas.microsoft.com/office/drawing/2014/main" val="1249834928"/>
                    </a:ext>
                  </a:extLst>
                </a:gridCol>
              </a:tblGrid>
              <a:tr h="139725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Course</a:t>
                      </a:r>
                      <a:endParaRPr lang="en-IN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Graduation Stream</a:t>
                      </a:r>
                      <a:endParaRPr lang="en-IN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North Region</a:t>
                      </a:r>
                      <a:endParaRPr lang="en-IN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South region</a:t>
                      </a:r>
                      <a:endParaRPr lang="en-IN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Total Students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912175"/>
                  </a:ext>
                </a:extLst>
              </a:tr>
              <a:tr h="13972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r>
                        <a:rPr lang="en-US" sz="1100" b="1" baseline="30000" dirty="0" smtClean="0"/>
                        <a:t>st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b="1" dirty="0" err="1" smtClean="0"/>
                        <a:t>yr</a:t>
                      </a:r>
                      <a:endParaRPr lang="en-IN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r>
                        <a:rPr lang="en-US" sz="1100" b="1" baseline="30000" dirty="0" smtClean="0"/>
                        <a:t>nd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b="1" dirty="0" err="1" smtClean="0"/>
                        <a:t>yr</a:t>
                      </a:r>
                      <a:endParaRPr lang="en-IN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r>
                        <a:rPr lang="en-US" sz="1100" b="1" baseline="30000" dirty="0" smtClean="0"/>
                        <a:t>st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b="1" dirty="0" err="1" smtClean="0"/>
                        <a:t>yr</a:t>
                      </a:r>
                      <a:endParaRPr lang="en-IN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r>
                        <a:rPr lang="en-US" sz="1100" b="1" baseline="30000" dirty="0" smtClean="0"/>
                        <a:t>nd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b="1" dirty="0" err="1" smtClean="0"/>
                        <a:t>yr</a:t>
                      </a:r>
                      <a:endParaRPr lang="en-IN" sz="11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5400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1100" b="1" dirty="0" smtClean="0"/>
                        <a:t>MBA</a:t>
                      </a:r>
                      <a:endParaRPr lang="en-IN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Arts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60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75712"/>
                  </a:ext>
                </a:extLst>
              </a:tr>
              <a:tr h="139725">
                <a:tc v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Science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70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106554"/>
                  </a:ext>
                </a:extLst>
              </a:tr>
              <a:tr h="139725">
                <a:tc v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Commerce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84323"/>
                  </a:ext>
                </a:extLst>
              </a:tr>
              <a:tr h="139725">
                <a:tc v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BBA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365765"/>
                  </a:ext>
                </a:extLst>
              </a:tr>
              <a:tr h="139725">
                <a:tc rowSpan="4"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1100" b="1" dirty="0" smtClean="0"/>
                        <a:t>PGDBM</a:t>
                      </a:r>
                      <a:endParaRPr lang="en-IN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Arts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487859"/>
                  </a:ext>
                </a:extLst>
              </a:tr>
              <a:tr h="139725">
                <a:tc vMerge="1"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Science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419086"/>
                  </a:ext>
                </a:extLst>
              </a:tr>
              <a:tr h="139725">
                <a:tc vMerge="1"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Commerce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411667"/>
                  </a:ext>
                </a:extLst>
              </a:tr>
              <a:tr h="139725">
                <a:tc vMerge="1"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BBA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66882"/>
                  </a:ext>
                </a:extLst>
              </a:tr>
              <a:tr h="13972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Grand Total</a:t>
                      </a:r>
                      <a:endParaRPr lang="en-IN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44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</a:t>
                      </a:r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221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242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Graphical Representation of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Bar Graphs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Line Charts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Frequency Curve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8314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Cohort Study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1580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Cohort design is a type of non-experimental or observational study design.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 a cohort study, the participants do not have the outcome of interest to begin with.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They are selected based on the exposure status of the individual.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They are then followed over time to evaluate for the </a:t>
            </a:r>
            <a:r>
              <a:rPr lang="en-US" dirty="0" smtClean="0"/>
              <a:t>occurrence </a:t>
            </a:r>
            <a:r>
              <a:rPr lang="en-US" dirty="0" smtClean="0"/>
              <a:t>of the outcome of interest.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Cohort study is usually conducted in medical science.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can be conducted in two ways: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Prospective cohort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Retrospective cohort studies</a:t>
            </a:r>
          </a:p>
        </p:txBody>
      </p:sp>
    </p:spTree>
    <p:extLst>
      <p:ext uri="{BB962C8B-B14F-4D97-AF65-F5344CB8AC3E}">
        <p14:creationId xmlns:p14="http://schemas.microsoft.com/office/powerpoint/2010/main" val="91190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154954" y="2492188"/>
            <a:ext cx="1651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Prospective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1303618" y="3062548"/>
            <a:ext cx="1353671" cy="39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</a:t>
            </a:r>
            <a:endParaRPr lang="en-IN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3630706" y="2563906"/>
            <a:ext cx="1272988" cy="380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Group 1</a:t>
            </a:r>
          </a:p>
          <a:p>
            <a:pPr algn="ctr"/>
            <a:r>
              <a:rPr lang="en-US" sz="1200" dirty="0" smtClean="0"/>
              <a:t>(Risk factor)</a:t>
            </a:r>
            <a:endParaRPr lang="en-IN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3612776" y="3585882"/>
            <a:ext cx="1290918" cy="484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Group 2</a:t>
            </a:r>
          </a:p>
          <a:p>
            <a:pPr algn="ctr"/>
            <a:r>
              <a:rPr lang="en-US" sz="1100" dirty="0" smtClean="0"/>
              <a:t>(Without Risk factor)</a:t>
            </a:r>
            <a:endParaRPr lang="en-IN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5567783" y="2492188"/>
            <a:ext cx="1251744" cy="452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Disease development</a:t>
            </a:r>
            <a:endParaRPr lang="en-IN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5546539" y="3530568"/>
            <a:ext cx="1272988" cy="42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Disease development</a:t>
            </a:r>
            <a:endParaRPr lang="en-IN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7458635" y="2150531"/>
            <a:ext cx="735106" cy="376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Yes</a:t>
            </a:r>
            <a:endParaRPr lang="en-IN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7494494" y="2787650"/>
            <a:ext cx="699247" cy="426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</a:t>
            </a:r>
            <a:endParaRPr lang="en-IN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7503457" y="3322689"/>
            <a:ext cx="726142" cy="415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Yes</a:t>
            </a:r>
            <a:endParaRPr lang="en-IN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7548281" y="4069912"/>
            <a:ext cx="681318" cy="376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</a:t>
            </a:r>
            <a:endParaRPr lang="en-IN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25271" y="2787650"/>
            <a:ext cx="887505" cy="426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61831" y="3322689"/>
            <a:ext cx="764333" cy="48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03694" y="2705864"/>
            <a:ext cx="642845" cy="3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  <a:endCxn id="9" idx="1"/>
          </p:cNvCxnSpPr>
          <p:nvPr/>
        </p:nvCxnSpPr>
        <p:spPr>
          <a:xfrm flipV="1">
            <a:off x="4903694" y="3742002"/>
            <a:ext cx="642845" cy="8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0" idx="1"/>
          </p:cNvCxnSpPr>
          <p:nvPr/>
        </p:nvCxnSpPr>
        <p:spPr>
          <a:xfrm flipV="1">
            <a:off x="6625619" y="2338790"/>
            <a:ext cx="833016" cy="352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43548" y="2741767"/>
            <a:ext cx="850946" cy="255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2" idx="1"/>
          </p:cNvCxnSpPr>
          <p:nvPr/>
        </p:nvCxnSpPr>
        <p:spPr>
          <a:xfrm flipV="1">
            <a:off x="6696635" y="3530568"/>
            <a:ext cx="806822" cy="207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3" idx="1"/>
          </p:cNvCxnSpPr>
          <p:nvPr/>
        </p:nvCxnSpPr>
        <p:spPr>
          <a:xfrm>
            <a:off x="6696635" y="3792588"/>
            <a:ext cx="851646" cy="465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303618" y="4518212"/>
            <a:ext cx="1744382" cy="295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Retrospective</a:t>
            </a:r>
            <a:endParaRPr lang="en-IN" dirty="0"/>
          </a:p>
        </p:txBody>
      </p:sp>
      <p:sp>
        <p:nvSpPr>
          <p:cNvPr id="41" name="Rounded Rectangle 40"/>
          <p:cNvSpPr/>
          <p:nvPr/>
        </p:nvSpPr>
        <p:spPr>
          <a:xfrm>
            <a:off x="1371600" y="5378824"/>
            <a:ext cx="1353671" cy="421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</a:t>
            </a:r>
          </a:p>
          <a:p>
            <a:pPr algn="ctr"/>
            <a:endParaRPr lang="en-IN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3630707" y="4761485"/>
            <a:ext cx="1272987" cy="444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Group 1</a:t>
            </a:r>
          </a:p>
          <a:p>
            <a:pPr algn="ctr"/>
            <a:r>
              <a:rPr lang="en-US" sz="1200" dirty="0"/>
              <a:t>(Risk </a:t>
            </a:r>
            <a:r>
              <a:rPr lang="en-US" sz="1200" dirty="0" smtClean="0"/>
              <a:t>factor)</a:t>
            </a:r>
            <a:endParaRPr lang="en-IN" sz="1200" dirty="0"/>
          </a:p>
        </p:txBody>
      </p:sp>
      <p:sp>
        <p:nvSpPr>
          <p:cNvPr id="43" name="Rounded Rectangle 42"/>
          <p:cNvSpPr/>
          <p:nvPr/>
        </p:nvSpPr>
        <p:spPr>
          <a:xfrm>
            <a:off x="3630706" y="5800165"/>
            <a:ext cx="1272988" cy="59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Group 2</a:t>
            </a:r>
          </a:p>
          <a:p>
            <a:pPr algn="ctr"/>
            <a:r>
              <a:rPr lang="en-US" sz="1100" dirty="0"/>
              <a:t>(Without Risk factor</a:t>
            </a:r>
            <a:r>
              <a:rPr lang="en-US" sz="1100" dirty="0" smtClean="0"/>
              <a:t>)</a:t>
            </a:r>
            <a:endParaRPr lang="en-IN" sz="1100" dirty="0"/>
          </a:p>
        </p:txBody>
      </p:sp>
      <p:sp>
        <p:nvSpPr>
          <p:cNvPr id="44" name="Rounded Rectangle 43"/>
          <p:cNvSpPr/>
          <p:nvPr/>
        </p:nvSpPr>
        <p:spPr>
          <a:xfrm>
            <a:off x="5567783" y="4742237"/>
            <a:ext cx="1251744" cy="46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Disease </a:t>
            </a:r>
            <a:r>
              <a:rPr lang="en-US" sz="1200" dirty="0" smtClean="0"/>
              <a:t>development</a:t>
            </a:r>
            <a:endParaRPr lang="en-IN" sz="1200" dirty="0"/>
          </a:p>
        </p:txBody>
      </p:sp>
      <p:sp>
        <p:nvSpPr>
          <p:cNvPr id="45" name="Rounded Rectangle 44"/>
          <p:cNvSpPr/>
          <p:nvPr/>
        </p:nvSpPr>
        <p:spPr>
          <a:xfrm>
            <a:off x="5567783" y="5925671"/>
            <a:ext cx="1251744" cy="466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Disease </a:t>
            </a:r>
            <a:r>
              <a:rPr lang="en-US" sz="1200" dirty="0" smtClean="0"/>
              <a:t>development</a:t>
            </a:r>
            <a:endParaRPr lang="en-IN" sz="1200" dirty="0"/>
          </a:p>
        </p:txBody>
      </p:sp>
      <p:sp>
        <p:nvSpPr>
          <p:cNvPr id="46" name="Rounded Rectangle 45"/>
          <p:cNvSpPr/>
          <p:nvPr/>
        </p:nvSpPr>
        <p:spPr>
          <a:xfrm>
            <a:off x="7548281" y="4607859"/>
            <a:ext cx="681318" cy="358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Yes</a:t>
            </a:r>
            <a:endParaRPr lang="en-IN" sz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7548281" y="5206252"/>
            <a:ext cx="681318" cy="405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</a:t>
            </a:r>
            <a:endParaRPr lang="en-IN" sz="1200" dirty="0"/>
          </a:p>
        </p:txBody>
      </p:sp>
      <p:sp>
        <p:nvSpPr>
          <p:cNvPr id="48" name="Rounded Rectangle 47"/>
          <p:cNvSpPr/>
          <p:nvPr/>
        </p:nvSpPr>
        <p:spPr>
          <a:xfrm>
            <a:off x="7548282" y="5800165"/>
            <a:ext cx="681317" cy="39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Yes</a:t>
            </a:r>
            <a:endParaRPr lang="en-IN" sz="1200" dirty="0"/>
          </a:p>
        </p:txBody>
      </p:sp>
      <p:sp>
        <p:nvSpPr>
          <p:cNvPr id="49" name="Rounded Rectangle 48"/>
          <p:cNvSpPr/>
          <p:nvPr/>
        </p:nvSpPr>
        <p:spPr>
          <a:xfrm>
            <a:off x="7548282" y="6472766"/>
            <a:ext cx="681318" cy="376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</a:t>
            </a:r>
            <a:endParaRPr lang="en-IN" sz="1200" dirty="0"/>
          </a:p>
        </p:txBody>
      </p:sp>
      <p:cxnSp>
        <p:nvCxnSpPr>
          <p:cNvPr id="51" name="Straight Arrow Connector 50"/>
          <p:cNvCxnSpPr>
            <a:endCxn id="42" idx="1"/>
          </p:cNvCxnSpPr>
          <p:nvPr/>
        </p:nvCxnSpPr>
        <p:spPr>
          <a:xfrm flipV="1">
            <a:off x="2725271" y="4983869"/>
            <a:ext cx="905436" cy="538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3" idx="1"/>
          </p:cNvCxnSpPr>
          <p:nvPr/>
        </p:nvCxnSpPr>
        <p:spPr>
          <a:xfrm>
            <a:off x="2725271" y="5611906"/>
            <a:ext cx="905435" cy="48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3"/>
            <a:endCxn id="44" idx="1"/>
          </p:cNvCxnSpPr>
          <p:nvPr/>
        </p:nvCxnSpPr>
        <p:spPr>
          <a:xfrm flipV="1">
            <a:off x="4903694" y="4974245"/>
            <a:ext cx="664089" cy="9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3"/>
            <a:endCxn id="45" idx="1"/>
          </p:cNvCxnSpPr>
          <p:nvPr/>
        </p:nvCxnSpPr>
        <p:spPr>
          <a:xfrm>
            <a:off x="4903694" y="6096062"/>
            <a:ext cx="664089" cy="62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6" idx="1"/>
          </p:cNvCxnSpPr>
          <p:nvPr/>
        </p:nvCxnSpPr>
        <p:spPr>
          <a:xfrm flipV="1">
            <a:off x="6819527" y="4787153"/>
            <a:ext cx="728754" cy="17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7" idx="1"/>
          </p:cNvCxnSpPr>
          <p:nvPr/>
        </p:nvCxnSpPr>
        <p:spPr>
          <a:xfrm>
            <a:off x="6819527" y="4966447"/>
            <a:ext cx="728754" cy="442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5" idx="3"/>
            <a:endCxn id="48" idx="1"/>
          </p:cNvCxnSpPr>
          <p:nvPr/>
        </p:nvCxnSpPr>
        <p:spPr>
          <a:xfrm flipV="1">
            <a:off x="6819527" y="5997389"/>
            <a:ext cx="728755" cy="16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5" idx="3"/>
            <a:endCxn id="49" idx="1"/>
          </p:cNvCxnSpPr>
          <p:nvPr/>
        </p:nvCxnSpPr>
        <p:spPr>
          <a:xfrm>
            <a:off x="6819527" y="6158815"/>
            <a:ext cx="728755" cy="502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738282" y="2321858"/>
            <a:ext cx="977153" cy="170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Today</a:t>
            </a:r>
            <a:endParaRPr lang="en-IN" sz="1100" dirty="0"/>
          </a:p>
        </p:txBody>
      </p:sp>
      <p:sp>
        <p:nvSpPr>
          <p:cNvPr id="69" name="Rectangle 68"/>
          <p:cNvSpPr/>
          <p:nvPr/>
        </p:nvSpPr>
        <p:spPr>
          <a:xfrm>
            <a:off x="5701553" y="4455412"/>
            <a:ext cx="924066" cy="1478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Today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3615897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99" t="28494" r="37914" b="28209"/>
          <a:stretch/>
        </p:blipFill>
        <p:spPr>
          <a:xfrm>
            <a:off x="1891553" y="2286000"/>
            <a:ext cx="7871012" cy="37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62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41" t="28534" r="37598" b="30029"/>
          <a:stretch/>
        </p:blipFill>
        <p:spPr>
          <a:xfrm>
            <a:off x="2420471" y="2133599"/>
            <a:ext cx="7772400" cy="415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4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70965"/>
            <a:ext cx="8761413" cy="1030941"/>
          </a:xfrm>
        </p:spPr>
        <p:txBody>
          <a:bodyPr/>
          <a:lstStyle/>
          <a:p>
            <a:r>
              <a:rPr lang="en-US" b="1" dirty="0" smtClean="0"/>
              <a:t>Difference between Prospective &amp; Retrospective</a:t>
            </a:r>
            <a:endParaRPr lang="en-IN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99" t="29543" r="31862" b="23486"/>
          <a:stretch/>
        </p:blipFill>
        <p:spPr>
          <a:xfrm>
            <a:off x="2384612" y="2330824"/>
            <a:ext cx="7969623" cy="38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04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4861"/>
            <a:ext cx="12188414" cy="4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9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683"/>
            <a:ext cx="10515600" cy="7640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Steps in Research Methodology</a:t>
            </a:r>
            <a:endParaRPr lang="en-IN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469061"/>
              </p:ext>
            </p:extLst>
          </p:nvPr>
        </p:nvGraphicFramePr>
        <p:xfrm>
          <a:off x="838200" y="676405"/>
          <a:ext cx="10515600" cy="627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749979"/>
              </p:ext>
            </p:extLst>
          </p:nvPr>
        </p:nvGraphicFramePr>
        <p:xfrm>
          <a:off x="4111321" y="2780778"/>
          <a:ext cx="8080679" cy="782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1501" y="4891343"/>
            <a:ext cx="871804" cy="55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13305" y="5476664"/>
            <a:ext cx="871804" cy="56088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87858" y="5987442"/>
            <a:ext cx="5979090" cy="42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Preparation of Research Report 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2483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529"/>
            <a:ext cx="12191999" cy="47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2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Advantages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Multifactor can be studied simultaneously.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Incidence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Relative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Attributable risk &amp; Population attributable risk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0772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Disadvantages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consuming</a:t>
            </a:r>
          </a:p>
          <a:p>
            <a:r>
              <a:rPr lang="en-US" dirty="0" smtClean="0"/>
              <a:t>Expensive</a:t>
            </a:r>
          </a:p>
          <a:p>
            <a:r>
              <a:rPr lang="en-US" dirty="0" smtClean="0"/>
              <a:t>Problematic in rare disease</a:t>
            </a:r>
          </a:p>
          <a:p>
            <a:r>
              <a:rPr lang="en-US" dirty="0" smtClean="0"/>
              <a:t>Ethical problem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97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Size Determination and Power of Study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Sample Size: </a:t>
            </a:r>
            <a:r>
              <a:rPr lang="en-US" dirty="0" smtClean="0"/>
              <a:t>Sample size refers to a number of factors, including the purpose of the study.</a:t>
            </a:r>
          </a:p>
          <a:p>
            <a:r>
              <a:rPr lang="en-US" dirty="0" smtClean="0"/>
              <a:t>Increase in sample size gives more precision in result.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Sample Size </a:t>
            </a:r>
            <a:r>
              <a:rPr lang="en-US" dirty="0" smtClean="0"/>
              <a:t>refers to the total number of elements of the population to be included in the sample for conducting the research study.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26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Size Determination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Miaoulis</a:t>
            </a:r>
            <a:r>
              <a:rPr lang="en-US" dirty="0" smtClean="0"/>
              <a:t> and Michener (1976) have specified three main criteria to determine the appropriate sample size which are-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level of precision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level of confidence or risk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degree of variability 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Size Determination for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Unknown Population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calculating the minimum sample size for unknown population, proportion of the population is estimated.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Where,</a:t>
                </a:r>
              </a:p>
              <a:p>
                <a:pPr marL="0" indent="0">
                  <a:buNone/>
                </a:pPr>
                <a:r>
                  <a:rPr lang="en-US" dirty="0" smtClean="0"/>
                  <a:t>n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Sample size</a:t>
                </a:r>
                <a:endParaRPr lang="en-IN" baseline="-25000" dirty="0" smtClean="0"/>
              </a:p>
              <a:p>
                <a:pPr marL="0" indent="0">
                  <a:buNone/>
                </a:pPr>
                <a:r>
                  <a:rPr lang="en-US" baseline="-25000" dirty="0" smtClean="0"/>
                  <a:t>Z</a:t>
                </a:r>
                <a:r>
                  <a:rPr lang="en-US" dirty="0" smtClean="0"/>
                  <a:t> = Critical value of desired level of confidence[ that can be 90% (z-value 1.645, 95% (z-value 1.96), 99% (z-value 2.5)</a:t>
                </a:r>
              </a:p>
              <a:p>
                <a:pPr marL="0" indent="0">
                  <a:buNone/>
                </a:pPr>
                <a:r>
                  <a:rPr lang="en-US" dirty="0" smtClean="0"/>
                  <a:t>e= margin of error/desired level of precision(i.e., ±5% or 0.05)</a:t>
                </a:r>
              </a:p>
              <a:p>
                <a:pPr marL="0" indent="0">
                  <a:buNone/>
                </a:pPr>
                <a:r>
                  <a:rPr lang="en-US" dirty="0" smtClean="0"/>
                  <a:t>P= maximum probability of variation on distribution (i.e., 50% maximum)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4" t="-1248" r="-8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0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</a:t>
            </a:r>
            <a:endParaRPr lang="en-I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Z=1.96</a:t>
                </a:r>
              </a:p>
              <a:p>
                <a:pPr marL="0" indent="0">
                  <a:buNone/>
                </a:pPr>
                <a:r>
                  <a:rPr lang="en-US" dirty="0" smtClean="0"/>
                  <a:t>P=0.5(50%)</a:t>
                </a:r>
              </a:p>
              <a:p>
                <a:pPr marL="0" indent="0">
                  <a:buNone/>
                </a:pPr>
                <a:r>
                  <a:rPr lang="en-US" dirty="0" smtClean="0"/>
                  <a:t>E=0.05</a:t>
                </a:r>
              </a:p>
              <a:p>
                <a:pPr marL="0" indent="0">
                  <a:buNone/>
                </a:pPr>
                <a:r>
                  <a:rPr lang="en-US" dirty="0" smtClean="0"/>
                  <a:t>Put the above values in formula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1.96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384.16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This is the proportion from unknown population used as sample size.</a:t>
                </a:r>
                <a:endParaRPr lang="en-IN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2" t="-891" b="-7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7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Sample Size determination When 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Population is Known 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First calculate the proportion and then use the formula for population correction factor to calculate the exact sample size.</a:t>
                </a:r>
              </a:p>
              <a:p>
                <a:pPr marL="0" indent="0" algn="ctr">
                  <a:buNone/>
                </a:pP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N" dirty="0" smtClean="0"/>
                          <m:t>n</m:t>
                        </m:r>
                        <m:r>
                          <m:rPr>
                            <m:nor/>
                          </m:rPr>
                          <a:rPr lang="en-IN" baseline="-25000" dirty="0" smtClean="0"/>
                          <m:t>0</m:t>
                        </m:r>
                        <m:r>
                          <m:rPr>
                            <m:nor/>
                          </m:rPr>
                          <a:rPr lang="en-IN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IN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IN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IN" b="0" i="0" dirty="0" smtClean="0"/>
                          <m:t>N</m:t>
                        </m:r>
                        <m:r>
                          <m:rPr>
                            <m:nor/>
                          </m:rPr>
                          <a:rPr lang="en-IN" dirty="0" smtClean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IN" dirty="0" smtClean="0"/>
                          <m:t>n</m:t>
                        </m:r>
                        <m:r>
                          <m:rPr>
                            <m:nor/>
                          </m:rPr>
                          <a:rPr lang="en-IN" b="0" i="1" baseline="-25000" dirty="0" smtClean="0"/>
                          <m:t>0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Where,</a:t>
                </a:r>
              </a:p>
              <a:p>
                <a:pPr marL="0" indent="0">
                  <a:buNone/>
                </a:pPr>
                <a:r>
                  <a:rPr lang="en-IN" dirty="0" smtClean="0"/>
                  <a:t>n= sample size of known population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IN" baseline="-25000" dirty="0" smtClean="0"/>
                      <m:t>0</m:t>
                    </m:r>
                  </m:oMath>
                </a14:m>
                <a:r>
                  <a:rPr lang="en-IN" dirty="0" smtClean="0"/>
                  <a:t>=proportion of unknown population</a:t>
                </a:r>
              </a:p>
              <a:p>
                <a:pPr marL="0" indent="0">
                  <a:buNone/>
                </a:pPr>
                <a:r>
                  <a:rPr lang="en-IN" dirty="0" smtClean="0"/>
                  <a:t>N= known population size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2" t="-8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6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Example</a:t>
            </a:r>
            <a:endParaRPr lang="en-I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If our population SIZE IS 67834. then ,</a:t>
                </a:r>
              </a:p>
              <a:p>
                <a:r>
                  <a:rPr lang="en-IN" dirty="0" smtClean="0"/>
                  <a:t>Calc. proportion=384</a:t>
                </a:r>
              </a:p>
              <a:p>
                <a:r>
                  <a:rPr lang="en-IN" dirty="0" smtClean="0"/>
                  <a:t>Calc. Sample size= 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384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67834</m:t>
                        </m:r>
                      </m:num>
                      <m:den>
                        <m:eqArr>
                          <m:eqArr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384+(67834−1)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IN" dirty="0" smtClean="0"/>
              </a:p>
              <a:p>
                <a:pPr marL="0" indent="0" algn="ctr">
                  <a:buNone/>
                </a:pPr>
                <a:r>
                  <a:rPr lang="en-IN" dirty="0" smtClean="0"/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384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67834</m:t>
                        </m:r>
                      </m:num>
                      <m:den>
                        <m:eqArr>
                          <m:eqArr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384+67833</m:t>
                            </m:r>
                          </m:e>
                          <m:e/>
                        </m:eqArr>
                      </m:den>
                    </m:f>
                  </m:oMath>
                </a14:m>
                <a:r>
                  <a:rPr lang="en-IN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IN" dirty="0" smtClean="0"/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384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67834</m:t>
                        </m:r>
                      </m:num>
                      <m:den>
                        <m:eqArr>
                          <m:eqArr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384+67833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IN" dirty="0" smtClean="0"/>
              </a:p>
              <a:p>
                <a:pPr marL="0" indent="0" algn="ctr">
                  <a:buNone/>
                </a:pPr>
                <a:r>
                  <a:rPr lang="en-IN" dirty="0" smtClean="0"/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26048256</m:t>
                        </m:r>
                      </m:num>
                      <m:den>
                        <m:eqArr>
                          <m:eqArr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68217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IN" dirty="0" smtClean="0"/>
              </a:p>
              <a:p>
                <a:pPr marL="0" indent="0" algn="ctr">
                  <a:buNone/>
                </a:pPr>
                <a:r>
                  <a:rPr lang="en-IN" dirty="0" smtClean="0"/>
                  <a:t>n=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81.84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" t="-1248" b="-8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1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771</TotalTime>
  <Words>1507</Words>
  <Application>Microsoft Office PowerPoint</Application>
  <PresentationFormat>Widescreen</PresentationFormat>
  <Paragraphs>314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Cambria Math</vt:lpstr>
      <vt:lpstr>Century Gothic</vt:lpstr>
      <vt:lpstr>Wingdings</vt:lpstr>
      <vt:lpstr>Wingdings 3</vt:lpstr>
      <vt:lpstr>Ion Boardroom</vt:lpstr>
      <vt:lpstr>Designing the Methodology</vt:lpstr>
      <vt:lpstr>Introduction</vt:lpstr>
      <vt:lpstr>Steps in Research Methodology</vt:lpstr>
      <vt:lpstr>Sample Size Determination and Power of Study</vt:lpstr>
      <vt:lpstr>Sample Size Determination</vt:lpstr>
      <vt:lpstr>Sample Size Determination for Unknown Population</vt:lpstr>
      <vt:lpstr>Example</vt:lpstr>
      <vt:lpstr>Sample Size determination When Population is Known </vt:lpstr>
      <vt:lpstr>Example</vt:lpstr>
      <vt:lpstr>Power of A Study</vt:lpstr>
      <vt:lpstr>Parameters Affects the Power of A Study</vt:lpstr>
      <vt:lpstr>Report Writing</vt:lpstr>
      <vt:lpstr>Layout of Report</vt:lpstr>
      <vt:lpstr>Steps in Writing Research Report</vt:lpstr>
      <vt:lpstr>Cont.</vt:lpstr>
      <vt:lpstr>Presentation of Data</vt:lpstr>
      <vt:lpstr>Cont.</vt:lpstr>
      <vt:lpstr>Cont.</vt:lpstr>
      <vt:lpstr>Cont.</vt:lpstr>
      <vt:lpstr>Cont.</vt:lpstr>
      <vt:lpstr>Cont.</vt:lpstr>
      <vt:lpstr>Cont.</vt:lpstr>
      <vt:lpstr>Cont.</vt:lpstr>
      <vt:lpstr>Cohort Study</vt:lpstr>
      <vt:lpstr>Cont.</vt:lpstr>
      <vt:lpstr>Cont.</vt:lpstr>
      <vt:lpstr>Cont.</vt:lpstr>
      <vt:lpstr>Difference between Prospective &amp; Retrospective</vt:lpstr>
      <vt:lpstr>Cont.</vt:lpstr>
      <vt:lpstr>Cont.</vt:lpstr>
      <vt:lpstr>Advantages</vt:lpstr>
      <vt:lpstr>Disadvantages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the Methodology</dc:title>
  <dc:creator>user</dc:creator>
  <cp:lastModifiedBy>user</cp:lastModifiedBy>
  <cp:revision>45</cp:revision>
  <cp:lastPrinted>2023-03-25T10:04:18Z</cp:lastPrinted>
  <dcterms:created xsi:type="dcterms:W3CDTF">2023-03-19T06:01:12Z</dcterms:created>
  <dcterms:modified xsi:type="dcterms:W3CDTF">2023-03-31T11:15:01Z</dcterms:modified>
</cp:coreProperties>
</file>