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1" autoAdjust="0"/>
    <p:restoredTop sz="94660"/>
  </p:normalViewPr>
  <p:slideViewPr>
    <p:cSldViewPr snapToGrid="0">
      <p:cViewPr varScale="1">
        <p:scale>
          <a:sx n="111" d="100"/>
          <a:sy n="111" d="100"/>
        </p:scale>
        <p:origin x="40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4D69111-74D7-4E70-BE53-CCF1FB649D79}" type="datetimeFigureOut">
              <a:rPr lang="en-IN" smtClean="0"/>
              <a:t>27-09-2023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735C3C-417E-4E5D-BAFA-B52EEFC88241}" type="slidenum">
              <a:rPr lang="en-IN" smtClean="0"/>
              <a:t>‹#›</a:t>
            </a:fld>
            <a:endParaRPr lang="en-IN"/>
          </a:p>
        </p:txBody>
      </p:sp>
    </p:spTree>
    <p:extLst>
      <p:ext uri="{BB962C8B-B14F-4D97-AF65-F5344CB8AC3E}">
        <p14:creationId xmlns:p14="http://schemas.microsoft.com/office/powerpoint/2010/main" val="565682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4D69111-74D7-4E70-BE53-CCF1FB649D79}" type="datetimeFigureOut">
              <a:rPr lang="en-IN" smtClean="0"/>
              <a:t>27-09-2023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735C3C-417E-4E5D-BAFA-B52EEFC88241}" type="slidenum">
              <a:rPr lang="en-IN" smtClean="0"/>
              <a:t>‹#›</a:t>
            </a:fld>
            <a:endParaRPr lang="en-IN"/>
          </a:p>
        </p:txBody>
      </p:sp>
    </p:spTree>
    <p:extLst>
      <p:ext uri="{BB962C8B-B14F-4D97-AF65-F5344CB8AC3E}">
        <p14:creationId xmlns:p14="http://schemas.microsoft.com/office/powerpoint/2010/main" val="3817826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4D69111-74D7-4E70-BE53-CCF1FB649D79}" type="datetimeFigureOut">
              <a:rPr lang="en-IN" smtClean="0"/>
              <a:t>27-09-2023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735C3C-417E-4E5D-BAFA-B52EEFC88241}" type="slidenum">
              <a:rPr lang="en-IN" smtClean="0"/>
              <a:t>‹#›</a:t>
            </a:fld>
            <a:endParaRPr lang="en-IN"/>
          </a:p>
        </p:txBody>
      </p:sp>
    </p:spTree>
    <p:extLst>
      <p:ext uri="{BB962C8B-B14F-4D97-AF65-F5344CB8AC3E}">
        <p14:creationId xmlns:p14="http://schemas.microsoft.com/office/powerpoint/2010/main" val="3575320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4D69111-74D7-4E70-BE53-CCF1FB649D79}" type="datetimeFigureOut">
              <a:rPr lang="en-IN" smtClean="0"/>
              <a:t>27-09-2023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735C3C-417E-4E5D-BAFA-B52EEFC88241}" type="slidenum">
              <a:rPr lang="en-IN" smtClean="0"/>
              <a:t>‹#›</a:t>
            </a:fld>
            <a:endParaRPr lang="en-IN"/>
          </a:p>
        </p:txBody>
      </p:sp>
    </p:spTree>
    <p:extLst>
      <p:ext uri="{BB962C8B-B14F-4D97-AF65-F5344CB8AC3E}">
        <p14:creationId xmlns:p14="http://schemas.microsoft.com/office/powerpoint/2010/main" val="4172551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D69111-74D7-4E70-BE53-CCF1FB649D79}" type="datetimeFigureOut">
              <a:rPr lang="en-IN" smtClean="0"/>
              <a:t>27-09-2023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1735C3C-417E-4E5D-BAFA-B52EEFC88241}" type="slidenum">
              <a:rPr lang="en-IN" smtClean="0"/>
              <a:t>‹#›</a:t>
            </a:fld>
            <a:endParaRPr lang="en-IN"/>
          </a:p>
        </p:txBody>
      </p:sp>
    </p:spTree>
    <p:extLst>
      <p:ext uri="{BB962C8B-B14F-4D97-AF65-F5344CB8AC3E}">
        <p14:creationId xmlns:p14="http://schemas.microsoft.com/office/powerpoint/2010/main" val="454775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4D69111-74D7-4E70-BE53-CCF1FB649D79}" type="datetimeFigureOut">
              <a:rPr lang="en-IN" smtClean="0"/>
              <a:t>27-09-2023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735C3C-417E-4E5D-BAFA-B52EEFC88241}" type="slidenum">
              <a:rPr lang="en-IN" smtClean="0"/>
              <a:t>‹#›</a:t>
            </a:fld>
            <a:endParaRPr lang="en-IN"/>
          </a:p>
        </p:txBody>
      </p:sp>
    </p:spTree>
    <p:extLst>
      <p:ext uri="{BB962C8B-B14F-4D97-AF65-F5344CB8AC3E}">
        <p14:creationId xmlns:p14="http://schemas.microsoft.com/office/powerpoint/2010/main" val="3967383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4D69111-74D7-4E70-BE53-CCF1FB649D79}" type="datetimeFigureOut">
              <a:rPr lang="en-IN" smtClean="0"/>
              <a:t>27-09-2023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1735C3C-417E-4E5D-BAFA-B52EEFC88241}" type="slidenum">
              <a:rPr lang="en-IN" smtClean="0"/>
              <a:t>‹#›</a:t>
            </a:fld>
            <a:endParaRPr lang="en-IN"/>
          </a:p>
        </p:txBody>
      </p:sp>
    </p:spTree>
    <p:extLst>
      <p:ext uri="{BB962C8B-B14F-4D97-AF65-F5344CB8AC3E}">
        <p14:creationId xmlns:p14="http://schemas.microsoft.com/office/powerpoint/2010/main" val="905117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4D69111-74D7-4E70-BE53-CCF1FB649D79}" type="datetimeFigureOut">
              <a:rPr lang="en-IN" smtClean="0"/>
              <a:t>27-09-2023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1735C3C-417E-4E5D-BAFA-B52EEFC88241}" type="slidenum">
              <a:rPr lang="en-IN" smtClean="0"/>
              <a:t>‹#›</a:t>
            </a:fld>
            <a:endParaRPr lang="en-IN"/>
          </a:p>
        </p:txBody>
      </p:sp>
    </p:spTree>
    <p:extLst>
      <p:ext uri="{BB962C8B-B14F-4D97-AF65-F5344CB8AC3E}">
        <p14:creationId xmlns:p14="http://schemas.microsoft.com/office/powerpoint/2010/main" val="614470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69111-74D7-4E70-BE53-CCF1FB649D79}" type="datetimeFigureOut">
              <a:rPr lang="en-IN" smtClean="0"/>
              <a:t>27-09-2023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1735C3C-417E-4E5D-BAFA-B52EEFC88241}" type="slidenum">
              <a:rPr lang="en-IN" smtClean="0"/>
              <a:t>‹#›</a:t>
            </a:fld>
            <a:endParaRPr lang="en-IN"/>
          </a:p>
        </p:txBody>
      </p:sp>
    </p:spTree>
    <p:extLst>
      <p:ext uri="{BB962C8B-B14F-4D97-AF65-F5344CB8AC3E}">
        <p14:creationId xmlns:p14="http://schemas.microsoft.com/office/powerpoint/2010/main" val="714116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D69111-74D7-4E70-BE53-CCF1FB649D79}" type="datetimeFigureOut">
              <a:rPr lang="en-IN" smtClean="0"/>
              <a:t>27-09-2023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735C3C-417E-4E5D-BAFA-B52EEFC88241}" type="slidenum">
              <a:rPr lang="en-IN" smtClean="0"/>
              <a:t>‹#›</a:t>
            </a:fld>
            <a:endParaRPr lang="en-IN"/>
          </a:p>
        </p:txBody>
      </p:sp>
    </p:spTree>
    <p:extLst>
      <p:ext uri="{BB962C8B-B14F-4D97-AF65-F5344CB8AC3E}">
        <p14:creationId xmlns:p14="http://schemas.microsoft.com/office/powerpoint/2010/main" val="4230495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D69111-74D7-4E70-BE53-CCF1FB649D79}" type="datetimeFigureOut">
              <a:rPr lang="en-IN" smtClean="0"/>
              <a:t>27-09-2023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1735C3C-417E-4E5D-BAFA-B52EEFC88241}" type="slidenum">
              <a:rPr lang="en-IN" smtClean="0"/>
              <a:t>‹#›</a:t>
            </a:fld>
            <a:endParaRPr lang="en-IN"/>
          </a:p>
        </p:txBody>
      </p:sp>
    </p:spTree>
    <p:extLst>
      <p:ext uri="{BB962C8B-B14F-4D97-AF65-F5344CB8AC3E}">
        <p14:creationId xmlns:p14="http://schemas.microsoft.com/office/powerpoint/2010/main" val="484501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D69111-74D7-4E70-BE53-CCF1FB649D79}" type="datetimeFigureOut">
              <a:rPr lang="en-IN" smtClean="0"/>
              <a:t>27-09-2023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35C3C-417E-4E5D-BAFA-B52EEFC88241}" type="slidenum">
              <a:rPr lang="en-IN" smtClean="0"/>
              <a:t>‹#›</a:t>
            </a:fld>
            <a:endParaRPr lang="en-IN"/>
          </a:p>
        </p:txBody>
      </p:sp>
    </p:spTree>
    <p:extLst>
      <p:ext uri="{BB962C8B-B14F-4D97-AF65-F5344CB8AC3E}">
        <p14:creationId xmlns:p14="http://schemas.microsoft.com/office/powerpoint/2010/main" val="9500264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801906" y="127280"/>
            <a:ext cx="9144000" cy="2387600"/>
          </a:xfrm>
          <a:solidFill>
            <a:schemeClr val="accent4">
              <a:lumMod val="50000"/>
            </a:schemeClr>
          </a:solidFill>
        </p:spPr>
        <p:txBody>
          <a:bodyPr>
            <a:normAutofit/>
          </a:bodyPr>
          <a:lstStyle/>
          <a:p>
            <a:r>
              <a:rPr lang="en-US" sz="8800" b="1" dirty="0" smtClean="0">
                <a:ln w="6600">
                  <a:solidFill>
                    <a:schemeClr val="accent2"/>
                  </a:solidFill>
                  <a:prstDash val="solid"/>
                </a:ln>
                <a:solidFill>
                  <a:schemeClr val="accent4">
                    <a:lumMod val="60000"/>
                    <a:lumOff val="40000"/>
                  </a:schemeClr>
                </a:solidFill>
                <a:effectLst>
                  <a:outerShdw dist="38100" dir="2700000" algn="tl" rotWithShape="0">
                    <a:schemeClr val="accent2"/>
                  </a:outerShdw>
                </a:effectLst>
              </a:rPr>
              <a:t>Gond Painting</a:t>
            </a:r>
            <a:endParaRPr lang="en-US" sz="8800" b="1" dirty="0">
              <a:ln w="6600">
                <a:solidFill>
                  <a:schemeClr val="accent2"/>
                </a:solidFill>
                <a:prstDash val="solid"/>
              </a:ln>
              <a:solidFill>
                <a:schemeClr val="accent4">
                  <a:lumMod val="60000"/>
                  <a:lumOff val="40000"/>
                </a:schemeClr>
              </a:solidFill>
              <a:effectLst>
                <a:outerShdw dist="38100" dir="2700000" algn="tl" rotWithShape="0">
                  <a:schemeClr val="accent2"/>
                </a:outerShdw>
              </a:effectLst>
            </a:endParaRPr>
          </a:p>
        </p:txBody>
      </p:sp>
      <p:pic>
        <p:nvPicPr>
          <p:cNvPr id="4" name="Picture 3"/>
          <p:cNvPicPr/>
          <p:nvPr/>
        </p:nvPicPr>
        <p:blipFill>
          <a:blip r:embed="rId2"/>
          <a:stretch>
            <a:fillRect/>
          </a:stretch>
        </p:blipFill>
        <p:spPr>
          <a:xfrm>
            <a:off x="3245223" y="4240306"/>
            <a:ext cx="6427695" cy="2411506"/>
          </a:xfrm>
          <a:prstGeom prst="rect">
            <a:avLst/>
          </a:prstGeom>
        </p:spPr>
      </p:pic>
      <p:sp>
        <p:nvSpPr>
          <p:cNvPr id="5" name="Rectangle 4"/>
          <p:cNvSpPr/>
          <p:nvPr/>
        </p:nvSpPr>
        <p:spPr>
          <a:xfrm>
            <a:off x="1819835" y="2537012"/>
            <a:ext cx="9099177" cy="923330"/>
          </a:xfrm>
          <a:prstGeom prst="rect">
            <a:avLst/>
          </a:prstGeom>
        </p:spPr>
        <p:txBody>
          <a:bodyPr wrap="square">
            <a:spAutoFit/>
          </a:bodyPr>
          <a:lstStyle/>
          <a:p>
            <a:pPr algn="just"/>
            <a:r>
              <a:rPr lang="en-US" dirty="0" smtClean="0"/>
              <a:t>Gond paintings are </a:t>
            </a:r>
            <a:r>
              <a:rPr lang="en-US" b="1" dirty="0" smtClean="0"/>
              <a:t>a form of painting from folk and tribal art that is practiced by one of the largest tribes in India with whom it shares its name</a:t>
            </a:r>
            <a:r>
              <a:rPr lang="en-US" dirty="0" smtClean="0"/>
              <a:t>. Gond comes from the Dravidian expression, Kond which means 'the green mountain'.</a:t>
            </a:r>
            <a:endParaRPr lang="en-US" dirty="0"/>
          </a:p>
        </p:txBody>
      </p:sp>
    </p:spTree>
    <p:extLst>
      <p:ext uri="{BB962C8B-B14F-4D97-AF65-F5344CB8AC3E}">
        <p14:creationId xmlns:p14="http://schemas.microsoft.com/office/powerpoint/2010/main" val="2615010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6470" y="365125"/>
            <a:ext cx="10457329" cy="468593"/>
          </a:xfrm>
        </p:spPr>
        <p:txBody>
          <a:bodyPr>
            <a:normAutofit fontScale="90000"/>
          </a:bodyPr>
          <a:lstStyle/>
          <a:p>
            <a:pPr lvl="0" algn="ctr">
              <a:lnSpc>
                <a:spcPct val="100000"/>
              </a:lnSpc>
              <a:spcBef>
                <a:spcPts val="0"/>
              </a:spcBef>
            </a:pPr>
            <a:r>
              <a:rPr lang="en-US" sz="4000" b="1" dirty="0" smtClean="0">
                <a:solidFill>
                  <a:srgbClr val="C00000"/>
                </a:solidFill>
                <a:ea typeface="+mn-ea"/>
                <a:cs typeface="+mn-cs"/>
              </a:rPr>
              <a:t>Origin</a:t>
            </a:r>
            <a:endParaRPr lang="en-US" sz="4000" b="1" dirty="0">
              <a:solidFill>
                <a:srgbClr val="C00000"/>
              </a:solidFill>
            </a:endParaRPr>
          </a:p>
        </p:txBody>
      </p:sp>
      <p:sp>
        <p:nvSpPr>
          <p:cNvPr id="5" name="Rectangle 4"/>
          <p:cNvSpPr/>
          <p:nvPr/>
        </p:nvSpPr>
        <p:spPr>
          <a:xfrm>
            <a:off x="419098" y="833718"/>
            <a:ext cx="11412071" cy="4708981"/>
          </a:xfrm>
          <a:prstGeom prst="rect">
            <a:avLst/>
          </a:prstGeom>
        </p:spPr>
        <p:txBody>
          <a:bodyPr wrap="square">
            <a:spAutoFit/>
          </a:bodyPr>
          <a:lstStyle/>
          <a:p>
            <a:pPr algn="just"/>
            <a:r>
              <a:rPr lang="en-US" sz="2400" dirty="0" smtClean="0"/>
              <a:t>	</a:t>
            </a:r>
            <a:r>
              <a:rPr lang="en-US" sz="2300" dirty="0" smtClean="0">
                <a:latin typeface="+mj-lt"/>
              </a:rPr>
              <a:t>The Gonds, the largest aadivasi community in India are of Dravidian origin and can be traced to the pre-Aryan era. The word ‘Gond’ comes from Kond, which means green mountains in the Dravidian idiom. The Gond called themselves </a:t>
            </a:r>
            <a:r>
              <a:rPr lang="en-US" sz="2300" b="1" dirty="0" smtClean="0">
                <a:solidFill>
                  <a:schemeClr val="accent2">
                    <a:lumMod val="75000"/>
                  </a:schemeClr>
                </a:solidFill>
                <a:latin typeface="+mj-lt"/>
              </a:rPr>
              <a:t>Koi</a:t>
            </a:r>
            <a:r>
              <a:rPr lang="en-US" sz="2300" dirty="0" smtClean="0">
                <a:latin typeface="+mj-lt"/>
              </a:rPr>
              <a:t> or </a:t>
            </a:r>
            <a:r>
              <a:rPr lang="en-US" sz="2300" b="1" dirty="0" smtClean="0">
                <a:solidFill>
                  <a:schemeClr val="accent2">
                    <a:lumMod val="75000"/>
                  </a:schemeClr>
                </a:solidFill>
                <a:latin typeface="+mj-lt"/>
              </a:rPr>
              <a:t>Koiture</a:t>
            </a:r>
            <a:r>
              <a:rPr lang="en-US" sz="2300" dirty="0" smtClean="0">
                <a:latin typeface="+mj-lt"/>
              </a:rPr>
              <a:t>, but others called them Gond since they lived in the green mountains. </a:t>
            </a:r>
          </a:p>
          <a:p>
            <a:pPr algn="just"/>
            <a:r>
              <a:rPr lang="en-US" sz="2300" dirty="0">
                <a:latin typeface="+mj-lt"/>
              </a:rPr>
              <a:t>	</a:t>
            </a:r>
            <a:r>
              <a:rPr lang="en-US" sz="2300" dirty="0" smtClean="0">
                <a:latin typeface="+mj-lt"/>
              </a:rPr>
              <a:t>The Gond tribe is spread across Madhya Pradesh, Jharkhand, Chhattisgarh, Bihar, Odisha and Andhra Pradesh. In Madhya Pradesh, for centuries they inhabited the dense forests of the Vindhyas, Satpura</a:t>
            </a:r>
            <a:r>
              <a:rPr lang="en-US" sz="2300" dirty="0">
                <a:latin typeface="+mj-lt"/>
              </a:rPr>
              <a:t> </a:t>
            </a:r>
            <a:r>
              <a:rPr lang="en-US" sz="2300" dirty="0" smtClean="0">
                <a:latin typeface="+mj-lt"/>
              </a:rPr>
              <a:t>and Mandla in the Narmada region of the Amarkantak range. </a:t>
            </a:r>
          </a:p>
          <a:p>
            <a:pPr algn="just"/>
            <a:r>
              <a:rPr lang="en-US" sz="2300" dirty="0">
                <a:latin typeface="+mj-lt"/>
              </a:rPr>
              <a:t>	</a:t>
            </a:r>
            <a:r>
              <a:rPr lang="en-US" sz="2300" dirty="0" smtClean="0">
                <a:latin typeface="+mj-lt"/>
              </a:rPr>
              <a:t>The Gonds narrate stories about their dogmas, gods, festivals, demons and everything else related to their way of life through paintings. It is an art form in which the painting in itself conveys folklore or a story. This art is practiced chiefly by the Gond and Pardhan tribes of Mandla. On the occasion of festivals the walls and floors of houses are covered with beautiful colourful paintings. The forms take shape spontaneously in space. Interestingly, Gond paintings bear very strong resemblance to the art of the aborigines of Australia.</a:t>
            </a:r>
          </a:p>
        </p:txBody>
      </p:sp>
    </p:spTree>
    <p:extLst>
      <p:ext uri="{BB962C8B-B14F-4D97-AF65-F5344CB8AC3E}">
        <p14:creationId xmlns:p14="http://schemas.microsoft.com/office/powerpoint/2010/main" val="3265766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6117" y="123079"/>
            <a:ext cx="10278035" cy="513416"/>
          </a:xfrm>
        </p:spPr>
        <p:txBody>
          <a:bodyPr>
            <a:normAutofit fontScale="90000"/>
          </a:bodyPr>
          <a:lstStyle/>
          <a:p>
            <a:pPr lvl="0" algn="ctr">
              <a:lnSpc>
                <a:spcPct val="100000"/>
              </a:lnSpc>
              <a:spcBef>
                <a:spcPts val="0"/>
              </a:spcBef>
            </a:pPr>
            <a:r>
              <a:rPr lang="en-US" sz="4000" b="1" dirty="0" smtClean="0">
                <a:solidFill>
                  <a:srgbClr val="C00000"/>
                </a:solidFill>
                <a:latin typeface="Calibri" panose="020F0502020204030204"/>
                <a:ea typeface="+mn-ea"/>
                <a:cs typeface="+mn-cs"/>
              </a:rPr>
              <a:t>Theme</a:t>
            </a:r>
            <a:endParaRPr lang="en-US" dirty="0"/>
          </a:p>
        </p:txBody>
      </p:sp>
      <p:sp>
        <p:nvSpPr>
          <p:cNvPr id="3" name="Rectangle 2"/>
          <p:cNvSpPr/>
          <p:nvPr/>
        </p:nvSpPr>
        <p:spPr>
          <a:xfrm>
            <a:off x="735106" y="519953"/>
            <a:ext cx="10963835" cy="6124754"/>
          </a:xfrm>
          <a:prstGeom prst="rect">
            <a:avLst/>
          </a:prstGeom>
        </p:spPr>
        <p:txBody>
          <a:bodyPr wrap="square">
            <a:spAutoFit/>
          </a:bodyPr>
          <a:lstStyle/>
          <a:p>
            <a:pPr lvl="0" algn="just"/>
            <a:r>
              <a:rPr lang="en-US" dirty="0" smtClean="0">
                <a:solidFill>
                  <a:prstClr val="black"/>
                </a:solidFill>
              </a:rPr>
              <a:t>	</a:t>
            </a:r>
            <a:r>
              <a:rPr lang="en-US" sz="2800" dirty="0" smtClean="0">
                <a:solidFill>
                  <a:prstClr val="black"/>
                </a:solidFill>
                <a:latin typeface="+mj-lt"/>
              </a:rPr>
              <a:t>The </a:t>
            </a:r>
            <a:r>
              <a:rPr lang="en-US" sz="2800" dirty="0">
                <a:solidFill>
                  <a:prstClr val="black"/>
                </a:solidFill>
                <a:latin typeface="+mj-lt"/>
              </a:rPr>
              <a:t>Gond paintings depict Lord Krishna, village deities like </a:t>
            </a:r>
            <a:r>
              <a:rPr lang="en-US" sz="2800" dirty="0" err="1">
                <a:solidFill>
                  <a:prstClr val="black"/>
                </a:solidFill>
                <a:latin typeface="+mj-lt"/>
              </a:rPr>
              <a:t>Marahi</a:t>
            </a:r>
            <a:r>
              <a:rPr lang="en-US" sz="2800" dirty="0">
                <a:solidFill>
                  <a:prstClr val="black"/>
                </a:solidFill>
                <a:latin typeface="+mj-lt"/>
              </a:rPr>
              <a:t> Devi, </a:t>
            </a:r>
            <a:r>
              <a:rPr lang="en-US" sz="2800" dirty="0" err="1">
                <a:solidFill>
                  <a:prstClr val="black"/>
                </a:solidFill>
                <a:latin typeface="+mj-lt"/>
              </a:rPr>
              <a:t>Phulvari</a:t>
            </a:r>
            <a:r>
              <a:rPr lang="en-US" sz="2800" dirty="0">
                <a:solidFill>
                  <a:prstClr val="black"/>
                </a:solidFill>
                <a:latin typeface="+mj-lt"/>
              </a:rPr>
              <a:t> Devi, </a:t>
            </a:r>
            <a:r>
              <a:rPr lang="en-US" sz="2800" dirty="0" err="1">
                <a:solidFill>
                  <a:prstClr val="black"/>
                </a:solidFill>
                <a:latin typeface="+mj-lt"/>
              </a:rPr>
              <a:t>Sanphadki</a:t>
            </a:r>
            <a:r>
              <a:rPr lang="en-US" sz="2800" dirty="0">
                <a:solidFill>
                  <a:prstClr val="black"/>
                </a:solidFill>
                <a:latin typeface="+mj-lt"/>
              </a:rPr>
              <a:t> snake, </a:t>
            </a:r>
            <a:r>
              <a:rPr lang="en-US" sz="2800" dirty="0" err="1">
                <a:solidFill>
                  <a:prstClr val="black"/>
                </a:solidFill>
                <a:latin typeface="+mj-lt"/>
              </a:rPr>
              <a:t>Phulchukki</a:t>
            </a:r>
            <a:r>
              <a:rPr lang="en-US" sz="2800" dirty="0">
                <a:solidFill>
                  <a:prstClr val="black"/>
                </a:solidFill>
                <a:latin typeface="+mj-lt"/>
              </a:rPr>
              <a:t> </a:t>
            </a:r>
            <a:r>
              <a:rPr lang="en-US" sz="2800" dirty="0" err="1">
                <a:solidFill>
                  <a:prstClr val="black"/>
                </a:solidFill>
                <a:latin typeface="+mj-lt"/>
              </a:rPr>
              <a:t>chiriya</a:t>
            </a:r>
            <a:r>
              <a:rPr lang="en-US" sz="2800" dirty="0">
                <a:solidFill>
                  <a:prstClr val="black"/>
                </a:solidFill>
                <a:latin typeface="+mj-lt"/>
              </a:rPr>
              <a:t> (bird), </a:t>
            </a:r>
            <a:r>
              <a:rPr lang="en-US" sz="2800" dirty="0" err="1">
                <a:solidFill>
                  <a:prstClr val="black"/>
                </a:solidFill>
                <a:latin typeface="+mj-lt"/>
              </a:rPr>
              <a:t>Sarpoti</a:t>
            </a:r>
            <a:r>
              <a:rPr lang="en-US" sz="2800" dirty="0">
                <a:solidFill>
                  <a:prstClr val="black"/>
                </a:solidFill>
                <a:latin typeface="+mj-lt"/>
              </a:rPr>
              <a:t> tree, etc. They reflect the artists’ creativity and unique view of things around them. Bold pictures of horses, tigers, birds, stags, spirits and humans are painted in many bright colours. The variety and diversity of Gond paintings is unlimited. Some of them also depict the symbiotic relationship between man and the animals, the web cycle, interdependence of plants and animals etc. The central theme of most of the paintings is flora and fauna. The Gond paintings reflect the realm of tribal life, their fears and aspirations rather than an icon demanding worship. The main motive of these paintings was to ensure fertility, safeguard the people from wild animals, avert disease and evil and propitiate the dead. They were drawn to celebrate festivals and also to please the spirits for aphrodisiacal purposes.</a:t>
            </a:r>
          </a:p>
        </p:txBody>
      </p:sp>
    </p:spTree>
    <p:extLst>
      <p:ext uri="{BB962C8B-B14F-4D97-AF65-F5344CB8AC3E}">
        <p14:creationId xmlns:p14="http://schemas.microsoft.com/office/powerpoint/2010/main" val="2536321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Words>
  <Application>Microsoft Office PowerPoint</Application>
  <PresentationFormat>Widescreen</PresentationFormat>
  <Paragraphs>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Gond Painting</vt:lpstr>
      <vt:lpstr>Origin</vt:lpstr>
      <vt:lpstr>Theme</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Gond Painting</dc:title>
  <dc:creator>user</dc:creator>
  <cp:lastModifiedBy>user</cp:lastModifiedBy>
  <cp:revision>1</cp:revision>
  <dcterms:created xsi:type="dcterms:W3CDTF">2023-09-27T12:29:54Z</dcterms:created>
  <dcterms:modified xsi:type="dcterms:W3CDTF">2023-09-27T12:30:10Z</dcterms:modified>
</cp:coreProperties>
</file>