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varScale="1">
        <p:scale>
          <a:sx n="111" d="100"/>
          <a:sy n="111"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2224882-E8B2-47B0-8CD6-A7CAB03FC02B}"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6556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224882-E8B2-47B0-8CD6-A7CAB03FC02B}"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369867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224882-E8B2-47B0-8CD6-A7CAB03FC02B}"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8584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224882-E8B2-47B0-8CD6-A7CAB03FC02B}"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391080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24882-E8B2-47B0-8CD6-A7CAB03FC02B}" type="datetimeFigureOut">
              <a:rPr lang="en-IN" smtClean="0"/>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211644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2224882-E8B2-47B0-8CD6-A7CAB03FC02B}" type="datetimeFigureOut">
              <a:rPr lang="en-IN" smtClean="0"/>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270220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2224882-E8B2-47B0-8CD6-A7CAB03FC02B}" type="datetimeFigureOut">
              <a:rPr lang="en-IN" smtClean="0"/>
              <a:t>27-09-2023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190797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2224882-E8B2-47B0-8CD6-A7CAB03FC02B}" type="datetimeFigureOut">
              <a:rPr lang="en-IN" smtClean="0"/>
              <a:t>27-09-2023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189322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24882-E8B2-47B0-8CD6-A7CAB03FC02B}" type="datetimeFigureOut">
              <a:rPr lang="en-IN" smtClean="0"/>
              <a:t>27-09-2023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53972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882-E8B2-47B0-8CD6-A7CAB03FC02B}" type="datetimeFigureOut">
              <a:rPr lang="en-IN" smtClean="0"/>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172209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882-E8B2-47B0-8CD6-A7CAB03FC02B}" type="datetimeFigureOut">
              <a:rPr lang="en-IN" smtClean="0"/>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2301889-5302-40C8-B01E-E9D8DBD8EBE1}" type="slidenum">
              <a:rPr lang="en-IN" smtClean="0"/>
              <a:t>‹#›</a:t>
            </a:fld>
            <a:endParaRPr lang="en-IN"/>
          </a:p>
        </p:txBody>
      </p:sp>
    </p:spTree>
    <p:extLst>
      <p:ext uri="{BB962C8B-B14F-4D97-AF65-F5344CB8AC3E}">
        <p14:creationId xmlns:p14="http://schemas.microsoft.com/office/powerpoint/2010/main" val="236537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4882-E8B2-47B0-8CD6-A7CAB03FC02B}" type="datetimeFigureOut">
              <a:rPr lang="en-IN" smtClean="0"/>
              <a:t>27-09-2023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01889-5302-40C8-B01E-E9D8DBD8EBE1}" type="slidenum">
              <a:rPr lang="en-IN" smtClean="0"/>
              <a:t>‹#›</a:t>
            </a:fld>
            <a:endParaRPr lang="en-IN"/>
          </a:p>
        </p:txBody>
      </p:sp>
    </p:spTree>
    <p:extLst>
      <p:ext uri="{BB962C8B-B14F-4D97-AF65-F5344CB8AC3E}">
        <p14:creationId xmlns:p14="http://schemas.microsoft.com/office/powerpoint/2010/main" val="58977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666" y="163287"/>
            <a:ext cx="11912297" cy="1343780"/>
          </a:xfrm>
        </p:spPr>
        <p:txBody>
          <a:bodyPr>
            <a:normAutofit fontScale="90000"/>
          </a:bodyPr>
          <a:lstStyle/>
          <a:p>
            <a:pPr algn="ctr"/>
            <a:r>
              <a:rPr lang="en-US" b="1" u="sng" dirty="0">
                <a:ln>
                  <a:solidFill>
                    <a:sysClr val="windowText" lastClr="000000"/>
                  </a:solidFill>
                </a:ln>
                <a:solidFill>
                  <a:schemeClr val="accent2">
                    <a:lumMod val="60000"/>
                    <a:lumOff val="40000"/>
                  </a:schemeClr>
                </a:solidFill>
              </a:rPr>
              <a:t>Impressionism</a:t>
            </a:r>
            <a:r>
              <a:rPr lang="en-US" b="1" u="sng" dirty="0">
                <a:solidFill>
                  <a:srgbClr val="FF0000"/>
                </a:solidFill>
              </a:rPr>
              <a:t> </a:t>
            </a:r>
            <a:br>
              <a:rPr lang="en-US" b="1" u="sng" dirty="0">
                <a:solidFill>
                  <a:srgbClr val="FF0000"/>
                </a:solidFill>
              </a:rPr>
            </a:br>
            <a:r>
              <a:rPr lang="en-US" sz="2700" b="1" dirty="0" smtClean="0">
                <a:solidFill>
                  <a:schemeClr val="accent6">
                    <a:lumMod val="75000"/>
                  </a:schemeClr>
                </a:solidFill>
              </a:rPr>
              <a:t>(Art movement) </a:t>
            </a:r>
            <a:r>
              <a:rPr lang="en-US" sz="2700" b="1" dirty="0">
                <a:solidFill>
                  <a:schemeClr val="accent6">
                    <a:lumMod val="75000"/>
                  </a:schemeClr>
                </a:solidFill>
              </a:rPr>
              <a:t/>
            </a:r>
            <a:br>
              <a:rPr lang="en-US" sz="2700" b="1" dirty="0">
                <a:solidFill>
                  <a:schemeClr val="accent6">
                    <a:lumMod val="75000"/>
                  </a:schemeClr>
                </a:solidFill>
              </a:rPr>
            </a:br>
            <a:endParaRPr lang="en-US" sz="2700" dirty="0">
              <a:solidFill>
                <a:schemeClr val="accent6">
                  <a:lumMod val="75000"/>
                </a:schemeClr>
              </a:solidFill>
            </a:endParaRPr>
          </a:p>
        </p:txBody>
      </p:sp>
      <p:sp>
        <p:nvSpPr>
          <p:cNvPr id="3" name="Subtitle 2"/>
          <p:cNvSpPr>
            <a:spLocks noGrp="1"/>
          </p:cNvSpPr>
          <p:nvPr>
            <p:ph type="subTitle" idx="1"/>
          </p:nvPr>
        </p:nvSpPr>
        <p:spPr>
          <a:xfrm>
            <a:off x="1703671" y="5351646"/>
            <a:ext cx="9824299" cy="1302247"/>
          </a:xfrm>
        </p:spPr>
        <p:txBody>
          <a:bodyPr>
            <a:normAutofit lnSpcReduction="10000"/>
          </a:bodyPr>
          <a:lstStyle/>
          <a:p>
            <a:pPr algn="ctr"/>
            <a:r>
              <a:rPr lang="en-US" sz="1400" b="1" dirty="0">
                <a:solidFill>
                  <a:srgbClr val="6600FF"/>
                </a:solidFill>
              </a:rPr>
              <a:t>Claude Monet, </a:t>
            </a:r>
            <a:r>
              <a:rPr lang="en-US" sz="1700" b="1" dirty="0" smtClean="0">
                <a:solidFill>
                  <a:srgbClr val="C00000"/>
                </a:solidFill>
              </a:rPr>
              <a:t>(</a:t>
            </a:r>
            <a:r>
              <a:rPr lang="en-US" sz="1700" b="1" dirty="0">
                <a:solidFill>
                  <a:srgbClr val="C00000"/>
                </a:solidFill>
              </a:rPr>
              <a:t>Impression, Sunrise), </a:t>
            </a:r>
            <a:r>
              <a:rPr lang="en-US" sz="1400" b="1" dirty="0"/>
              <a:t>1872, oil on canvas, </a:t>
            </a:r>
            <a:r>
              <a:rPr lang="en-US" sz="1400" b="1" dirty="0" err="1">
                <a:solidFill>
                  <a:srgbClr val="6600FF"/>
                </a:solidFill>
              </a:rPr>
              <a:t>Musée</a:t>
            </a:r>
            <a:r>
              <a:rPr lang="en-US" sz="1400" b="1" dirty="0">
                <a:solidFill>
                  <a:srgbClr val="6600FF"/>
                </a:solidFill>
              </a:rPr>
              <a:t> </a:t>
            </a:r>
            <a:r>
              <a:rPr lang="en-US" sz="1400" b="1" dirty="0" err="1">
                <a:solidFill>
                  <a:srgbClr val="6600FF"/>
                </a:solidFill>
              </a:rPr>
              <a:t>Marmottan</a:t>
            </a:r>
            <a:r>
              <a:rPr lang="en-US" sz="1400" b="1" dirty="0">
                <a:solidFill>
                  <a:srgbClr val="6600FF"/>
                </a:solidFill>
              </a:rPr>
              <a:t> Monet, </a:t>
            </a:r>
            <a:r>
              <a:rPr lang="en-US" sz="1400" b="1" dirty="0" smtClean="0">
                <a:solidFill>
                  <a:schemeClr val="tx1"/>
                </a:solidFill>
              </a:rPr>
              <a:t>Paris. </a:t>
            </a:r>
          </a:p>
          <a:p>
            <a:pPr algn="ctr"/>
            <a:r>
              <a:rPr lang="en-US" sz="2200" b="1" dirty="0" smtClean="0">
                <a:solidFill>
                  <a:schemeClr val="tx1"/>
                </a:solidFill>
              </a:rPr>
              <a:t>This </a:t>
            </a:r>
            <a:r>
              <a:rPr lang="en-US" sz="2200" b="1" dirty="0">
                <a:solidFill>
                  <a:schemeClr val="tx1"/>
                </a:solidFill>
              </a:rPr>
              <a:t>painting became </a:t>
            </a:r>
            <a:r>
              <a:rPr lang="en-US" sz="2200" b="1" dirty="0">
                <a:solidFill>
                  <a:srgbClr val="00B0F0"/>
                </a:solidFill>
              </a:rPr>
              <a:t>the source of the movement's name</a:t>
            </a:r>
            <a:r>
              <a:rPr lang="en-US" sz="2200" b="1" dirty="0"/>
              <a:t>,</a:t>
            </a:r>
            <a:r>
              <a:rPr lang="en-US" sz="2200" b="1" dirty="0">
                <a:solidFill>
                  <a:schemeClr val="tx1"/>
                </a:solidFill>
              </a:rPr>
              <a:t> after </a:t>
            </a:r>
            <a:r>
              <a:rPr lang="en-US" sz="2200" b="1" dirty="0"/>
              <a:t>Louis </a:t>
            </a:r>
            <a:r>
              <a:rPr lang="en-US" sz="2200" b="1" dirty="0" smtClean="0">
                <a:solidFill>
                  <a:srgbClr val="6600FF"/>
                </a:solidFill>
              </a:rPr>
              <a:t>Leroy’s </a:t>
            </a:r>
            <a:r>
              <a:rPr lang="en-US" sz="2200" b="1" dirty="0">
                <a:solidFill>
                  <a:schemeClr val="tx1"/>
                </a:solidFill>
              </a:rPr>
              <a:t>article</a:t>
            </a:r>
            <a:r>
              <a:rPr lang="en-US" sz="2200" b="1" dirty="0"/>
              <a:t> </a:t>
            </a:r>
            <a:r>
              <a:rPr lang="en-US" sz="2200" b="1" dirty="0">
                <a:solidFill>
                  <a:srgbClr val="FF0000"/>
                </a:solidFill>
              </a:rPr>
              <a:t>The Exhibition of the Impressionists </a:t>
            </a:r>
            <a:r>
              <a:rPr lang="en-US" sz="2200" b="1" dirty="0">
                <a:solidFill>
                  <a:schemeClr val="tx1"/>
                </a:solidFill>
              </a:rPr>
              <a:t>satirically implied that the painting was at most, a sketch</a:t>
            </a:r>
            <a:r>
              <a:rPr lang="en-US" sz="2200" b="1" dirty="0"/>
              <a:t>.</a:t>
            </a:r>
          </a:p>
        </p:txBody>
      </p:sp>
      <p:pic>
        <p:nvPicPr>
          <p:cNvPr id="4" name="Picture 3"/>
          <p:cNvPicPr>
            <a:picLocks noChangeAspect="1"/>
          </p:cNvPicPr>
          <p:nvPr/>
        </p:nvPicPr>
        <p:blipFill>
          <a:blip r:embed="rId2"/>
          <a:stretch>
            <a:fillRect/>
          </a:stretch>
        </p:blipFill>
        <p:spPr>
          <a:xfrm>
            <a:off x="3801976" y="1406576"/>
            <a:ext cx="4889637" cy="38110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57660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1" y="236764"/>
            <a:ext cx="11979729" cy="865415"/>
          </a:xfrm>
        </p:spPr>
        <p:txBody>
          <a:bodyPr>
            <a:normAutofit/>
          </a:bodyPr>
          <a:lstStyle/>
          <a:p>
            <a:pPr algn="ctr"/>
            <a:r>
              <a:rPr lang="en-US" sz="4000" b="1" u="sng" dirty="0" smtClean="0">
                <a:ln>
                  <a:solidFill>
                    <a:sysClr val="windowText" lastClr="000000"/>
                  </a:solidFill>
                </a:ln>
                <a:solidFill>
                  <a:schemeClr val="accent2">
                    <a:lumMod val="60000"/>
                    <a:lumOff val="40000"/>
                  </a:schemeClr>
                </a:solidFill>
              </a:rPr>
              <a:t>INTRODUCTION</a:t>
            </a:r>
            <a:endParaRPr lang="en-US" sz="4000" b="1" u="sng" dirty="0">
              <a:ln>
                <a:solidFill>
                  <a:sysClr val="windowText" lastClr="000000"/>
                </a:solidFill>
              </a:ln>
              <a:solidFill>
                <a:schemeClr val="accent2">
                  <a:lumMod val="60000"/>
                  <a:lumOff val="40000"/>
                </a:schemeClr>
              </a:solidFill>
            </a:endParaRPr>
          </a:p>
        </p:txBody>
      </p:sp>
      <p:sp>
        <p:nvSpPr>
          <p:cNvPr id="3" name="Content Placeholder 2"/>
          <p:cNvSpPr>
            <a:spLocks noGrp="1"/>
          </p:cNvSpPr>
          <p:nvPr>
            <p:ph idx="1"/>
          </p:nvPr>
        </p:nvSpPr>
        <p:spPr>
          <a:xfrm>
            <a:off x="628651" y="1322614"/>
            <a:ext cx="4302578" cy="4906736"/>
          </a:xfrm>
        </p:spPr>
        <p:txBody>
          <a:bodyPr>
            <a:normAutofit fontScale="85000" lnSpcReduction="20000"/>
          </a:bodyPr>
          <a:lstStyle/>
          <a:p>
            <a:pPr algn="just"/>
            <a:r>
              <a:rPr lang="en-US" b="1" dirty="0">
                <a:solidFill>
                  <a:schemeClr val="tx1"/>
                </a:solidFill>
              </a:rPr>
              <a:t>Impressionism</a:t>
            </a:r>
            <a:r>
              <a:rPr lang="en-US" dirty="0">
                <a:solidFill>
                  <a:schemeClr val="tx1"/>
                </a:solidFill>
              </a:rPr>
              <a:t> </a:t>
            </a:r>
            <a:r>
              <a:rPr lang="en-US" b="1" dirty="0">
                <a:solidFill>
                  <a:srgbClr val="FF0000"/>
                </a:solidFill>
              </a:rPr>
              <a:t>originated</a:t>
            </a:r>
            <a:r>
              <a:rPr lang="en-US" dirty="0">
                <a:solidFill>
                  <a:schemeClr val="tx1"/>
                </a:solidFill>
              </a:rPr>
              <a:t> with a </a:t>
            </a:r>
            <a:r>
              <a:rPr lang="en-US" b="1" dirty="0">
                <a:solidFill>
                  <a:schemeClr val="accent1">
                    <a:lumMod val="75000"/>
                  </a:schemeClr>
                </a:solidFill>
              </a:rPr>
              <a:t>group of Paris-based artists </a:t>
            </a:r>
            <a:r>
              <a:rPr lang="en-US" dirty="0">
                <a:solidFill>
                  <a:schemeClr val="tx1"/>
                </a:solidFill>
              </a:rPr>
              <a:t>whose independent exhibitions brought them to prominence during the</a:t>
            </a:r>
            <a:r>
              <a:rPr lang="en-US" dirty="0">
                <a:solidFill>
                  <a:schemeClr val="accent1">
                    <a:lumMod val="75000"/>
                  </a:schemeClr>
                </a:solidFill>
              </a:rPr>
              <a:t> 1870s </a:t>
            </a:r>
            <a:r>
              <a:rPr lang="en-US" dirty="0">
                <a:solidFill>
                  <a:schemeClr val="tx1"/>
                </a:solidFill>
              </a:rPr>
              <a:t>and </a:t>
            </a:r>
            <a:r>
              <a:rPr lang="en-US" dirty="0">
                <a:solidFill>
                  <a:schemeClr val="accent1">
                    <a:lumMod val="75000"/>
                  </a:schemeClr>
                </a:solidFill>
              </a:rPr>
              <a:t>1880s</a:t>
            </a:r>
            <a:r>
              <a:rPr lang="en-US" dirty="0" smtClean="0">
                <a:solidFill>
                  <a:schemeClr val="accent1">
                    <a:lumMod val="75000"/>
                  </a:schemeClr>
                </a:solidFill>
              </a:rPr>
              <a:t>.</a:t>
            </a:r>
            <a:endParaRPr lang="en-US" b="1" dirty="0">
              <a:solidFill>
                <a:schemeClr val="accent5">
                  <a:lumMod val="75000"/>
                </a:schemeClr>
              </a:solidFill>
            </a:endParaRPr>
          </a:p>
          <a:p>
            <a:pPr algn="just"/>
            <a:r>
              <a:rPr lang="en-US" b="1" dirty="0" smtClean="0">
                <a:solidFill>
                  <a:schemeClr val="accent5">
                    <a:lumMod val="75000"/>
                  </a:schemeClr>
                </a:solidFill>
              </a:rPr>
              <a:t>Impressionism</a:t>
            </a:r>
            <a:r>
              <a:rPr lang="en-US" dirty="0" smtClean="0"/>
              <a:t> </a:t>
            </a:r>
            <a:r>
              <a:rPr lang="en-US" dirty="0"/>
              <a:t>is a </a:t>
            </a:r>
            <a:r>
              <a:rPr lang="en-US" b="1" dirty="0"/>
              <a:t>19th-century</a:t>
            </a:r>
            <a:r>
              <a:rPr lang="en-US" dirty="0"/>
              <a:t> </a:t>
            </a:r>
            <a:r>
              <a:rPr lang="en-US" b="1" dirty="0">
                <a:solidFill>
                  <a:srgbClr val="C00000"/>
                </a:solidFill>
              </a:rPr>
              <a:t>art movement </a:t>
            </a:r>
            <a:r>
              <a:rPr lang="en-US" dirty="0"/>
              <a:t>characterized by relatively </a:t>
            </a:r>
            <a:r>
              <a:rPr lang="en-US" b="1" dirty="0">
                <a:solidFill>
                  <a:schemeClr val="accent1">
                    <a:lumMod val="60000"/>
                    <a:lumOff val="40000"/>
                  </a:schemeClr>
                </a:solidFill>
              </a:rPr>
              <a:t>small, thin, yet visible brush strokes</a:t>
            </a:r>
            <a:r>
              <a:rPr lang="en-US" dirty="0"/>
              <a:t>, open composition, </a:t>
            </a:r>
            <a:r>
              <a:rPr lang="en-US" b="1" dirty="0"/>
              <a:t>emphasis on accurate depiction of </a:t>
            </a:r>
            <a:r>
              <a:rPr lang="en-US" b="1" dirty="0">
                <a:solidFill>
                  <a:srgbClr val="00B050"/>
                </a:solidFill>
              </a:rPr>
              <a:t>light</a:t>
            </a:r>
            <a:r>
              <a:rPr lang="en-US" dirty="0"/>
              <a:t> in its changing qualities </a:t>
            </a:r>
            <a:r>
              <a:rPr lang="en-US" sz="1000" b="1" dirty="0"/>
              <a:t>(often accentuating the effects of the passage of time)</a:t>
            </a:r>
            <a:r>
              <a:rPr lang="en-US" dirty="0"/>
              <a:t>, ordinary subject matter, inclusion of movement as a crucial element of human perception and experience, and unusual visual angles. </a:t>
            </a:r>
            <a:endParaRPr lang="en-US" dirty="0" smtClean="0"/>
          </a:p>
        </p:txBody>
      </p:sp>
      <p:pic>
        <p:nvPicPr>
          <p:cNvPr id="4" name="Picture 3"/>
          <p:cNvPicPr>
            <a:picLocks noChangeAspect="1"/>
          </p:cNvPicPr>
          <p:nvPr/>
        </p:nvPicPr>
        <p:blipFill>
          <a:blip r:embed="rId2"/>
          <a:stretch>
            <a:fillRect/>
          </a:stretch>
        </p:blipFill>
        <p:spPr>
          <a:xfrm>
            <a:off x="5143499" y="1885206"/>
            <a:ext cx="6721931" cy="3666508"/>
          </a:xfrm>
          <a:prstGeom prst="rect">
            <a:avLst/>
          </a:prstGeom>
          <a:ln w="190500" cap="sq">
            <a:solidFill>
              <a:schemeClr val="accent6">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0389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451" y="623888"/>
            <a:ext cx="12020550" cy="1281112"/>
          </a:xfrm>
        </p:spPr>
        <p:txBody>
          <a:bodyPr>
            <a:normAutofit/>
          </a:bodyPr>
          <a:lstStyle/>
          <a:p>
            <a:pPr algn="ctr"/>
            <a:r>
              <a:rPr lang="en-US" sz="4000" b="1" dirty="0" smtClean="0">
                <a:ln>
                  <a:solidFill>
                    <a:sysClr val="windowText" lastClr="000000"/>
                  </a:solidFill>
                </a:ln>
                <a:solidFill>
                  <a:schemeClr val="accent2">
                    <a:lumMod val="60000"/>
                    <a:lumOff val="40000"/>
                  </a:schemeClr>
                </a:solidFill>
              </a:rPr>
              <a:t>Time Period of Impressionism</a:t>
            </a:r>
            <a:endParaRPr lang="en-US" sz="4000" b="1" dirty="0">
              <a:ln>
                <a:solidFill>
                  <a:sysClr val="windowText" lastClr="000000"/>
                </a:solidFill>
              </a:ln>
              <a:solidFill>
                <a:schemeClr val="accent2">
                  <a:lumMod val="60000"/>
                  <a:lumOff val="40000"/>
                </a:schemeClr>
              </a:solidFill>
            </a:endParaRPr>
          </a:p>
        </p:txBody>
      </p:sp>
      <p:sp>
        <p:nvSpPr>
          <p:cNvPr id="3" name="Content Placeholder 2"/>
          <p:cNvSpPr>
            <a:spLocks noGrp="1"/>
          </p:cNvSpPr>
          <p:nvPr>
            <p:ph idx="4294967295"/>
          </p:nvPr>
        </p:nvSpPr>
        <p:spPr>
          <a:xfrm>
            <a:off x="1095632" y="1985320"/>
            <a:ext cx="10470292" cy="3926530"/>
          </a:xfrm>
        </p:spPr>
        <p:txBody>
          <a:bodyPr/>
          <a:lstStyle/>
          <a:p>
            <a:pPr marL="0" indent="0" algn="just">
              <a:buNone/>
            </a:pPr>
            <a:r>
              <a:rPr lang="en-US" sz="2400" dirty="0" smtClean="0">
                <a:latin typeface="Times New Roman" panose="02020603050405020304" pitchFamily="18" charset="0"/>
                <a:cs typeface="Times New Roman" panose="02020603050405020304" pitchFamily="18" charset="0"/>
              </a:rPr>
              <a:t>	Impressionism </a:t>
            </a:r>
            <a:r>
              <a:rPr lang="en-US" sz="2400" dirty="0">
                <a:latin typeface="Times New Roman" panose="02020603050405020304" pitchFamily="18" charset="0"/>
                <a:cs typeface="Times New Roman" panose="02020603050405020304" pitchFamily="18" charset="0"/>
              </a:rPr>
              <a:t>was developed by Claude Monet and other Paris-based artists from the early 1860s. (Though the process of painting on the spot can be said to have been pioneered in Britain by John Constable in around 1813–17 through his desire to paint nature in a </a:t>
            </a:r>
            <a:r>
              <a:rPr lang="en-US" sz="2400" dirty="0" smtClean="0">
                <a:latin typeface="Times New Roman" panose="02020603050405020304" pitchFamily="18" charset="0"/>
                <a:cs typeface="Times New Roman" panose="02020603050405020304" pitchFamily="18" charset="0"/>
              </a:rPr>
              <a:t>realistic way).</a:t>
            </a:r>
          </a:p>
          <a:p>
            <a:pPr marL="0" indent="0" algn="just">
              <a:buNone/>
            </a:pPr>
            <a:endParaRPr lang="en-US" dirty="0" smtClean="0"/>
          </a:p>
          <a:p>
            <a:pPr marL="0" indent="0" algn="just">
              <a:buNone/>
            </a:pPr>
            <a:endParaRPr lang="en-US" dirty="0"/>
          </a:p>
          <a:p>
            <a:pPr marL="0" indent="0">
              <a:buNone/>
            </a:pPr>
            <a:endParaRPr lang="en-US" dirty="0"/>
          </a:p>
        </p:txBody>
      </p:sp>
    </p:spTree>
    <p:extLst>
      <p:ext uri="{BB962C8B-B14F-4D97-AF65-F5344CB8AC3E}">
        <p14:creationId xmlns:p14="http://schemas.microsoft.com/office/powerpoint/2010/main" val="3816905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Impressionism  (Art movement)  </vt:lpstr>
      <vt:lpstr>INTRODUCTION</vt:lpstr>
      <vt:lpstr>Time Period of Impressionism</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Impressionism  (Art movement)  </dc:title>
  <dc:creator>user</dc:creator>
  <cp:lastModifiedBy>user</cp:lastModifiedBy>
  <cp:revision>1</cp:revision>
  <dcterms:created xsi:type="dcterms:W3CDTF">2023-09-27T12:42:43Z</dcterms:created>
  <dcterms:modified xsi:type="dcterms:W3CDTF">2023-09-27T12:42:54Z</dcterms:modified>
</cp:coreProperties>
</file>