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85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23BA3-25B1-4759-B966-85A5D6F831CA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C364A-895C-44F4-96C4-0DFB39BBE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56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C364A-895C-44F4-96C4-0DFB39BBEB3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08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295400"/>
            <a:ext cx="118110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IN" sz="4000" dirty="0" smtClean="0"/>
              <a:t>MRM-301T</a:t>
            </a:r>
            <a:br>
              <a:rPr lang="en-IN" sz="4000" dirty="0" smtClean="0"/>
            </a:br>
            <a:r>
              <a:rPr lang="en-IN" sz="4000" dirty="0" smtClean="0"/>
              <a:t>Research </a:t>
            </a:r>
            <a:r>
              <a:rPr lang="en-IN" sz="4000" dirty="0"/>
              <a:t>Methodology &amp; Biostatistics</a:t>
            </a:r>
            <a:endParaRPr lang="en-IN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8825658" cy="86142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  <a:latin typeface="Arial Black" panose="020B0A04020102020204" pitchFamily="34" charset="0"/>
                <a:hlinkClick r:id=""/>
              </a:rPr>
              <a:t>UNIT-III </a:t>
            </a:r>
            <a:endParaRPr lang="en-US" b="1" u="sng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Informed 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consent form</a:t>
            </a:r>
          </a:p>
          <a:p>
            <a:pPr algn="ctr"/>
            <a:endParaRPr lang="en-US" b="1" u="sng" dirty="0" smtClean="0">
              <a:solidFill>
                <a:schemeClr val="tx1"/>
              </a:solidFill>
              <a:latin typeface="Arial Black" panose="020B0A04020102020204" pitchFamily="34" charset="0"/>
              <a:hlinkClick r:id=""/>
            </a:endParaRPr>
          </a:p>
        </p:txBody>
      </p:sp>
    </p:spTree>
    <p:extLst>
      <p:ext uri="{BB962C8B-B14F-4D97-AF65-F5344CB8AC3E}">
        <p14:creationId xmlns:p14="http://schemas.microsoft.com/office/powerpoint/2010/main" val="1799556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7DB332-1603-9A39-A5E2-D7E6F4AD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Aharoni" pitchFamily="2" charset="-79"/>
                <a:cs typeface="Aharoni" pitchFamily="2" charset="-79"/>
              </a:rPr>
              <a:t>RULES TO BE FOLLOWED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4F2065C-8C81-25F4-87A3-D7FA91FAE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41998"/>
            <a:ext cx="3866611" cy="1133777"/>
          </a:xfrm>
        </p:spPr>
        <p:txBody>
          <a:bodyPr>
            <a:norm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Institution</a:t>
            </a:r>
            <a:r>
              <a:rPr lang="en-US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of 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Polic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y(IRB)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D4926310-152A-D5FD-0283-3377D5A59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250167"/>
            <a:ext cx="3519873" cy="989280"/>
          </a:xfrm>
        </p:spPr>
        <p:txBody>
          <a:bodyPr>
            <a:no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ICH Good Clinical 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Practice Guidelines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E6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60DEDE69-66DA-6E34-92A3-4D04EFA47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" y="4036665"/>
            <a:ext cx="3519873" cy="989280"/>
          </a:xfrm>
        </p:spPr>
        <p:txBody>
          <a:bodyPr>
            <a:norm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Sponsor Request 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F04358E9-542F-AF43-BBEA-32CCD4875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5" y="1985728"/>
            <a:ext cx="3825526" cy="1378722"/>
          </a:xfrm>
        </p:spPr>
        <p:txBody>
          <a:bodyPr>
            <a:no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Federal Regulations </a:t>
            </a:r>
            <a:endParaRPr lang="en-US" dirty="0">
              <a:solidFill>
                <a:srgbClr val="000000"/>
              </a:solidFill>
              <a:latin typeface="Source Sans Pro" panose="02000000000000000000" pitchFamily="2" charset="0"/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     -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21CFR Part 50 </a:t>
            </a:r>
            <a:endParaRPr lang="en-US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     -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45CFR Part</a:t>
            </a:r>
            <a:endParaRPr lang="en-US" dirty="0"/>
          </a:p>
        </p:txBody>
      </p:sp>
      <p:sp>
        <p:nvSpPr>
          <p:cNvPr id="4" name="Flowchart: Extract 3">
            <a:extLst>
              <a:ext uri="{FF2B5EF4-FFF2-40B4-BE49-F238E27FC236}">
                <a16:creationId xmlns="" xmlns:a16="http://schemas.microsoft.com/office/drawing/2014/main" id="{C4E0E0A7-C122-E382-DE84-70FF0B16D553}"/>
              </a:ext>
            </a:extLst>
          </p:cNvPr>
          <p:cNvSpPr/>
          <p:nvPr/>
        </p:nvSpPr>
        <p:spPr>
          <a:xfrm>
            <a:off x="5315815" y="1610763"/>
            <a:ext cx="4096957" cy="3193601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AUTONOMY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BENEFICENCE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JUSTICE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433DCC19-E2ED-B29A-55A5-E82E53FE4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5815" y="4889394"/>
            <a:ext cx="4225900" cy="736811"/>
          </a:xfrm>
        </p:spPr>
        <p:txBody>
          <a:bodyPr/>
          <a:lstStyle/>
          <a:p>
            <a:r>
              <a:rPr lang="en-US" sz="3600" u="sng" dirty="0">
                <a:latin typeface="Aharoni" pitchFamily="2" charset="-79"/>
                <a:cs typeface="Aharoni" pitchFamily="2" charset="-79"/>
              </a:rPr>
              <a:t>BASIC PRINCIPLE </a:t>
            </a:r>
          </a:p>
        </p:txBody>
      </p:sp>
    </p:spTree>
    <p:extLst>
      <p:ext uri="{BB962C8B-B14F-4D97-AF65-F5344CB8AC3E}">
        <p14:creationId xmlns:p14="http://schemas.microsoft.com/office/powerpoint/2010/main" val="190623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40168D-E6DB-BB7D-63EA-B74954C82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1400530"/>
          </a:xfrm>
        </p:spPr>
        <p:txBody>
          <a:bodyPr/>
          <a:lstStyle/>
          <a:p>
            <a:r>
              <a:rPr lang="en-US" u="sng" dirty="0">
                <a:latin typeface="Aharoni" pitchFamily="2" charset="-79"/>
                <a:cs typeface="Aharoni" pitchFamily="2" charset="-79"/>
              </a:rPr>
              <a:t>ELEMENTS IN INFORM CONSENT FORM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7E7243-B7E1-492B-7CED-3AD2CD3F9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95719"/>
            <a:ext cx="8946541" cy="419548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Protocol number or name of study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Purpose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of the study.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Duration of study and subject involvement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A statement that the protocol, and the informed consent were reviewed with the participant, including the risks and benefits of the study.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Alternative treatment options discussed.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Confidentiality record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</a:t>
            </a:r>
            <a:r>
              <a:rPr lang="en-GB" sz="2400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No.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of subjects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Compensation for injury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15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A25C65-EA60-78BA-AC1B-58AC8CD99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Aharoni" pitchFamily="2" charset="-79"/>
                <a:cs typeface="Aharoni" pitchFamily="2" charset="-79"/>
              </a:rPr>
              <a:t>Cont..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99B1058-D4BD-D9AC-D81A-4B87E25D7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447800"/>
            <a:ext cx="8946541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9 -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Time for questions to be asked and answered.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pPr marL="0" indent="0">
              <a:buNone/>
            </a:pPr>
            <a:r>
              <a:rPr lang="en-US" sz="2400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10 -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Description of the participant’s decision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Source Sans Pro" panose="02000000000000000000" pitchFamily="2" charset="0"/>
              </a:rPr>
              <a:t>11 - </a:t>
            </a:r>
            <a:r>
              <a:rPr lang="en-GB" sz="2400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Contact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details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Source Sans Pro" panose="02000000000000000000" pitchFamily="2" charset="0"/>
              </a:rPr>
              <a:t>12 - </a:t>
            </a:r>
            <a:r>
              <a:rPr lang="en-GB" sz="2400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Travel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reimbursement</a:t>
            </a:r>
            <a:endParaRPr lang="en-US" sz="2400" dirty="0">
              <a:solidFill>
                <a:srgbClr val="000000"/>
              </a:solidFill>
              <a:latin typeface="Source Sans Pro" panose="02000000000000000000" pitchFamily="2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Source Sans Pro" panose="02000000000000000000" pitchFamily="2" charset="0"/>
              </a:rPr>
              <a:t>13 - </a:t>
            </a:r>
            <a:r>
              <a:rPr lang="en-GB" sz="2400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Subject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responsibilities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Source Sans Pro" panose="02000000000000000000" pitchFamily="2" charset="0"/>
              </a:rPr>
              <a:t>14 - </a:t>
            </a:r>
            <a:r>
              <a:rPr lang="en-GB" sz="2400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Subject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satisfaction</a:t>
            </a:r>
            <a:endParaRPr lang="en-US" sz="2400" dirty="0">
              <a:solidFill>
                <a:srgbClr val="000000"/>
              </a:solidFill>
              <a:latin typeface="Source Sans Pro" panose="02000000000000000000" pitchFamily="2" charset="0"/>
            </a:endParaRPr>
          </a:p>
          <a:p>
            <a:pPr marL="0" indent="0">
              <a:buNone/>
            </a:pPr>
            <a:r>
              <a:rPr lang="en-US" sz="2400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15 - </a:t>
            </a:r>
            <a:r>
              <a:rPr lang="en-GB" sz="2400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Use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understandable language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Source Sans Pro" panose="02000000000000000000" pitchFamily="2" charset="0"/>
              </a:rPr>
              <a:t>16 - </a:t>
            </a:r>
            <a:r>
              <a:rPr lang="en-GB" sz="2400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Copy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of consent was given to the participant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Source Sans Pro" panose="02000000000000000000" pitchFamily="2" charset="0"/>
              </a:rPr>
              <a:t>17 - </a:t>
            </a:r>
            <a:r>
              <a:rPr lang="en-GB" sz="2400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Sign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copy of ICF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374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9EDFF0-7D89-3FE8-0FBE-987E3DEB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1400530"/>
          </a:xfrm>
        </p:spPr>
        <p:txBody>
          <a:bodyPr/>
          <a:lstStyle/>
          <a:p>
            <a:r>
              <a:rPr lang="en-US" sz="3600" u="sng" dirty="0">
                <a:latin typeface="Aharoni" pitchFamily="2" charset="-79"/>
                <a:cs typeface="Aharoni" pitchFamily="2" charset="-79"/>
              </a:rPr>
              <a:t>INFORMATION THAT SHOULD BE INCLUDED IN I C F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CE8BEEB-FFB7-C37F-5254-F36D070D8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220" y="1219200"/>
            <a:ext cx="8946541" cy="510988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Why the research is being done </a:t>
            </a:r>
            <a:endParaRPr lang="en-US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What the researchers hope to accomplish </a:t>
            </a:r>
            <a:endParaRPr lang="en-US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A description of what will be done during the study and how long you are expected to participate </a:t>
            </a:r>
            <a:endParaRPr lang="en-US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The risks to </a:t>
            </a:r>
            <a:r>
              <a:rPr lang="en-GB" dirty="0" smtClean="0">
                <a:solidFill>
                  <a:srgbClr val="000000"/>
                </a:solidFill>
                <a:latin typeface="Source Sans Pro" panose="02000000000000000000" pitchFamily="2" charset="0"/>
              </a:rPr>
              <a:t>patient 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from 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participation in the study </a:t>
            </a:r>
            <a:endParaRPr lang="en-US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The benefits that 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patient can 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expect from participation in the study 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</a:t>
            </a:r>
            <a:endParaRPr lang="en-US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Verification that </a:t>
            </a:r>
            <a:r>
              <a:rPr lang="en-GB" dirty="0" smtClean="0">
                <a:solidFill>
                  <a:srgbClr val="000000"/>
                </a:solidFill>
                <a:latin typeface="Source Sans Pro" panose="02000000000000000000" pitchFamily="2" charset="0"/>
              </a:rPr>
              <a:t>patient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have the right to leave the study at any time, and that standard medical care will be provided without penalty if you choose to withdraw from the study. </a:t>
            </a:r>
            <a:endParaRPr lang="en-US" dirty="0">
              <a:solidFill>
                <a:srgbClr val="000000"/>
              </a:solidFill>
              <a:latin typeface="Source Sans Pro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b="0" i="0" u="sng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Although an informed consent document must be signed before </a:t>
            </a:r>
            <a:r>
              <a:rPr lang="en-GB" b="0" i="0" u="sng" dirty="0" err="1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enrollment</a:t>
            </a:r>
            <a:r>
              <a:rPr lang="en-GB" b="0" i="0" u="sng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in a study, it is important to remember that informed consent is a process that continues throughout the study. </a:t>
            </a:r>
            <a:endParaRPr lang="en-US" u="sng" dirty="0">
              <a:solidFill>
                <a:srgbClr val="000000"/>
              </a:solidFill>
              <a:latin typeface="Source Sans Pr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E53488-52AE-5FDD-7559-EA90219FD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Aharoni" pitchFamily="2" charset="-79"/>
                <a:cs typeface="Aharoni" pitchFamily="2" charset="-79"/>
              </a:rPr>
              <a:t>INFORMED CONSENT FORM </a:t>
            </a:r>
            <a:r>
              <a:rPr lang="en-US" i="1" u="sng" dirty="0">
                <a:latin typeface="Aharoni" pitchFamily="2" charset="-79"/>
                <a:cs typeface="Aharoni" pitchFamily="2" charset="-79"/>
              </a:rPr>
              <a:t>READABILITY</a:t>
            </a:r>
            <a:r>
              <a:rPr lang="en-US" u="sng" dirty="0">
                <a:latin typeface="Aharoni" pitchFamily="2" charset="-79"/>
                <a:cs typeface="Aharoni" pitchFamily="2" charset="-79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856BDFE-D76B-C733-C506-F77E925ED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Language that is easily understood </a:t>
            </a:r>
            <a:endParaRPr lang="en-US" sz="32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Language must be appropriate to the population being studied </a:t>
            </a:r>
            <a:endParaRPr lang="en-US" sz="32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Language translators should be qualified and IRB authorized </a:t>
            </a:r>
            <a:endParaRPr lang="en-US" sz="32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Source Sans Pro" panose="02000000000000000000" pitchFamily="2" charset="0"/>
              </a:rPr>
              <a:t>        - 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Consider comprehension as well as readability </a:t>
            </a:r>
            <a:endParaRPr lang="en-US" sz="32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pPr marL="0" indent="0">
              <a:buNone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       -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Limit medical terminology </a:t>
            </a:r>
            <a:endParaRPr lang="en-US" sz="32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pPr marL="0" indent="0">
              <a:buNone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   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   - </a:t>
            </a:r>
            <a:r>
              <a:rPr lang="en-GB" sz="3200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Avoid 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informal speech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114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631E41-D392-6E73-A5B4-2FD20E9C5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54" y="0"/>
            <a:ext cx="9404723" cy="1106864"/>
          </a:xfrm>
        </p:spPr>
        <p:txBody>
          <a:bodyPr/>
          <a:lstStyle/>
          <a:p>
            <a:r>
              <a:rPr lang="en-US" u="sng" dirty="0">
                <a:latin typeface="Aharoni" pitchFamily="2" charset="-79"/>
                <a:cs typeface="Aharoni" pitchFamily="2" charset="-79"/>
              </a:rPr>
              <a:t>COMPLETING THE DOCUMENT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D7AFD1-0B3B-E36E-53A1-2571D3845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802016"/>
            <a:ext cx="12039600" cy="5827384"/>
          </a:xfrm>
        </p:spPr>
        <p:txBody>
          <a:bodyPr>
            <a:no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 All blank spaces completed </a:t>
            </a:r>
            <a:endParaRPr lang="en-US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No additions or deletions</a:t>
            </a:r>
            <a:endParaRPr lang="en-US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Signatures obtained </a:t>
            </a:r>
            <a:endParaRPr lang="en-US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Source Sans Pro" panose="020B0503030403020204" pitchFamily="34" charset="0"/>
              </a:rPr>
              <a:t>        - 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FDA 21CFR 50</a:t>
            </a:r>
            <a:r>
              <a:rPr lang="en-US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- The patient or authorized representative shall sign 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and date the informed consent. </a:t>
            </a:r>
            <a:endParaRPr lang="en-US" b="0" i="0" dirty="0" smtClean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Source Sans Pro" panose="020B0503030403020204" pitchFamily="34" charset="0"/>
              </a:rPr>
              <a:t>        </a:t>
            </a:r>
            <a:r>
              <a:rPr lang="en-US" dirty="0">
                <a:solidFill>
                  <a:srgbClr val="000000"/>
                </a:solidFill>
                <a:latin typeface="Source Sans Pro" panose="020B0503030403020204" pitchFamily="34" charset="0"/>
              </a:rPr>
              <a:t>- 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45 CFR 46</a:t>
            </a:r>
            <a:r>
              <a:rPr lang="en-US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-</a:t>
            </a:r>
            <a:r>
              <a:rPr lang="en-US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Source Sans Pro" panose="020B0503030403020204" pitchFamily="34" charset="0"/>
              </a:rPr>
              <a:t>S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igned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by the patient or legally authorized representative.</a:t>
            </a:r>
            <a:r>
              <a:rPr lang="en-US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 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Source Sans Pro" panose="020B0503030403020204" pitchFamily="34" charset="0"/>
              </a:rPr>
              <a:t>        -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ICH GCP E6 4.8 –</a:t>
            </a:r>
            <a:r>
              <a:rPr lang="en-US" dirty="0">
                <a:solidFill>
                  <a:srgbClr val="000000"/>
                </a:solidFill>
                <a:latin typeface="Source Sans Pro" panose="020B0503030403020204" pitchFamily="34" charset="0"/>
              </a:rPr>
              <a:t>T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he informed consent should be signed and personally 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dated 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by the subject or 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legally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0000"/>
                </a:solidFill>
                <a:latin typeface="Source Sans Pro" panose="020B0503030403020204" pitchFamily="34" charset="0"/>
              </a:rPr>
              <a:t>          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authorized 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representative. Institutional Policies </a:t>
            </a:r>
            <a:endParaRPr lang="en-US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Source Sans Pro" panose="020B0503030403020204" pitchFamily="34" charset="0"/>
              </a:rPr>
              <a:t>Document distribution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Source Sans Pro" panose="020B0503030403020204" pitchFamily="34" charset="0"/>
              </a:rPr>
              <a:t>       - FDA 21CFR 50 - A copy of Informed Consent shall be given to the patient or representative.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Source Sans Pro" panose="020B0503030403020204" pitchFamily="34" charset="0"/>
              </a:rPr>
              <a:t>       - 45 CFR 46 - A copy shall be given to the person signing the form.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Source Sans Pro" panose="020B0503030403020204" pitchFamily="34" charset="0"/>
              </a:rPr>
              <a:t>       - ICH GCP E6 4.8 – The subject should receive a copy of the signed and dated written informed </a:t>
            </a:r>
            <a:r>
              <a:rPr lang="en-US" dirty="0" smtClean="0">
                <a:solidFill>
                  <a:srgbClr val="000000"/>
                </a:solidFill>
                <a:latin typeface="Source Sans Pro" panose="020B0503030403020204" pitchFamily="34" charset="0"/>
              </a:rPr>
              <a:t>consent </a:t>
            </a:r>
            <a:r>
              <a:rPr lang="en-US" dirty="0">
                <a:solidFill>
                  <a:srgbClr val="000000"/>
                </a:solidFill>
                <a:latin typeface="Source Sans Pro" panose="020B0503030403020204" pitchFamily="34" charset="0"/>
              </a:rPr>
              <a:t>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8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C88CCF-F711-C666-9C90-45814AEE6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Aharoni" pitchFamily="2" charset="-79"/>
                <a:cs typeface="Aharoni" pitchFamily="2" charset="-79"/>
              </a:rPr>
              <a:t>WHEN DO WE NEED A WITNESS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9694ED1-6621-7B0D-2C72-D382FBAB7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706179"/>
            <a:ext cx="8946541" cy="4195481"/>
          </a:xfrm>
        </p:spPr>
        <p:txBody>
          <a:bodyPr>
            <a:noAutofit/>
          </a:bodyPr>
          <a:lstStyle/>
          <a:p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When presenting the informed consent document orally </a:t>
            </a:r>
            <a:r>
              <a:rPr lang="en-GB" sz="2800" b="0" i="0" dirty="0" smtClean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endParaRPr lang="en-US" sz="28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If required by the IRB </a:t>
            </a:r>
            <a:endParaRPr lang="en-US" sz="28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Who can be the </a:t>
            </a:r>
            <a:r>
              <a:rPr lang="en-GB" sz="2800" b="0" i="0" dirty="0" smtClean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witness ?   </a:t>
            </a:r>
            <a:endParaRPr lang="en-US" sz="28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Source Sans Pro" panose="020B0503030403020204" pitchFamily="34" charset="0"/>
              </a:rPr>
              <a:t>         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– Impartial witness – a person who is independent of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Source Sans Pro" panose="020B0503030403020204" pitchFamily="34" charset="0"/>
              </a:rPr>
              <a:t>             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the trial, who cannot be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unfairly influenced by </a:t>
            </a:r>
            <a:endParaRPr lang="en-US" sz="28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Source Sans Pro" panose="020B0503030403020204" pitchFamily="34" charset="0"/>
              </a:rPr>
              <a:t>             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people involved in the trial, who attends </a:t>
            </a:r>
            <a:r>
              <a:rPr lang="en-GB" sz="2800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th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e     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Source Sans Pro" panose="020B0503030403020204" pitchFamily="34" charset="0"/>
              </a:rPr>
              <a:t>             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informed consent process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869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3468D4-8F76-6E38-8091-09A603321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Aharoni" pitchFamily="2" charset="-79"/>
                <a:cs typeface="Aharoni" pitchFamily="2" charset="-79"/>
              </a:rPr>
              <a:t>REVISION TO INFORMED CONSENT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CD071E-34CF-729D-2613-AF4436CAE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714459"/>
            <a:ext cx="8946541" cy="4195481"/>
          </a:xfrm>
        </p:spPr>
        <p:txBody>
          <a:bodyPr>
            <a:noAutofit/>
          </a:bodyPr>
          <a:lstStyle/>
          <a:p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Informed consent documents must be revised every time new safety information becomes available or there is a change in trial procedures, participant compensation or personnel noted on the consent form. </a:t>
            </a:r>
            <a:endParaRPr lang="en-US" sz="28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Revisions to the informed consent document must be approved by an IRB/IEC prior to its use, and the informed consent process with the new information and documentation needs to be repeated with every clinical trial participant. </a:t>
            </a:r>
            <a:endParaRPr lang="en-US" sz="2800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The participant is then required to sign the revised form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008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E98CF9-A3AD-4642-1D50-F0656822C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Aharoni" pitchFamily="2" charset="-79"/>
                <a:cs typeface="Aharoni" pitchFamily="2" charset="-79"/>
              </a:rPr>
              <a:t>HOW DOES INFORM CONSENT APPLY TO CHILDREN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0648D92-9E8A-590D-7D5A-D25F55C46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Children do not have the decision-making capacity to provide informed consent. </a:t>
            </a:r>
            <a:endParaRPr lang="en-US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r>
              <a:rPr lang="en-GB" b="0" i="0" dirty="0" smtClean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Therefore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, parents or other surrogate decision-makers may give informed permission for diagnosis and treatment of a child, preferably with the assent of the child whenever possible. </a:t>
            </a:r>
            <a:endParaRPr lang="en-US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Other disagreements in care may result in court orders that specify what treatment should occur (for example, blood transfusions), or in the court-ordered appointment of a guardian to make medical decisions for the child. </a:t>
            </a:r>
            <a:endParaRPr lang="en-US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Depending on the type of research, the IRB may make provisions for “assent” of children </a:t>
            </a:r>
            <a:endParaRPr lang="en-US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Assent “A child’s affirmative agreement to be a participant in research. Mere failure to object should not, absent affirmative agreement, be construed as assent.”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66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5BE5BE-828C-FFE9-8E35-9D1E80ED7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76200"/>
            <a:ext cx="9404723" cy="653544"/>
          </a:xfrm>
        </p:spPr>
        <p:txBody>
          <a:bodyPr/>
          <a:lstStyle/>
          <a:p>
            <a:r>
              <a:rPr lang="en-US" u="sng" dirty="0">
                <a:latin typeface="Aharoni" pitchFamily="2" charset="-79"/>
                <a:cs typeface="Aharoni" pitchFamily="2" charset="-79"/>
              </a:rPr>
              <a:t>CONSENTING MINORS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2059A9-119B-DFBB-EA8E-D1B59D674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838200"/>
            <a:ext cx="10796273" cy="5074023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AGE &gt;/= 18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 </a:t>
            </a:r>
          </a:p>
          <a:p>
            <a:pPr marL="0" indent="0">
              <a:buNone/>
            </a:pPr>
            <a:r>
              <a:rPr lang="en-US" sz="2400" dirty="0"/>
              <a:t>                     </a:t>
            </a:r>
            <a:r>
              <a:rPr lang="en-US" sz="2400" dirty="0" smtClean="0"/>
              <a:t>      </a:t>
            </a:r>
            <a:r>
              <a:rPr lang="en-US" sz="2400" dirty="0"/>
              <a:t>YES     </a:t>
            </a:r>
            <a:r>
              <a:rPr lang="en-US" sz="2400" dirty="0" smtClean="0"/>
              <a:t>                                                    NO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                   </a:t>
            </a:r>
          </a:p>
          <a:p>
            <a:pPr marL="0" indent="0" algn="ctr"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Subject or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Person obtaining consent sign the ICD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            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Parent/Guardian, witness, and </a:t>
            </a:r>
            <a:r>
              <a:rPr lang="en-GB" sz="2400" b="0" i="0" dirty="0" smtClean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Person   </a:t>
            </a:r>
            <a:r>
              <a:rPr lang="en-US" sz="2400" dirty="0" smtClean="0">
                <a:solidFill>
                  <a:srgbClr val="000000"/>
                </a:solidFill>
                <a:latin typeface="Source Sans Pro" panose="020B0503030403020204" pitchFamily="34" charset="0"/>
              </a:rPr>
              <a:t>                                                                                             </a:t>
            </a:r>
          </a:p>
          <a:p>
            <a:pPr marL="0" indent="0" algn="ctr">
              <a:buNone/>
            </a:pPr>
            <a:r>
              <a:rPr lang="en-US" sz="2400" b="0" i="0" dirty="0" smtClean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                                                                     </a:t>
            </a:r>
            <a:r>
              <a:rPr lang="en-GB" sz="2400" b="0" i="0" dirty="0" smtClean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obtaining consent sign the ICD</a:t>
            </a:r>
            <a:endParaRPr lang="en-US" sz="2400" b="0" i="0" dirty="0" smtClean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0000"/>
                </a:solidFill>
                <a:latin typeface="Source Sans Pro" panose="020B0503030403020204" pitchFamily="34" charset="0"/>
              </a:rPr>
              <a:t>                                                                        </a:t>
            </a:r>
            <a:r>
              <a:rPr lang="en-US" sz="2400" dirty="0">
                <a:solidFill>
                  <a:srgbClr val="000000"/>
                </a:solidFill>
                <a:latin typeface="Source Sans Pro" panose="020B0503030403020204" pitchFamily="34" charset="0"/>
              </a:rPr>
              <a:t>*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Child Age7-12 – Verbal Assent Only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marL="0" indent="0" algn="ctr">
              <a:buNone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                                                                            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 *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Child Age13-17 – Written Assent Required 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4" name="Left Brace 3">
            <a:extLst>
              <a:ext uri="{FF2B5EF4-FFF2-40B4-BE49-F238E27FC236}">
                <a16:creationId xmlns="" xmlns:a16="http://schemas.microsoft.com/office/drawing/2014/main" id="{A62ADB59-96BA-B685-C171-EE8C0CF327A9}"/>
              </a:ext>
            </a:extLst>
          </p:cNvPr>
          <p:cNvSpPr/>
          <p:nvPr/>
        </p:nvSpPr>
        <p:spPr>
          <a:xfrm rot="16200000" flipH="1">
            <a:off x="5389984" y="-580688"/>
            <a:ext cx="1115927" cy="5020505"/>
          </a:xfrm>
          <a:prstGeom prst="leftBrace">
            <a:avLst>
              <a:gd name="adj1" fmla="val 8333"/>
              <a:gd name="adj2" fmla="val 5107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F487CFB8-56C0-4533-3C28-0238FC690EB8}"/>
              </a:ext>
            </a:extLst>
          </p:cNvPr>
          <p:cNvCxnSpPr>
            <a:cxnSpLocks/>
          </p:cNvCxnSpPr>
          <p:nvPr/>
        </p:nvCxnSpPr>
        <p:spPr>
          <a:xfrm>
            <a:off x="3276600" y="3276600"/>
            <a:ext cx="0" cy="405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2F0763A1-9A8E-CAFD-8C51-FF40C5D9A714}"/>
              </a:ext>
            </a:extLst>
          </p:cNvPr>
          <p:cNvCxnSpPr>
            <a:cxnSpLocks/>
          </p:cNvCxnSpPr>
          <p:nvPr/>
        </p:nvCxnSpPr>
        <p:spPr>
          <a:xfrm>
            <a:off x="8382000" y="3276600"/>
            <a:ext cx="0" cy="467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17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57FC4D-F384-BB7F-B0BD-A214977AF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00200"/>
            <a:ext cx="8946541" cy="44196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INTRODUCTION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Source Sans Pro" panose="02000000000000000000" pitchFamily="2" charset="0"/>
              </a:rPr>
              <a:t>PURPOSE OF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CONSENT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WHAT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IS 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INFORMED CONSENT </a:t>
            </a:r>
            <a:r>
              <a:rPr lang="en-US" sz="2800" dirty="0">
                <a:solidFill>
                  <a:srgbClr val="000000"/>
                </a:solidFill>
                <a:latin typeface="Source Sans Pro" panose="02000000000000000000" pitchFamily="2" charset="0"/>
              </a:rPr>
              <a:t>FORM</a:t>
            </a:r>
            <a:endParaRPr lang="en-US" sz="28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HISTORY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BASIC PRINCIPLES </a:t>
            </a:r>
            <a:endParaRPr lang="en-US" sz="2800" dirty="0">
              <a:solidFill>
                <a:srgbClr val="000000"/>
              </a:solidFill>
              <a:latin typeface="Source Sans Pro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ELEMENTS OF INFORMED CONSENT </a:t>
            </a:r>
            <a:endParaRPr lang="en-US" sz="2800" dirty="0">
              <a:solidFill>
                <a:srgbClr val="000000"/>
              </a:solidFill>
              <a:latin typeface="Source Sans Pro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DOCUMENTATION </a:t>
            </a:r>
            <a:endParaRPr lang="en-US" sz="2800" dirty="0">
              <a:solidFill>
                <a:srgbClr val="000000"/>
              </a:solidFill>
              <a:latin typeface="Source Sans Pro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CONSENT AUDIT FINDING </a:t>
            </a:r>
            <a:endParaRPr lang="en-US" sz="2800" dirty="0">
              <a:solidFill>
                <a:srgbClr val="000000"/>
              </a:solidFill>
              <a:latin typeface="Source Sans Pro" panose="02000000000000000000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F36C1C75-E38B-0668-36FA-5AFCB0F2019B}"/>
              </a:ext>
            </a:extLst>
          </p:cNvPr>
          <p:cNvSpPr txBox="1">
            <a:spLocks/>
          </p:cNvSpPr>
          <p:nvPr/>
        </p:nvSpPr>
        <p:spPr>
          <a:xfrm>
            <a:off x="152400" y="4354"/>
            <a:ext cx="10577189" cy="12579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 smtClean="0">
                <a:latin typeface="Algerian" pitchFamily="82" charset="0"/>
              </a:rPr>
              <a:t>Informed consent form</a:t>
            </a:r>
            <a:endParaRPr lang="en-US" sz="48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25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857D5A-C1C2-9042-8C78-CBE3B827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Aharoni" pitchFamily="2" charset="-79"/>
                <a:cs typeface="Aharoni" pitchFamily="2" charset="-79"/>
              </a:rPr>
              <a:t>INFORMED CONSENT IN PREGNANT WOMEN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B05625-B700-225B-4EF0-68B1D7FBB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Researchers should obtain informed consent from both the pregnant woman and the father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,</a:t>
            </a:r>
          </a:p>
          <a:p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Consent of the father is not necessary if </a:t>
            </a:r>
            <a:endParaRPr lang="en-US" sz="28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marL="514350" indent="-514350">
              <a:buAutoNum type="arabicPeriod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The purpose of the study is to meet the health needs of the mother.</a:t>
            </a:r>
            <a:endParaRPr lang="en-US" sz="28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marL="514350" indent="-514350">
              <a:buAutoNum type="arabicPeriod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The identity or where about of the father can not be reasonably as certained.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72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954F3A-B584-19E3-FD09-9B709DB5A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Aharoni" pitchFamily="2" charset="-79"/>
                <a:cs typeface="Aharoni" pitchFamily="2" charset="-79"/>
              </a:rPr>
              <a:t>INFORM </a:t>
            </a:r>
            <a:r>
              <a:rPr lang="en-US" u="sng" dirty="0" smtClean="0">
                <a:latin typeface="Aharoni" pitchFamily="2" charset="-79"/>
                <a:cs typeface="Aharoni" pitchFamily="2" charset="-79"/>
              </a:rPr>
              <a:t>CONSENT </a:t>
            </a:r>
            <a:r>
              <a:rPr lang="en-US" u="sng" dirty="0">
                <a:latin typeface="Aharoni" pitchFamily="2" charset="-79"/>
                <a:cs typeface="Aharoni" pitchFamily="2" charset="-79"/>
              </a:rPr>
              <a:t>IN ILLITERATE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BD4BC1-53DD-A986-FF51-E1C3154F2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Source Sans Pro"/>
              </a:rPr>
              <a:t> An investigator may enroll individuals, who can </a:t>
            </a:r>
            <a:r>
              <a:rPr lang="en-US" sz="2800" dirty="0" smtClean="0">
                <a:latin typeface="Source Sans Pro"/>
              </a:rPr>
              <a:t>not speak </a:t>
            </a:r>
            <a:r>
              <a:rPr lang="en-US" sz="2800" dirty="0">
                <a:latin typeface="Source Sans Pro"/>
              </a:rPr>
              <a:t>and understand English.</a:t>
            </a:r>
          </a:p>
          <a:p>
            <a:r>
              <a:rPr lang="en-US" sz="2800" dirty="0">
                <a:latin typeface="Source Sans Pro"/>
              </a:rPr>
              <a:t> The potential subject must be able to place a written mark on the consent form. </a:t>
            </a:r>
          </a:p>
          <a:p>
            <a:r>
              <a:rPr lang="en-US" sz="2800" dirty="0">
                <a:latin typeface="Source Sans Pro"/>
              </a:rPr>
              <a:t>After that the subject must also be able to: </a:t>
            </a:r>
          </a:p>
          <a:p>
            <a:pPr marL="457200" indent="-457200">
              <a:buAutoNum type="arabicPeriod"/>
            </a:pPr>
            <a:r>
              <a:rPr lang="en-US" sz="2800" dirty="0">
                <a:latin typeface="Source Sans Pro"/>
              </a:rPr>
              <a:t>Comprehend the concepts of the study and understand the risks and benefits of the study as it is explained verbally, and </a:t>
            </a:r>
          </a:p>
          <a:p>
            <a:pPr marL="457200" indent="-457200">
              <a:buAutoNum type="arabicPeriod"/>
            </a:pPr>
            <a:r>
              <a:rPr lang="en-US" sz="2800" dirty="0">
                <a:latin typeface="Source Sans Pro"/>
              </a:rPr>
              <a:t>Be able to indicate approval or disapproval for study enrollment</a:t>
            </a:r>
          </a:p>
        </p:txBody>
      </p:sp>
    </p:spTree>
    <p:extLst>
      <p:ext uri="{BB962C8B-B14F-4D97-AF65-F5344CB8AC3E}">
        <p14:creationId xmlns:p14="http://schemas.microsoft.com/office/powerpoint/2010/main" val="339377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02DDFA-DF9A-BD6C-355D-C4E95A403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Aharoni" pitchFamily="2" charset="-79"/>
                <a:cs typeface="Aharoni" pitchFamily="2" charset="-79"/>
              </a:rPr>
              <a:t>INFORM CONSENT FORM IN NON ENGLISH SPEAKING PERSON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138C54E-D59A-498D-CF27-530FB3326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281518"/>
            <a:ext cx="8946541" cy="3509682"/>
          </a:xfrm>
        </p:spPr>
        <p:txBody>
          <a:bodyPr>
            <a:normAutofit fontScale="92500"/>
          </a:bodyPr>
          <a:lstStyle/>
          <a:p>
            <a:pPr marL="457200" indent="-457200" algn="just">
              <a:buAutoNum type="arabicPeriod"/>
            </a:pPr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Ideal is to use consent translated to participant’s native language </a:t>
            </a:r>
            <a:endParaRPr lang="en-US" sz="32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marL="457200" indent="-457200" algn="just">
              <a:buAutoNum type="arabicPeriod"/>
            </a:pPr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A copy of the consent document must be given to each subject. While a translator may be helpful in facilitating conversation with a non-English speaking subject, verbal translation of the consent</a:t>
            </a:r>
            <a:r>
              <a:rPr lang="en-GB" sz="3200" b="0" i="0" dirty="0" smtClean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5324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1548F2-80F9-FCFC-9FE1-316B4D25B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>
                <a:latin typeface="Aharoni" pitchFamily="2" charset="-79"/>
                <a:cs typeface="Aharoni" pitchFamily="2" charset="-79"/>
              </a:rPr>
              <a:t>I C </a:t>
            </a:r>
            <a:r>
              <a:rPr lang="en-US" sz="3600" u="sng" dirty="0" smtClean="0">
                <a:latin typeface="Aharoni" pitchFamily="2" charset="-79"/>
                <a:cs typeface="Aharoni" pitchFamily="2" charset="-79"/>
              </a:rPr>
              <a:t>F </a:t>
            </a:r>
            <a:r>
              <a:rPr lang="en-US" sz="3600" u="sng" dirty="0">
                <a:latin typeface="Aharoni" pitchFamily="2" charset="-79"/>
                <a:cs typeface="Aharoni" pitchFamily="2" charset="-79"/>
              </a:rPr>
              <a:t>WHEN PATIENT IS IN INCAPABLE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48B063-1992-EA77-909E-78C4BBDEF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Source Sans Pro"/>
              </a:rPr>
              <a:t>• Some factors may make a patient incapable of providing competent consent either temporarily or permanently. </a:t>
            </a:r>
          </a:p>
          <a:p>
            <a:pPr marL="0" indent="0">
              <a:buNone/>
            </a:pPr>
            <a:r>
              <a:rPr lang="en-US" sz="2400" dirty="0">
                <a:latin typeface="Source Sans Pro"/>
              </a:rPr>
              <a:t>• Examples include the following: 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Source Sans Pro"/>
              </a:rPr>
              <a:t>Mental illness or mental retardation 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Source Sans Pro"/>
              </a:rPr>
              <a:t>Alcohol </a:t>
            </a:r>
            <a:r>
              <a:rPr lang="en-US" sz="2400" dirty="0">
                <a:latin typeface="Source Sans Pro"/>
              </a:rPr>
              <a:t>or drug intoxication 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Source Sans Pro"/>
              </a:rPr>
              <a:t>Altered </a:t>
            </a:r>
            <a:r>
              <a:rPr lang="en-US" sz="2400" dirty="0">
                <a:latin typeface="Source Sans Pro"/>
              </a:rPr>
              <a:t>mental status 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Source Sans Pro"/>
              </a:rPr>
              <a:t>Brain </a:t>
            </a:r>
            <a:r>
              <a:rPr lang="en-US" sz="2400" dirty="0">
                <a:latin typeface="Source Sans Pro"/>
              </a:rPr>
              <a:t>injury 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Source Sans Pro"/>
              </a:rPr>
              <a:t>Being </a:t>
            </a:r>
            <a:r>
              <a:rPr lang="en-US" sz="2400" dirty="0">
                <a:latin typeface="Source Sans Pro"/>
              </a:rPr>
              <a:t>too young to legally make decisions concerning health care </a:t>
            </a:r>
          </a:p>
        </p:txBody>
      </p:sp>
    </p:spTree>
    <p:extLst>
      <p:ext uri="{BB962C8B-B14F-4D97-AF65-F5344CB8AC3E}">
        <p14:creationId xmlns:p14="http://schemas.microsoft.com/office/powerpoint/2010/main" val="20923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DCAB57-67C8-E10B-1EE3-4CC66A2B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"/>
            <a:ext cx="9404723" cy="1400530"/>
          </a:xfrm>
        </p:spPr>
        <p:txBody>
          <a:bodyPr/>
          <a:lstStyle/>
          <a:p>
            <a:r>
              <a:rPr lang="en-US" u="sng" dirty="0">
                <a:latin typeface="Aharoni" pitchFamily="2" charset="-79"/>
                <a:cs typeface="Aharoni" pitchFamily="2" charset="-79"/>
              </a:rPr>
              <a:t>CONSENT AUDIT-FINDINGS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D389CD6-A286-8A96-A4CC-F288095BD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76879"/>
            <a:ext cx="8946541" cy="4195481"/>
          </a:xfrm>
        </p:spPr>
        <p:txBody>
          <a:bodyPr>
            <a:noAutofit/>
          </a:bodyPr>
          <a:lstStyle/>
          <a:p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Subject signature and person obtaining consent on different dates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Subject consented with wrong version of consent/expired consent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Subject consented by individual not named on the IRB protocol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Check boxes within consent incomplete (future use of samples)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Crossed out or white out anywhere on the consent document </a:t>
            </a:r>
            <a:endParaRPr lang="en-US" sz="2400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Subjects not re-consented with revised consent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Ineligible subjects enrolled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Wrong contact telephone number listed in consent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Copy of the consent document NOT provided to the subject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643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1B6E9B-BD41-7A70-284C-9132F41DA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9404723" cy="1400530"/>
          </a:xfrm>
        </p:spPr>
        <p:txBody>
          <a:bodyPr/>
          <a:lstStyle/>
          <a:p>
            <a:r>
              <a:rPr lang="en-US" u="sng" dirty="0">
                <a:latin typeface="Aharoni" pitchFamily="2" charset="-79"/>
                <a:cs typeface="Aharoni" pitchFamily="2" charset="-79"/>
              </a:rPr>
              <a:t>AUDIO VIDEO VISUALISING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422D8E-4093-2684-A188-0094A4827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059" y="990600"/>
            <a:ext cx="8946541" cy="4993534"/>
          </a:xfrm>
        </p:spPr>
        <p:txBody>
          <a:bodyPr>
            <a:no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High resolutions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camera.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Audible, clear, no other person involved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Order to maintain confidentiality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Disturbance free room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CD can store at least 5 years after clinical trials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• Merits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marL="457200" indent="-457200">
              <a:buAutoNum type="arabicPeriod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Save investigators from future litigation’s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marL="457200" indent="-457200">
              <a:buAutoNum type="arabicPeriod"/>
            </a:pPr>
            <a:r>
              <a:rPr lang="en-GB" sz="2400" b="0" i="0" dirty="0" smtClean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Increase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a transparency rate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• Demerits :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marL="457200" indent="-457200">
              <a:buAutoNum type="arabicPeriod"/>
            </a:pPr>
            <a:r>
              <a:rPr lang="en-GB" sz="2400" b="0" i="0" dirty="0" smtClean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Long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term storage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marL="457200" indent="-457200">
              <a:buAutoNum type="arabicPeriod"/>
            </a:pPr>
            <a:r>
              <a:rPr lang="en-GB" sz="2400" b="0" i="0" dirty="0" smtClean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On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additional step increases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marL="457200" indent="-457200">
              <a:buAutoNum type="arabicPeriod"/>
            </a:pPr>
            <a:r>
              <a:rPr lang="en-GB" sz="2400" b="0" i="0" dirty="0" smtClean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Time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consuming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003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03B097DB-8728-FFDE-0033-AD5501FCA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460" y="47158"/>
            <a:ext cx="5347080" cy="681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5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\Music\Desktop\Downloads\labetalol - Google Search_files\109183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294889"/>
            <a:ext cx="12357417" cy="6258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703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8BA3A7-3277-F84F-F04B-53B7B239C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Aharoni" pitchFamily="2" charset="-79"/>
                <a:cs typeface="Aharoni" pitchFamily="2" charset="-79"/>
              </a:rPr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7CBD93-3C49-59B0-E413-A08F2C5A9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>
                <a:solidFill>
                  <a:srgbClr val="000000"/>
                </a:solidFill>
                <a:latin typeface="Source Sans Pro" panose="02000000000000000000" pitchFamily="2" charset="0"/>
              </a:rPr>
              <a:t>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illions of 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volunteers participate in government and industry sponsored clinical trial each year.</a:t>
            </a:r>
            <a:endParaRPr lang="en-US" sz="32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Prior to agreeing to participate, every volunteers has right to know and understand what happen during clinical trial .</a:t>
            </a:r>
            <a:endParaRPr lang="en-US" sz="32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This is called as informed consent and this process that can help to decide whether or not participating in a trial is right for you 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2077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8D2723-9978-B247-C93E-4B5C6D4CE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Aharoni" pitchFamily="2" charset="-79"/>
                <a:cs typeface="Aharoni" pitchFamily="2" charset="-79"/>
              </a:rPr>
              <a:t>PURPOSE OF CONSENT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38D075-A302-DD05-953A-B417E2C18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GB" sz="3200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 Prospective 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Subject </a:t>
            </a:r>
            <a:r>
              <a:rPr lang="en-GB" sz="3200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Will</a:t>
            </a:r>
            <a:endParaRPr lang="en-US" sz="32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Understand nature of research </a:t>
            </a:r>
            <a:endParaRPr lang="en-US" sz="32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Be informed of purpose, risks, and benefits, and alternative therapies </a:t>
            </a:r>
            <a:endParaRPr lang="en-US" sz="32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r>
              <a:rPr lang="en-GB" sz="3200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Make 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a Voluntary Decision about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Participation.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6007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50D9B1-7D31-6CB9-8FD2-AC342B8D9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Aharoni" pitchFamily="2" charset="-79"/>
                <a:cs typeface="Aharoni" pitchFamily="2" charset="-79"/>
              </a:rPr>
              <a:t>DEFINING INFORMED CONSENT……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1904B43-B160-8CB2-325D-61A473395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Source Sans Pro" panose="02000000000000000000" pitchFamily="2" charset="0"/>
              </a:rPr>
              <a:t>Informed C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onsent is defined by the ICH for GCP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………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</a:t>
            </a:r>
            <a:endParaRPr lang="en-US" sz="32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“ A process by which a subject voluntarily confirms his or her willingness to participate in a particular trial, after having been informed of all aspects of the trial that are revelent to the subject’s decision to participate”. </a:t>
            </a:r>
            <a:endParaRPr lang="en-US" sz="32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Informed consent is documented by means of a written, signed and dated informed consent form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7039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048B1C-14A9-E67D-610E-C23405899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Aharoni" pitchFamily="2" charset="-79"/>
                <a:cs typeface="Aharoni" pitchFamily="2" charset="-79"/>
              </a:rPr>
              <a:t>WHAT IS INFORMED CONSENT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723D9F-B875-1EE8-43D7-C44A63817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Informed consent is a communication process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: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-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Between the researcher and the participant.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Starts before the research is initiated .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Continues throughout the duration of the study .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Providing all relevant information to the volunteer/ patient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The patient/ volunteer understanding the information provided Voluntarily agreeing to participate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A basic right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690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ED99C6-4345-566B-AB11-3422A1485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Aharoni" pitchFamily="2" charset="-79"/>
                <a:cs typeface="Aharoni" pitchFamily="2" charset="-79"/>
              </a:rPr>
              <a:t>INFORMED CONSENT ALLOW INDIVIDUALS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54D2BD-F3C7-63E8-60E4-0B5FE14F4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 To determine whether participating in research fits with their values and interests. </a:t>
            </a:r>
            <a:endParaRPr lang="en-US" sz="3200" dirty="0">
              <a:solidFill>
                <a:srgbClr val="000000"/>
              </a:solidFill>
              <a:latin typeface="Source Sans Pro" panose="02000000000000000000" pitchFamily="2" charset="0"/>
            </a:endParaRPr>
          </a:p>
          <a:p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To decide whether to contribute to this specific research project. </a:t>
            </a:r>
            <a:endParaRPr lang="en-US" sz="32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To protect themselves from risks. </a:t>
            </a:r>
            <a:endParaRPr lang="en-US" sz="32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To decide whether they can </a:t>
            </a:r>
            <a:r>
              <a:rPr lang="en-GB" sz="3200" b="0" i="0" dirty="0" err="1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fulfill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the requirements necessary for the research. 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944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26161A-CA52-14DF-B491-8916433EB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76200"/>
            <a:ext cx="10972800" cy="1400530"/>
          </a:xfrm>
        </p:spPr>
        <p:txBody>
          <a:bodyPr/>
          <a:lstStyle/>
          <a:p>
            <a:r>
              <a:rPr lang="en-US" sz="3200" u="sng" dirty="0">
                <a:latin typeface="Aharoni" pitchFamily="2" charset="-79"/>
                <a:cs typeface="Aharoni" pitchFamily="2" charset="-79"/>
              </a:rPr>
              <a:t>HISTORICAL BACKGROUND OF INFORMED CONSENT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1FCE4EF-0C07-CE1B-A98B-9B6E25900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685800"/>
            <a:ext cx="8946541" cy="4195481"/>
          </a:xfrm>
        </p:spPr>
        <p:txBody>
          <a:bodyPr>
            <a:noAutofit/>
          </a:bodyPr>
          <a:lstStyle/>
          <a:p>
            <a:r>
              <a:rPr lang="en-GB" sz="1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1891- Prussian Minister of Interior , tuberculin for the treatment of tuberculosis must not be used against a person’s will. </a:t>
            </a:r>
            <a:endParaRPr lang="en-US" sz="1800" dirty="0">
              <a:solidFill>
                <a:srgbClr val="000000"/>
              </a:solidFill>
              <a:latin typeface="Source Sans Pro" panose="02000000000000000000" pitchFamily="2" charset="0"/>
            </a:endParaRPr>
          </a:p>
          <a:p>
            <a:r>
              <a:rPr lang="en-GB" sz="1800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1898 - 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Dr. Albert Neisser was fined by the Royal disciplinary court of Prussia for not seeking patient’s consent for his experimental studies of vaccination for Syphilis. </a:t>
            </a:r>
            <a:endParaRPr lang="en-US" sz="18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r>
              <a:rPr lang="en-GB" sz="1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</a:t>
            </a:r>
            <a:r>
              <a:rPr lang="en-GB" sz="1800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1907 - 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Sir William Osler endorsed the necessity of informed consent in medical research. </a:t>
            </a:r>
            <a:endParaRPr lang="en-US" sz="18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r>
              <a:rPr lang="en-GB" sz="1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</a:t>
            </a:r>
            <a:r>
              <a:rPr lang="en-GB" sz="1800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1931 - 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Health Department regulations of German Reich stated that both human experimentation and the use of novel treatment required consent in a clear and unbeatable manner. </a:t>
            </a:r>
            <a:endParaRPr lang="en-US" sz="1800" dirty="0">
              <a:solidFill>
                <a:srgbClr val="000000"/>
              </a:solidFill>
              <a:latin typeface="Source Sans Pro" panose="02000000000000000000" pitchFamily="2" charset="0"/>
            </a:endParaRPr>
          </a:p>
          <a:p>
            <a:r>
              <a:rPr lang="en-GB" sz="1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1945-1966 NIH funded 2000 research projects, none of them use informed consent Thalidomide- Birth defects is found </a:t>
            </a:r>
            <a:endParaRPr lang="en-US" sz="18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r>
              <a:rPr lang="en-GB" sz="1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World </a:t>
            </a:r>
            <a:r>
              <a:rPr lang="en-GB" sz="1800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war-II 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and unethical clinical trials done by US Health Services gave birth of </a:t>
            </a:r>
            <a:r>
              <a:rPr lang="en-GB" sz="1800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Bio-ethics And Creation of IRB 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and notion of Informed Consent. </a:t>
            </a:r>
            <a:endParaRPr lang="en-US" sz="18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r>
              <a:rPr lang="en-GB" sz="1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National Research Act (1960-1970) National Commission for protection of research participants in Biomedical and Behavioral Research. </a:t>
            </a:r>
            <a:endParaRPr lang="en-US" sz="1800" dirty="0">
              <a:solidFill>
                <a:srgbClr val="000000"/>
              </a:solidFill>
              <a:latin typeface="Source Sans Pro" panose="02000000000000000000" pitchFamily="2" charset="0"/>
            </a:endParaRPr>
          </a:p>
          <a:p>
            <a:r>
              <a:rPr lang="en-GB" sz="1800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1979 - Belmont 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Report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409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0FB21D-CBD5-37FD-2BFF-2C0C77677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Aharoni" pitchFamily="2" charset="-79"/>
                <a:cs typeface="Aharoni" pitchFamily="2" charset="-79"/>
              </a:rPr>
              <a:t>BELMONT REPORT EXPANDED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9FF7A4-867A-0316-30A6-5F86A681D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2061199"/>
            <a:ext cx="8946541" cy="419548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Source Sans Pro" panose="02000000000000000000" pitchFamily="2" charset="0"/>
              </a:rPr>
              <a:t>T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he definition of Informed consent. </a:t>
            </a:r>
            <a:endParaRPr lang="en-US" sz="32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Participants-kept informed throughout the experiment, </a:t>
            </a:r>
            <a:endParaRPr lang="en-US" sz="3200" dirty="0">
              <a:solidFill>
                <a:srgbClr val="000000"/>
              </a:solidFill>
              <a:latin typeface="Source Sans Pro" panose="02000000000000000000" pitchFamily="2" charset="0"/>
            </a:endParaRPr>
          </a:p>
          <a:p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Understand risks and benefits. </a:t>
            </a:r>
            <a:endParaRPr lang="en-US" sz="3200" dirty="0">
              <a:solidFill>
                <a:srgbClr val="000000"/>
              </a:solidFill>
              <a:latin typeface="Source Sans Pro" panose="02000000000000000000" pitchFamily="2" charset="0"/>
            </a:endParaRPr>
          </a:p>
          <a:p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Protection of vulnerable group</a:t>
            </a:r>
            <a:r>
              <a:rPr lang="en-GB" sz="3200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.</a:t>
            </a:r>
          </a:p>
          <a:p>
            <a:pPr>
              <a:buNone/>
            </a:pPr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 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57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1478</Words>
  <Application>Microsoft Office PowerPoint</Application>
  <PresentationFormat>Widescreen</PresentationFormat>
  <Paragraphs>187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Aharoni</vt:lpstr>
      <vt:lpstr>Algerian</vt:lpstr>
      <vt:lpstr>Arial</vt:lpstr>
      <vt:lpstr>Arial Black</vt:lpstr>
      <vt:lpstr>Calibri</vt:lpstr>
      <vt:lpstr>Century Gothic</vt:lpstr>
      <vt:lpstr>Source Sans Pro</vt:lpstr>
      <vt:lpstr>Wingdings 3</vt:lpstr>
      <vt:lpstr>Ion</vt:lpstr>
      <vt:lpstr>MRM-301T Research Methodology &amp; Biostatistics</vt:lpstr>
      <vt:lpstr>PowerPoint Presentation</vt:lpstr>
      <vt:lpstr>INTRODUCTION </vt:lpstr>
      <vt:lpstr>PURPOSE OF CONSENT </vt:lpstr>
      <vt:lpstr>DEFINING INFORMED CONSENT……</vt:lpstr>
      <vt:lpstr>WHAT IS INFORMED CONSENT</vt:lpstr>
      <vt:lpstr>INFORMED CONSENT ALLOW INDIVIDUALS</vt:lpstr>
      <vt:lpstr>HISTORICAL BACKGROUND OF INFORMED CONSENT </vt:lpstr>
      <vt:lpstr>BELMONT REPORT EXPANDED</vt:lpstr>
      <vt:lpstr>RULES TO BE FOLLOWED </vt:lpstr>
      <vt:lpstr>ELEMENTS IN INFORM CONSENT FORM </vt:lpstr>
      <vt:lpstr>Cont..</vt:lpstr>
      <vt:lpstr>INFORMATION THAT SHOULD BE INCLUDED IN I C F </vt:lpstr>
      <vt:lpstr>INFORMED CONSENT FORM READABILITY </vt:lpstr>
      <vt:lpstr>COMPLETING THE DOCUMENT </vt:lpstr>
      <vt:lpstr>WHEN DO WE NEED A WITNESS</vt:lpstr>
      <vt:lpstr>REVISION TO INFORMED CONSENT </vt:lpstr>
      <vt:lpstr>HOW DOES INFORM CONSENT APPLY TO CHILDREN </vt:lpstr>
      <vt:lpstr>CONSENTING MINORS</vt:lpstr>
      <vt:lpstr>INFORMED CONSENT IN PREGNANT WOMEN </vt:lpstr>
      <vt:lpstr>INFORM CONSENT IN ILLITERATE </vt:lpstr>
      <vt:lpstr>INFORM CONSENT FORM IN NON ENGLISH SPEAKING PERSON</vt:lpstr>
      <vt:lpstr>I C F WHEN PATIENT IS IN INCAPABLE</vt:lpstr>
      <vt:lpstr>CONSENT AUDIT-FINDINGS</vt:lpstr>
      <vt:lpstr>AUDIO VIDEO VISUALISING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CHHATRAPATI SHAHUJI MAHaRAJ UNIVERSITY  School of PHARAMCEUTICAL sciences topic - Anthelmintics</dc:title>
  <dc:creator>nk30474@gmail.com</dc:creator>
  <cp:lastModifiedBy>Microsoft account</cp:lastModifiedBy>
  <cp:revision>46</cp:revision>
  <dcterms:created xsi:type="dcterms:W3CDTF">2023-04-26T17:49:26Z</dcterms:created>
  <dcterms:modified xsi:type="dcterms:W3CDTF">2023-09-12T10:48:52Z</dcterms:modified>
</cp:coreProperties>
</file>