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5" r:id="rId8"/>
    <p:sldId id="266" r:id="rId9"/>
    <p:sldId id="267" r:id="rId10"/>
    <p:sldId id="262" r:id="rId11"/>
    <p:sldId id="263" r:id="rId12"/>
    <p:sldId id="270" r:id="rId13"/>
    <p:sldId id="271"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C3CF97C-B4ED-4416-8DCE-C48A3736F058}" type="datetimeFigureOut">
              <a:rPr lang="en-IN" smtClean="0"/>
              <a:t>17-02-2023</a:t>
            </a:fld>
            <a:endParaRPr lang="en-IN" dirty="0"/>
          </a:p>
        </p:txBody>
      </p:sp>
      <p:sp>
        <p:nvSpPr>
          <p:cNvPr id="19" name="Footer Placeholder 18"/>
          <p:cNvSpPr>
            <a:spLocks noGrp="1"/>
          </p:cNvSpPr>
          <p:nvPr>
            <p:ph type="ftr" sz="quarter" idx="11"/>
          </p:nvPr>
        </p:nvSpPr>
        <p:spPr/>
        <p:txBody>
          <a:bodyPr/>
          <a:lstStyle/>
          <a:p>
            <a:endParaRPr lang="en-IN" dirty="0"/>
          </a:p>
        </p:txBody>
      </p:sp>
      <p:sp>
        <p:nvSpPr>
          <p:cNvPr id="27" name="Slide Number Placeholder 26"/>
          <p:cNvSpPr>
            <a:spLocks noGrp="1"/>
          </p:cNvSpPr>
          <p:nvPr>
            <p:ph type="sldNum" sz="quarter" idx="12"/>
          </p:nvPr>
        </p:nvSpPr>
        <p:spPr/>
        <p:txBody>
          <a:bodyPr/>
          <a:lstStyle/>
          <a:p>
            <a:fld id="{8D1761B6-5E88-43CC-BF01-813D4C69F857}" type="slidenum">
              <a:rPr lang="en-IN" smtClean="0"/>
              <a:t>‹#›</a:t>
            </a:fld>
            <a:endParaRPr lang="en-IN"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3CF97C-B4ED-4416-8DCE-C48A3736F058}" type="datetimeFigureOut">
              <a:rPr lang="en-IN" smtClean="0"/>
              <a:t>17-02-2023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1761B6-5E88-43CC-BF01-813D4C69F857}" type="slidenum">
              <a:rPr lang="en-IN" smtClean="0"/>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3CF97C-B4ED-4416-8DCE-C48A3736F058}" type="datetimeFigureOut">
              <a:rPr lang="en-IN" smtClean="0"/>
              <a:t>17-02-2023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1761B6-5E88-43CC-BF01-813D4C69F857}" type="slidenum">
              <a:rPr lang="en-IN" smtClean="0"/>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3CF97C-B4ED-4416-8DCE-C48A3736F058}" type="datetimeFigureOut">
              <a:rPr lang="en-IN" smtClean="0"/>
              <a:t>17-02-2023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1761B6-5E88-43CC-BF01-813D4C69F857}" type="slidenum">
              <a:rPr lang="en-IN" smtClean="0"/>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3CF97C-B4ED-4416-8DCE-C48A3736F058}" type="datetimeFigureOut">
              <a:rPr lang="en-IN" smtClean="0"/>
              <a:t>17-02-2023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D1761B6-5E88-43CC-BF01-813D4C69F857}" type="slidenum">
              <a:rPr lang="en-IN" smtClean="0"/>
              <a:t>‹#›</a:t>
            </a:fld>
            <a:endParaRPr lang="en-IN"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3CF97C-B4ED-4416-8DCE-C48A3736F058}" type="datetimeFigureOut">
              <a:rPr lang="en-IN" smtClean="0"/>
              <a:t>17-02-2023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D1761B6-5E88-43CC-BF01-813D4C69F857}" type="slidenum">
              <a:rPr lang="en-IN" smtClean="0"/>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3CF97C-B4ED-4416-8DCE-C48A3736F058}" type="datetimeFigureOut">
              <a:rPr lang="en-IN" smtClean="0"/>
              <a:t>17-02-2023</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D1761B6-5E88-43CC-BF01-813D4C69F857}" type="slidenum">
              <a:rPr lang="en-IN" smtClean="0"/>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3CF97C-B4ED-4416-8DCE-C48A3736F058}" type="datetimeFigureOut">
              <a:rPr lang="en-IN" smtClean="0"/>
              <a:t>17-02-2023</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D1761B6-5E88-43CC-BF01-813D4C69F857}" type="slidenum">
              <a:rPr lang="en-IN" smtClean="0"/>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CF97C-B4ED-4416-8DCE-C48A3736F058}" type="datetimeFigureOut">
              <a:rPr lang="en-IN" smtClean="0"/>
              <a:t>17-02-2023</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D1761B6-5E88-43CC-BF01-813D4C69F857}" type="slidenum">
              <a:rPr lang="en-IN" smtClean="0"/>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3CF97C-B4ED-4416-8DCE-C48A3736F058}" type="datetimeFigureOut">
              <a:rPr lang="en-IN" smtClean="0"/>
              <a:t>17-02-2023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D1761B6-5E88-43CC-BF01-813D4C69F857}" type="slidenum">
              <a:rPr lang="en-IN" smtClean="0"/>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3CF97C-B4ED-4416-8DCE-C48A3736F058}" type="datetimeFigureOut">
              <a:rPr lang="en-IN" smtClean="0"/>
              <a:t>17-02-2023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a:xfrm>
            <a:off x="8077200" y="6356350"/>
            <a:ext cx="609600" cy="365125"/>
          </a:xfrm>
        </p:spPr>
        <p:txBody>
          <a:bodyPr/>
          <a:lstStyle/>
          <a:p>
            <a:fld id="{8D1761B6-5E88-43CC-BF01-813D4C69F857}" type="slidenum">
              <a:rPr lang="en-IN" smtClean="0"/>
              <a:t>‹#›</a:t>
            </a:fld>
            <a:endParaRPr lang="en-IN"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3CF97C-B4ED-4416-8DCE-C48A3736F058}" type="datetimeFigureOut">
              <a:rPr lang="en-IN" smtClean="0"/>
              <a:t>17-02-2023</a:t>
            </a:fld>
            <a:endParaRPr lang="en-IN"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1761B6-5E88-43CC-BF01-813D4C69F857}" type="slidenum">
              <a:rPr lang="en-IN" smtClean="0"/>
              <a:t>‹#›</a:t>
            </a:fld>
            <a:endParaRPr lang="en-IN"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Introduction to Research</a:t>
            </a:r>
            <a:endParaRPr lang="en-IN" dirty="0"/>
          </a:p>
        </p:txBody>
      </p:sp>
      <p:sp>
        <p:nvSpPr>
          <p:cNvPr id="3" name="Subtitle 2"/>
          <p:cNvSpPr>
            <a:spLocks noGrp="1"/>
          </p:cNvSpPr>
          <p:nvPr>
            <p:ph type="subTitle" idx="1"/>
          </p:nvPr>
        </p:nvSpPr>
        <p:spPr/>
        <p:txBody>
          <a:bodyPr>
            <a:normAutofit fontScale="85000" lnSpcReduction="20000"/>
          </a:bodyPr>
          <a:lstStyle/>
          <a:p>
            <a:r>
              <a:rPr lang="en-IN" dirty="0" smtClean="0"/>
              <a:t>By</a:t>
            </a:r>
          </a:p>
          <a:p>
            <a:r>
              <a:rPr lang="en-IN" dirty="0" err="1" smtClean="0"/>
              <a:t>Swarnakshi</a:t>
            </a:r>
            <a:r>
              <a:rPr lang="en-IN" dirty="0" smtClean="0"/>
              <a:t> </a:t>
            </a:r>
            <a:r>
              <a:rPr lang="en-IN" dirty="0" err="1" smtClean="0"/>
              <a:t>Upadhyay</a:t>
            </a:r>
            <a:endParaRPr lang="en-IN" dirty="0" smtClean="0"/>
          </a:p>
          <a:p>
            <a:r>
              <a:rPr lang="en-IN" dirty="0" smtClean="0"/>
              <a:t>Assistant Professor</a:t>
            </a:r>
          </a:p>
          <a:p>
            <a:r>
              <a:rPr lang="en-IN" dirty="0" smtClean="0"/>
              <a:t>School of Pharmaceutical Sciences</a:t>
            </a:r>
          </a:p>
          <a:p>
            <a:r>
              <a:rPr lang="en-IN" dirty="0" smtClean="0"/>
              <a:t>CSJM University</a:t>
            </a:r>
            <a:endParaRPr lang="en-IN" dirty="0"/>
          </a:p>
        </p:txBody>
      </p:sp>
    </p:spTree>
    <p:extLst>
      <p:ext uri="{BB962C8B-B14F-4D97-AF65-F5344CB8AC3E}">
        <p14:creationId xmlns:p14="http://schemas.microsoft.com/office/powerpoint/2010/main" val="364776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Need for Research</a:t>
            </a:r>
            <a:endParaRPr lang="en-IN" b="1" dirty="0"/>
          </a:p>
        </p:txBody>
      </p:sp>
      <p:sp>
        <p:nvSpPr>
          <p:cNvPr id="3" name="Content Placeholder 2"/>
          <p:cNvSpPr>
            <a:spLocks noGrp="1"/>
          </p:cNvSpPr>
          <p:nvPr>
            <p:ph idx="1"/>
          </p:nvPr>
        </p:nvSpPr>
        <p:spPr/>
        <p:txBody>
          <a:bodyPr>
            <a:normAutofit fontScale="92500" lnSpcReduction="20000"/>
          </a:bodyPr>
          <a:lstStyle/>
          <a:p>
            <a:pPr marL="0" indent="0">
              <a:buNone/>
            </a:pPr>
            <a:r>
              <a:rPr lang="en-IN" dirty="0" smtClean="0"/>
              <a:t>The adequate knowledge of research is important in support of solving problem. Some of the ways it can be used on to:</a:t>
            </a:r>
          </a:p>
          <a:p>
            <a:r>
              <a:rPr lang="en-IN" b="1" dirty="0" smtClean="0"/>
              <a:t>To Categorise: </a:t>
            </a:r>
            <a:r>
              <a:rPr lang="en-IN" dirty="0" smtClean="0"/>
              <a:t>This involves forming a typology of object, events or concepts i.e. a set of names or boxes into which these can be sorted. This can be useful in explaining which thing belongs together and how.</a:t>
            </a:r>
          </a:p>
          <a:p>
            <a:r>
              <a:rPr lang="en-IN" b="1" dirty="0" smtClean="0"/>
              <a:t>To Describe:  </a:t>
            </a:r>
            <a:r>
              <a:rPr lang="en-IN" dirty="0" smtClean="0"/>
              <a:t>Descriptive research relies on observation as a means of collecting data.</a:t>
            </a:r>
          </a:p>
          <a:p>
            <a:r>
              <a:rPr lang="en-IN" b="1" dirty="0" smtClean="0"/>
              <a:t>To Evaluate: </a:t>
            </a:r>
            <a:r>
              <a:rPr lang="en-IN" dirty="0" smtClean="0"/>
              <a:t>This involves making judgements about the quality of objects or events.</a:t>
            </a:r>
          </a:p>
          <a:p>
            <a:r>
              <a:rPr lang="en-IN" b="1" dirty="0" smtClean="0"/>
              <a:t>To Compare: </a:t>
            </a:r>
            <a:r>
              <a:rPr lang="en-IN" dirty="0" smtClean="0"/>
              <a:t>Two or more contrasting cases can be examined to highlight differences and similarities between them, leading to a better understanding of phenomenon. </a:t>
            </a:r>
            <a:endParaRPr lang="en-IN" dirty="0"/>
          </a:p>
        </p:txBody>
      </p:sp>
    </p:spTree>
    <p:extLst>
      <p:ext uri="{BB962C8B-B14F-4D97-AF65-F5344CB8AC3E}">
        <p14:creationId xmlns:p14="http://schemas.microsoft.com/office/powerpoint/2010/main" val="171587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r>
              <a:rPr lang="en-IN" b="1" dirty="0" smtClean="0"/>
              <a:t>To Correlate: </a:t>
            </a:r>
            <a:r>
              <a:rPr lang="en-IN" dirty="0" smtClean="0"/>
              <a:t>The relationships between two phenomena are investigated to see whether and how they influence each other.</a:t>
            </a:r>
          </a:p>
          <a:p>
            <a:r>
              <a:rPr lang="en-IN" b="1" dirty="0" smtClean="0"/>
              <a:t>To Predict: </a:t>
            </a:r>
            <a:r>
              <a:rPr lang="en-IN" dirty="0" smtClean="0"/>
              <a:t>Predictions of possible future behaviour or events are made on the basis that if there has been a strong relationship between two or more characteristics or events in the past, then these should exist in similar circumstances in future leading to predictable outcome. </a:t>
            </a:r>
          </a:p>
          <a:p>
            <a:r>
              <a:rPr lang="en-IN" b="1" dirty="0" smtClean="0"/>
              <a:t>To Control: </a:t>
            </a:r>
            <a:r>
              <a:rPr lang="en-IN" dirty="0" smtClean="0"/>
              <a:t>Once we understand an event or situation, we may be able to find the ways to control it.</a:t>
            </a:r>
            <a:endParaRPr lang="en-IN" dirty="0"/>
          </a:p>
        </p:txBody>
      </p:sp>
    </p:spTree>
    <p:extLst>
      <p:ext uri="{BB962C8B-B14F-4D97-AF65-F5344CB8AC3E}">
        <p14:creationId xmlns:p14="http://schemas.microsoft.com/office/powerpoint/2010/main" val="102510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314" t="13991" r="12024" b="1215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02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669" t="13359" r="11847" b="1152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9877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669" t="14937" r="12024" b="10257"/>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83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846" t="13674" r="11846" b="9627"/>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20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846" t="13990" r="12024" b="9627"/>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237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669" t="14306" r="12024" b="12468"/>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740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669" t="13990" r="11492" b="931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092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846" t="14306" r="12202" b="9942"/>
          <a:stretch/>
        </p:blipFill>
        <p:spPr bwMode="auto">
          <a:xfrm>
            <a:off x="0"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08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Introduction </a:t>
            </a:r>
            <a:endParaRPr lang="en-IN" b="1" dirty="0"/>
          </a:p>
        </p:txBody>
      </p:sp>
      <p:sp>
        <p:nvSpPr>
          <p:cNvPr id="3" name="Content Placeholder 2"/>
          <p:cNvSpPr>
            <a:spLocks noGrp="1"/>
          </p:cNvSpPr>
          <p:nvPr>
            <p:ph idx="1"/>
          </p:nvPr>
        </p:nvSpPr>
        <p:spPr/>
        <p:txBody>
          <a:bodyPr/>
          <a:lstStyle/>
          <a:p>
            <a:r>
              <a:rPr lang="en-IN" dirty="0" smtClean="0"/>
              <a:t>The term </a:t>
            </a:r>
            <a:r>
              <a:rPr lang="en-IN" dirty="0" smtClean="0">
                <a:solidFill>
                  <a:srgbClr val="FF0000"/>
                </a:solidFill>
              </a:rPr>
              <a:t>RESEARCH</a:t>
            </a:r>
            <a:r>
              <a:rPr lang="en-IN" dirty="0" smtClean="0"/>
              <a:t> consist of two words:</a:t>
            </a:r>
          </a:p>
          <a:p>
            <a:pPr marL="0" indent="0" algn="ctr">
              <a:buNone/>
            </a:pPr>
            <a:r>
              <a:rPr lang="en-IN" dirty="0" smtClean="0">
                <a:solidFill>
                  <a:srgbClr val="FF0000"/>
                </a:solidFill>
              </a:rPr>
              <a:t>RESEARCH=RE+SEARCH</a:t>
            </a:r>
          </a:p>
          <a:p>
            <a:pPr marL="0" indent="0">
              <a:buNone/>
            </a:pPr>
            <a:r>
              <a:rPr lang="en-IN" dirty="0" smtClean="0"/>
              <a:t>‘</a:t>
            </a:r>
            <a:r>
              <a:rPr lang="en-IN" dirty="0" smtClean="0">
                <a:solidFill>
                  <a:srgbClr val="FF0000"/>
                </a:solidFill>
              </a:rPr>
              <a:t>RE</a:t>
            </a:r>
            <a:r>
              <a:rPr lang="en-IN" dirty="0" smtClean="0"/>
              <a:t>’ means again and again </a:t>
            </a:r>
          </a:p>
          <a:p>
            <a:pPr marL="0" indent="0">
              <a:buNone/>
            </a:pPr>
            <a:r>
              <a:rPr lang="en-IN" dirty="0" smtClean="0"/>
              <a:t>‘</a:t>
            </a:r>
            <a:r>
              <a:rPr lang="en-IN" dirty="0" smtClean="0">
                <a:solidFill>
                  <a:srgbClr val="FF0000"/>
                </a:solidFill>
              </a:rPr>
              <a:t>SEARCH</a:t>
            </a:r>
            <a:r>
              <a:rPr lang="en-IN" dirty="0" smtClean="0"/>
              <a:t>’ means to find out something</a:t>
            </a:r>
          </a:p>
          <a:p>
            <a:pPr marL="0" indent="0">
              <a:buNone/>
            </a:pPr>
            <a:endParaRPr lang="en-IN" dirty="0"/>
          </a:p>
        </p:txBody>
      </p:sp>
    </p:spTree>
    <p:extLst>
      <p:ext uri="{BB962C8B-B14F-4D97-AF65-F5344CB8AC3E}">
        <p14:creationId xmlns:p14="http://schemas.microsoft.com/office/powerpoint/2010/main" val="3563338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726" t="13795" r="11770" b="9648"/>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806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492" t="13990" r="11137" b="12468"/>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7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Difference between Search and Research</a:t>
            </a:r>
            <a:endParaRPr lang="en-IN" b="1" dirty="0"/>
          </a:p>
        </p:txBody>
      </p:sp>
      <p:sp>
        <p:nvSpPr>
          <p:cNvPr id="3" name="Content Placeholder 2"/>
          <p:cNvSpPr>
            <a:spLocks noGrp="1"/>
          </p:cNvSpPr>
          <p:nvPr>
            <p:ph idx="1"/>
          </p:nvPr>
        </p:nvSpPr>
        <p:spPr/>
        <p:txBody>
          <a:bodyPr>
            <a:normAutofit/>
          </a:bodyPr>
          <a:lstStyle/>
          <a:p>
            <a:r>
              <a:rPr lang="en-IN" b="1" dirty="0" smtClean="0"/>
              <a:t>Search: </a:t>
            </a:r>
            <a:r>
              <a:rPr lang="en-IN" dirty="0" smtClean="0"/>
              <a:t>Non scientific means and random process of looking for something- information Google Search, Literature Search, PubMed </a:t>
            </a:r>
          </a:p>
          <a:p>
            <a:r>
              <a:rPr lang="en-IN" b="1" dirty="0" smtClean="0"/>
              <a:t>Research: </a:t>
            </a:r>
            <a:r>
              <a:rPr lang="en-IN" dirty="0" smtClean="0"/>
              <a:t>Systematic foundation through which </a:t>
            </a:r>
          </a:p>
          <a:p>
            <a:pPr>
              <a:buFont typeface="Wingdings" panose="05000000000000000000" pitchFamily="2" charset="2"/>
              <a:buChar char="Ø"/>
            </a:pPr>
            <a:r>
              <a:rPr lang="en-IN" dirty="0" smtClean="0"/>
              <a:t>new knowledge is attained, </a:t>
            </a:r>
          </a:p>
          <a:p>
            <a:pPr>
              <a:buFont typeface="Wingdings" panose="05000000000000000000" pitchFamily="2" charset="2"/>
              <a:buChar char="Ø"/>
            </a:pPr>
            <a:r>
              <a:rPr lang="en-IN" dirty="0" smtClean="0"/>
              <a:t>existing knowledge is improved, </a:t>
            </a:r>
          </a:p>
          <a:p>
            <a:pPr>
              <a:buFont typeface="Wingdings" panose="05000000000000000000" pitchFamily="2" charset="2"/>
              <a:buChar char="Ø"/>
            </a:pPr>
            <a:r>
              <a:rPr lang="en-IN" dirty="0" smtClean="0"/>
              <a:t>new techniques and processes are developed.</a:t>
            </a:r>
          </a:p>
          <a:p>
            <a:pPr marL="0" indent="0">
              <a:buNone/>
            </a:pPr>
            <a:r>
              <a:rPr lang="en-IN" dirty="0" smtClean="0"/>
              <a:t>Research is important for the advancement of any field</a:t>
            </a:r>
            <a:endParaRPr lang="en-IN" dirty="0"/>
          </a:p>
        </p:txBody>
      </p:sp>
    </p:spTree>
    <p:extLst>
      <p:ext uri="{BB962C8B-B14F-4D97-AF65-F5344CB8AC3E}">
        <p14:creationId xmlns:p14="http://schemas.microsoft.com/office/powerpoint/2010/main" val="17237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What is Research ?</a:t>
            </a:r>
            <a:endParaRPr lang="en-IN" b="1" dirty="0"/>
          </a:p>
        </p:txBody>
      </p:sp>
      <p:sp>
        <p:nvSpPr>
          <p:cNvPr id="3" name="Content Placeholder 2"/>
          <p:cNvSpPr>
            <a:spLocks noGrp="1"/>
          </p:cNvSpPr>
          <p:nvPr>
            <p:ph idx="1"/>
          </p:nvPr>
        </p:nvSpPr>
        <p:spPr/>
        <p:txBody>
          <a:bodyPr/>
          <a:lstStyle/>
          <a:p>
            <a:r>
              <a:rPr lang="en-IN" i="1" dirty="0" smtClean="0"/>
              <a:t>“Research is seeing what everybody else has seen and thinking what nobody else has thought.” </a:t>
            </a:r>
            <a:r>
              <a:rPr lang="en-IN" dirty="0" smtClean="0"/>
              <a:t>- Albert Szent-Györgyi</a:t>
            </a:r>
          </a:p>
          <a:p>
            <a:r>
              <a:rPr lang="en-IN" dirty="0" smtClean="0"/>
              <a:t>“</a:t>
            </a:r>
            <a:r>
              <a:rPr lang="en-IN" i="1" dirty="0" smtClean="0"/>
              <a:t>Research is something that everyone can do, and everyone ought to do. It is simply collecting information and thinking systematically about it.” </a:t>
            </a:r>
            <a:r>
              <a:rPr lang="en-IN" dirty="0" smtClean="0"/>
              <a:t>- Raewyn Connell</a:t>
            </a:r>
          </a:p>
          <a:p>
            <a:endParaRPr lang="en-IN" dirty="0"/>
          </a:p>
        </p:txBody>
      </p:sp>
    </p:spTree>
    <p:extLst>
      <p:ext uri="{BB962C8B-B14F-4D97-AF65-F5344CB8AC3E}">
        <p14:creationId xmlns:p14="http://schemas.microsoft.com/office/powerpoint/2010/main" val="355381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WHO Research Methodology 1992 </a:t>
            </a:r>
            <a:endParaRPr lang="en-IN" b="1" dirty="0"/>
          </a:p>
        </p:txBody>
      </p:sp>
      <p:sp>
        <p:nvSpPr>
          <p:cNvPr id="3" name="Content Placeholder 2"/>
          <p:cNvSpPr>
            <a:spLocks noGrp="1"/>
          </p:cNvSpPr>
          <p:nvPr>
            <p:ph idx="1"/>
          </p:nvPr>
        </p:nvSpPr>
        <p:spPr/>
        <p:txBody>
          <a:bodyPr>
            <a:normAutofit lnSpcReduction="10000"/>
          </a:bodyPr>
          <a:lstStyle/>
          <a:p>
            <a:r>
              <a:rPr lang="en-IN" dirty="0" smtClean="0"/>
              <a:t>Research is a quest for knowledge through diligent observation, comparison, investigation or experimentation aimed at discovery and interpretation of new knowledge </a:t>
            </a:r>
          </a:p>
          <a:p>
            <a:r>
              <a:rPr lang="en-IN" dirty="0" smtClean="0"/>
              <a:t>Existing knowledge is improved, new / novel techniques and processes are developed. </a:t>
            </a:r>
            <a:endParaRPr lang="en-IN" dirty="0"/>
          </a:p>
          <a:p>
            <a:r>
              <a:rPr lang="en-IN" dirty="0" smtClean="0"/>
              <a:t>Research is art of scientific investigation </a:t>
            </a:r>
          </a:p>
          <a:p>
            <a:r>
              <a:rPr lang="en-IN" dirty="0" smtClean="0"/>
              <a:t>Scientific and systematic search for pertinent information on a specific topic is </a:t>
            </a:r>
            <a:r>
              <a:rPr lang="en-IN" dirty="0" smtClean="0">
                <a:solidFill>
                  <a:srgbClr val="FF0000"/>
                </a:solidFill>
              </a:rPr>
              <a:t>Research</a:t>
            </a:r>
            <a:r>
              <a:rPr lang="en-IN" dirty="0" smtClean="0"/>
              <a:t> and the methods adopted as known as </a:t>
            </a:r>
            <a:r>
              <a:rPr lang="en-IN" dirty="0" smtClean="0">
                <a:solidFill>
                  <a:srgbClr val="FF0000"/>
                </a:solidFill>
              </a:rPr>
              <a:t>RESEARCH METHODOLOGY</a:t>
            </a:r>
            <a:endParaRPr lang="en-IN" dirty="0">
              <a:solidFill>
                <a:srgbClr val="FF0000"/>
              </a:solidFill>
            </a:endParaRPr>
          </a:p>
        </p:txBody>
      </p:sp>
    </p:spTree>
    <p:extLst>
      <p:ext uri="{BB962C8B-B14F-4D97-AF65-F5344CB8AC3E}">
        <p14:creationId xmlns:p14="http://schemas.microsoft.com/office/powerpoint/2010/main" val="316314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Scientific Research</a:t>
            </a:r>
            <a:endParaRPr lang="en-IN" b="1" dirty="0"/>
          </a:p>
        </p:txBody>
      </p:sp>
      <p:sp>
        <p:nvSpPr>
          <p:cNvPr id="3" name="Content Placeholder 2"/>
          <p:cNvSpPr>
            <a:spLocks noGrp="1"/>
          </p:cNvSpPr>
          <p:nvPr>
            <p:ph idx="1"/>
          </p:nvPr>
        </p:nvSpPr>
        <p:spPr/>
        <p:txBody>
          <a:bodyPr>
            <a:normAutofit/>
          </a:bodyPr>
          <a:lstStyle/>
          <a:p>
            <a:r>
              <a:rPr lang="en-IN" dirty="0" smtClean="0"/>
              <a:t>Research conducted for the purpose of contributing towards science by the </a:t>
            </a:r>
            <a:r>
              <a:rPr lang="en-IN" i="1" dirty="0" smtClean="0">
                <a:solidFill>
                  <a:srgbClr val="FF0000"/>
                </a:solidFill>
              </a:rPr>
              <a:t>systematic collection, interpretation and evaluation of data in a planned manner </a:t>
            </a:r>
            <a:r>
              <a:rPr lang="en-IN" dirty="0" smtClean="0"/>
              <a:t>is called </a:t>
            </a:r>
            <a:r>
              <a:rPr lang="en-IN" dirty="0" smtClean="0">
                <a:solidFill>
                  <a:srgbClr val="FF0000"/>
                </a:solidFill>
              </a:rPr>
              <a:t>scientific research.</a:t>
            </a:r>
          </a:p>
          <a:p>
            <a:r>
              <a:rPr lang="en-IN" dirty="0" smtClean="0"/>
              <a:t>Scientific and systematic search for pertinent information on a specific topic </a:t>
            </a:r>
          </a:p>
          <a:p>
            <a:r>
              <a:rPr lang="en-IN" dirty="0" smtClean="0"/>
              <a:t>A researcher is the one who conducts this research</a:t>
            </a:r>
            <a:endParaRPr lang="en-IN" dirty="0" smtClean="0">
              <a:solidFill>
                <a:srgbClr val="FF0000"/>
              </a:solidFill>
            </a:endParaRPr>
          </a:p>
          <a:p>
            <a:pPr marL="0" indent="0">
              <a:buNone/>
            </a:pPr>
            <a:endParaRPr lang="en-IN" dirty="0">
              <a:solidFill>
                <a:srgbClr val="FF0000"/>
              </a:solidFill>
            </a:endParaRPr>
          </a:p>
        </p:txBody>
      </p:sp>
    </p:spTree>
    <p:extLst>
      <p:ext uri="{BB962C8B-B14F-4D97-AF65-F5344CB8AC3E}">
        <p14:creationId xmlns:p14="http://schemas.microsoft.com/office/powerpoint/2010/main" val="82547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Characteristics of Research</a:t>
            </a:r>
            <a:endParaRPr lang="en-IN" b="1" dirty="0"/>
          </a:p>
        </p:txBody>
      </p:sp>
      <p:sp>
        <p:nvSpPr>
          <p:cNvPr id="3" name="Content Placeholder 2"/>
          <p:cNvSpPr>
            <a:spLocks noGrp="1"/>
          </p:cNvSpPr>
          <p:nvPr>
            <p:ph idx="1"/>
          </p:nvPr>
        </p:nvSpPr>
        <p:spPr/>
        <p:txBody>
          <a:bodyPr>
            <a:normAutofit fontScale="62500" lnSpcReduction="20000"/>
          </a:bodyPr>
          <a:lstStyle/>
          <a:p>
            <a:pPr marL="514350" indent="-514350">
              <a:buAutoNum type="arabicPeriod"/>
            </a:pPr>
            <a:r>
              <a:rPr lang="en-IN" dirty="0" smtClean="0"/>
              <a:t>A systematic approach must be followed for accurate data. Rules and procedures are an integral part of the process that set the objective. Researchers need to practice ethics and a code of conduct while making observations or drawing conclusions. </a:t>
            </a:r>
          </a:p>
          <a:p>
            <a:pPr marL="514350" indent="-514350">
              <a:buAutoNum type="arabicPeriod"/>
            </a:pPr>
            <a:r>
              <a:rPr lang="en-IN" dirty="0" smtClean="0"/>
              <a:t>Research is based on logical reasoning and involves both inductive and deductive methods. </a:t>
            </a:r>
          </a:p>
          <a:p>
            <a:pPr marL="514350" indent="-514350">
              <a:buAutoNum type="arabicPeriod"/>
            </a:pPr>
            <a:r>
              <a:rPr lang="en-IN" dirty="0" smtClean="0"/>
              <a:t>The data or knowledge that is derived is in real time from actual observations in natural settings.</a:t>
            </a:r>
          </a:p>
          <a:p>
            <a:pPr marL="514350" indent="-514350">
              <a:buAutoNum type="arabicPeriod"/>
            </a:pPr>
            <a:r>
              <a:rPr lang="en-IN" dirty="0" smtClean="0"/>
              <a:t>There is an in-depth analysis of all data collected so that there are no anomalies associated with it. </a:t>
            </a:r>
          </a:p>
          <a:p>
            <a:pPr marL="514350" indent="-514350">
              <a:buAutoNum type="arabicPeriod"/>
            </a:pPr>
            <a:r>
              <a:rPr lang="en-IN" dirty="0" smtClean="0"/>
              <a:t>Research creates a path for generating new questions. Existing data helps create more opportunities for research. </a:t>
            </a:r>
          </a:p>
          <a:p>
            <a:pPr marL="514350" indent="-514350">
              <a:buAutoNum type="arabicPeriod"/>
            </a:pPr>
            <a:r>
              <a:rPr lang="en-IN" dirty="0" smtClean="0"/>
              <a:t>It makes use of all the available data so that there is no ambiguity in inference. </a:t>
            </a:r>
          </a:p>
          <a:p>
            <a:pPr marL="514350" indent="-514350">
              <a:buAutoNum type="arabicPeriod"/>
            </a:pPr>
            <a:r>
              <a:rPr lang="en-IN" dirty="0" smtClean="0"/>
              <a:t>Accuracy is one of the most important aspects of research. The information that is obtained should be accurate and true to its nature. For example, laboratories provide a controlled environment to collect data. Accuracy is measured in the instruments used, the calibrations of instruments or tools, and the final result of the experiment.</a:t>
            </a:r>
            <a:endParaRPr lang="en-IN" dirty="0"/>
          </a:p>
        </p:txBody>
      </p:sp>
    </p:spTree>
    <p:extLst>
      <p:ext uri="{BB962C8B-B14F-4D97-AF65-F5344CB8AC3E}">
        <p14:creationId xmlns:p14="http://schemas.microsoft.com/office/powerpoint/2010/main" val="1660947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Motivations in Research</a:t>
            </a:r>
            <a:endParaRPr lang="en-IN" b="1" dirty="0"/>
          </a:p>
        </p:txBody>
      </p:sp>
      <p:sp>
        <p:nvSpPr>
          <p:cNvPr id="3" name="Content Placeholder 2"/>
          <p:cNvSpPr>
            <a:spLocks noGrp="1"/>
          </p:cNvSpPr>
          <p:nvPr>
            <p:ph idx="1"/>
          </p:nvPr>
        </p:nvSpPr>
        <p:spPr/>
        <p:txBody>
          <a:bodyPr>
            <a:normAutofit fontScale="92500"/>
          </a:bodyPr>
          <a:lstStyle/>
          <a:p>
            <a:r>
              <a:rPr lang="en-IN" dirty="0" smtClean="0"/>
              <a:t>The factors that motivate people to undertake research are </a:t>
            </a:r>
          </a:p>
          <a:p>
            <a:pPr marL="514350" indent="-514350">
              <a:buFont typeface="+mj-lt"/>
              <a:buAutoNum type="arabicPeriod"/>
            </a:pPr>
            <a:r>
              <a:rPr lang="en-IN" dirty="0" smtClean="0"/>
              <a:t>Desire to get a research degree along with its consequential benefits </a:t>
            </a:r>
          </a:p>
          <a:p>
            <a:pPr marL="514350" indent="-514350">
              <a:buFont typeface="+mj-lt"/>
              <a:buAutoNum type="arabicPeriod"/>
            </a:pPr>
            <a:r>
              <a:rPr lang="en-IN" dirty="0" smtClean="0"/>
              <a:t>Desire to face the challenge in solving the unsolved problems </a:t>
            </a:r>
          </a:p>
          <a:p>
            <a:pPr marL="514350" indent="-514350">
              <a:buFont typeface="+mj-lt"/>
              <a:buAutoNum type="arabicPeriod"/>
            </a:pPr>
            <a:r>
              <a:rPr lang="en-IN" dirty="0" smtClean="0"/>
              <a:t>Desire to get intellectual joy of doing some creative work </a:t>
            </a:r>
          </a:p>
          <a:p>
            <a:pPr marL="514350" indent="-514350">
              <a:buFont typeface="+mj-lt"/>
              <a:buAutoNum type="arabicPeriod"/>
            </a:pPr>
            <a:r>
              <a:rPr lang="en-IN" dirty="0" smtClean="0"/>
              <a:t>Desire to be of service to society </a:t>
            </a:r>
          </a:p>
          <a:p>
            <a:pPr marL="514350" indent="-514350">
              <a:buFont typeface="+mj-lt"/>
              <a:buAutoNum type="arabicPeriod"/>
            </a:pPr>
            <a:r>
              <a:rPr lang="en-IN" dirty="0" smtClean="0"/>
              <a:t>Desire to earn respect </a:t>
            </a:r>
          </a:p>
          <a:p>
            <a:pPr marL="514350" indent="-514350">
              <a:buFont typeface="+mj-lt"/>
              <a:buAutoNum type="arabicPeriod"/>
            </a:pPr>
            <a:r>
              <a:rPr lang="en-IN" dirty="0" smtClean="0"/>
              <a:t>Desire to get better employment </a:t>
            </a:r>
          </a:p>
          <a:p>
            <a:pPr marL="514350" indent="-514350">
              <a:buFont typeface="+mj-lt"/>
              <a:buAutoNum type="arabicPeriod"/>
            </a:pPr>
            <a:r>
              <a:rPr lang="en-IN" dirty="0" smtClean="0"/>
              <a:t>Curiosity about new things </a:t>
            </a:r>
            <a:endParaRPr lang="en-IN" dirty="0"/>
          </a:p>
        </p:txBody>
      </p:sp>
    </p:spTree>
    <p:extLst>
      <p:ext uri="{BB962C8B-B14F-4D97-AF65-F5344CB8AC3E}">
        <p14:creationId xmlns:p14="http://schemas.microsoft.com/office/powerpoint/2010/main" val="270834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OBJECTIVES OF RESEARCH</a:t>
            </a:r>
            <a:endParaRPr lang="en-IN" b="1" dirty="0"/>
          </a:p>
        </p:txBody>
      </p:sp>
      <p:sp>
        <p:nvSpPr>
          <p:cNvPr id="3" name="Content Placeholder 2"/>
          <p:cNvSpPr>
            <a:spLocks noGrp="1"/>
          </p:cNvSpPr>
          <p:nvPr>
            <p:ph idx="1"/>
          </p:nvPr>
        </p:nvSpPr>
        <p:spPr/>
        <p:txBody>
          <a:bodyPr>
            <a:normAutofit fontScale="77500" lnSpcReduction="20000"/>
          </a:bodyPr>
          <a:lstStyle/>
          <a:p>
            <a:pPr marL="0" indent="0">
              <a:buNone/>
            </a:pPr>
            <a:r>
              <a:rPr lang="en-IN" dirty="0" smtClean="0"/>
              <a:t>The purpose of research is to discover answers to questions through the application of scientific procedures. The main aim of research is to find out the truth which is hidden and which has not been discovered as yet. Though each research study has its own specific purpose, research objectives may fall into a number of following broad groupings: </a:t>
            </a:r>
          </a:p>
          <a:p>
            <a:pPr marL="514350" indent="-514350">
              <a:buFont typeface="+mj-lt"/>
              <a:buAutoNum type="arabicPeriod"/>
            </a:pPr>
            <a:r>
              <a:rPr lang="en-IN" dirty="0" smtClean="0"/>
              <a:t>To gain familiarity with a phenomenon or to achieve new insights into it (studies with this object in view are termed as exploratory or </a:t>
            </a:r>
            <a:r>
              <a:rPr lang="en-IN" dirty="0" err="1" smtClean="0"/>
              <a:t>formulative</a:t>
            </a:r>
            <a:r>
              <a:rPr lang="en-IN" dirty="0" smtClean="0"/>
              <a:t> research studies); </a:t>
            </a:r>
          </a:p>
          <a:p>
            <a:pPr marL="514350" indent="-514350">
              <a:buFont typeface="+mj-lt"/>
              <a:buAutoNum type="arabicPeriod"/>
            </a:pPr>
            <a:r>
              <a:rPr lang="en-IN" dirty="0" smtClean="0"/>
              <a:t>To portray accurately the characteristics of a particular individual, situation or a group (studies with this object in view are known as descriptive research studies); </a:t>
            </a:r>
          </a:p>
          <a:p>
            <a:pPr marL="514350" indent="-514350">
              <a:buFont typeface="+mj-lt"/>
              <a:buAutoNum type="arabicPeriod"/>
            </a:pPr>
            <a:r>
              <a:rPr lang="en-IN" dirty="0" smtClean="0"/>
              <a:t>To determine the frequency with which something occurs or with which it is associated with something else (studies with this object in view are known as diagnostic research studies); </a:t>
            </a:r>
          </a:p>
          <a:p>
            <a:pPr marL="514350" indent="-514350">
              <a:buFont typeface="+mj-lt"/>
              <a:buAutoNum type="arabicPeriod"/>
            </a:pPr>
            <a:r>
              <a:rPr lang="en-IN" dirty="0" smtClean="0"/>
              <a:t>To test a hypothesis of a causal relationship between variables (such studies are known as hypothesis-testing research studies).</a:t>
            </a:r>
            <a:endParaRPr lang="en-IN" dirty="0"/>
          </a:p>
        </p:txBody>
      </p:sp>
    </p:spTree>
    <p:extLst>
      <p:ext uri="{BB962C8B-B14F-4D97-AF65-F5344CB8AC3E}">
        <p14:creationId xmlns:p14="http://schemas.microsoft.com/office/powerpoint/2010/main" val="3634721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81</TotalTime>
  <Words>912</Words>
  <Application>Microsoft Office PowerPoint</Application>
  <PresentationFormat>On-screen Show (4:3)</PresentationFormat>
  <Paragraphs>62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Introduction to Research</vt:lpstr>
      <vt:lpstr>Introduction </vt:lpstr>
      <vt:lpstr>Difference between Search and Research</vt:lpstr>
      <vt:lpstr>What is Research ?</vt:lpstr>
      <vt:lpstr>WHO Research Methodology 1992 </vt:lpstr>
      <vt:lpstr>Scientific Research</vt:lpstr>
      <vt:lpstr>Characteristics of Research</vt:lpstr>
      <vt:lpstr>Motivations in Research</vt:lpstr>
      <vt:lpstr>OBJECTIVES OF RESEARCH</vt:lpstr>
      <vt:lpstr>Need for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Research</dc:title>
  <dc:creator>R C TRIPATHI</dc:creator>
  <cp:lastModifiedBy>R C TRIPATHI</cp:lastModifiedBy>
  <cp:revision>9</cp:revision>
  <dcterms:created xsi:type="dcterms:W3CDTF">2023-02-10T07:41:32Z</dcterms:created>
  <dcterms:modified xsi:type="dcterms:W3CDTF">2023-02-17T10:26:00Z</dcterms:modified>
</cp:coreProperties>
</file>