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</p:sldIdLst>
  <p:sldSz cx="6070600" cy="4552950"/>
  <p:notesSz cx="6070600" cy="45529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37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55771" y="1411414"/>
            <a:ext cx="5165407" cy="956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11542" y="2549652"/>
            <a:ext cx="4253865" cy="11382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03847" y="1047178"/>
            <a:ext cx="2643473" cy="3004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129629" y="1047178"/>
            <a:ext cx="2643473" cy="3004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3847" y="182118"/>
            <a:ext cx="5469255" cy="7284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3847" y="1047178"/>
            <a:ext cx="5469255" cy="3004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066163" y="4234243"/>
            <a:ext cx="1944624" cy="2276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03847" y="4234243"/>
            <a:ext cx="1397698" cy="2276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375404" y="4234243"/>
            <a:ext cx="1397698" cy="2276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15900" y="447675"/>
            <a:ext cx="5469255" cy="276999"/>
          </a:xfrm>
        </p:spPr>
        <p:txBody>
          <a:bodyPr/>
          <a:lstStyle/>
          <a:p>
            <a:r>
              <a:rPr lang="en-IN" b="1" dirty="0"/>
              <a:t>Communication in TQM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85270" y="1133475"/>
            <a:ext cx="566942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A. </a:t>
            </a:r>
            <a:r>
              <a:rPr lang="en-US" b="1" dirty="0"/>
              <a:t>Open and Transparent Communication</a:t>
            </a:r>
            <a:endParaRPr lang="en-US" dirty="0"/>
          </a:p>
          <a:p>
            <a:r>
              <a:rPr lang="en-US" dirty="0"/>
              <a:t>Vertical and Horizontal Communication:</a:t>
            </a:r>
          </a:p>
          <a:p>
            <a:pPr lvl="1"/>
            <a:r>
              <a:rPr lang="en-US" dirty="0"/>
              <a:t>Information flows both up and down the organizational hierarchy.</a:t>
            </a:r>
          </a:p>
          <a:p>
            <a:r>
              <a:rPr lang="en-US" dirty="0"/>
              <a:t>Feedback Loops:</a:t>
            </a:r>
          </a:p>
          <a:p>
            <a:pPr lvl="1"/>
            <a:r>
              <a:rPr lang="en-US" dirty="0"/>
              <a:t>Regular feedback mechanisms for improvement.</a:t>
            </a:r>
          </a:p>
        </p:txBody>
      </p:sp>
    </p:spTree>
    <p:extLst>
      <p:ext uri="{BB962C8B-B14F-4D97-AF65-F5344CB8AC3E}">
        <p14:creationId xmlns:p14="http://schemas.microsoft.com/office/powerpoint/2010/main" val="2953557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15900" y="447675"/>
            <a:ext cx="5469255" cy="276999"/>
          </a:xfrm>
        </p:spPr>
        <p:txBody>
          <a:bodyPr/>
          <a:lstStyle/>
          <a:p>
            <a:r>
              <a:rPr lang="en-IN" b="1" dirty="0"/>
              <a:t>Communication in TQM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85270" y="1133475"/>
            <a:ext cx="566942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B. </a:t>
            </a:r>
            <a:r>
              <a:rPr lang="en-US" b="1" dirty="0"/>
              <a:t>Conflict Resolution</a:t>
            </a:r>
            <a:endParaRPr lang="en-US" dirty="0"/>
          </a:p>
          <a:p>
            <a:r>
              <a:rPr lang="en-US" dirty="0"/>
              <a:t>Constructive Conflict:</a:t>
            </a:r>
          </a:p>
          <a:p>
            <a:pPr lvl="1"/>
            <a:r>
              <a:rPr lang="en-US" dirty="0"/>
              <a:t>Healthy disagreement can lead to innovative solutions.</a:t>
            </a:r>
          </a:p>
          <a:p>
            <a:r>
              <a:rPr lang="en-US" dirty="0"/>
              <a:t>Mediation and Negotiation:</a:t>
            </a:r>
          </a:p>
          <a:p>
            <a:pPr lvl="1"/>
            <a:r>
              <a:rPr lang="en-US" dirty="0"/>
              <a:t>Techniques for resolving conflicts effectively.</a:t>
            </a:r>
          </a:p>
        </p:txBody>
      </p:sp>
    </p:spTree>
    <p:extLst>
      <p:ext uri="{BB962C8B-B14F-4D97-AF65-F5344CB8AC3E}">
        <p14:creationId xmlns:p14="http://schemas.microsoft.com/office/powerpoint/2010/main" val="2137402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15900" y="447675"/>
            <a:ext cx="5469255" cy="276999"/>
          </a:xfrm>
        </p:spPr>
        <p:txBody>
          <a:bodyPr/>
          <a:lstStyle/>
          <a:p>
            <a:r>
              <a:rPr lang="en-IN" b="1" dirty="0"/>
              <a:t>Employee Well-being and TQM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85270" y="1133475"/>
            <a:ext cx="566942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A. </a:t>
            </a:r>
            <a:r>
              <a:rPr lang="en-US" b="1" dirty="0"/>
              <a:t>Work-Life Balance</a:t>
            </a:r>
            <a:endParaRPr lang="en-US" dirty="0"/>
          </a:p>
          <a:p>
            <a:r>
              <a:rPr lang="en-US" dirty="0"/>
              <a:t>Flexible Work Arrangements:</a:t>
            </a:r>
          </a:p>
          <a:p>
            <a:pPr lvl="1"/>
            <a:r>
              <a:rPr lang="en-US" dirty="0"/>
              <a:t>Accommodating employees' personal needs.</a:t>
            </a:r>
          </a:p>
          <a:p>
            <a:r>
              <a:rPr lang="en-US" dirty="0"/>
              <a:t>Stress Management:</a:t>
            </a:r>
          </a:p>
          <a:p>
            <a:pPr lvl="1"/>
            <a:r>
              <a:rPr lang="en-US" dirty="0"/>
              <a:t>Strategies to mitigate workplace stress.</a:t>
            </a:r>
          </a:p>
        </p:txBody>
      </p:sp>
    </p:spTree>
    <p:extLst>
      <p:ext uri="{BB962C8B-B14F-4D97-AF65-F5344CB8AC3E}">
        <p14:creationId xmlns:p14="http://schemas.microsoft.com/office/powerpoint/2010/main" val="3808883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15900" y="447675"/>
            <a:ext cx="5469255" cy="276999"/>
          </a:xfrm>
        </p:spPr>
        <p:txBody>
          <a:bodyPr/>
          <a:lstStyle/>
          <a:p>
            <a:r>
              <a:rPr lang="en-IN" b="1" dirty="0"/>
              <a:t>Employee Well-being and TQM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85270" y="1133475"/>
            <a:ext cx="566942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B. </a:t>
            </a:r>
            <a:r>
              <a:rPr lang="en-US" b="1" dirty="0"/>
              <a:t>Health and Safety</a:t>
            </a:r>
            <a:endParaRPr lang="en-US" dirty="0"/>
          </a:p>
          <a:p>
            <a:r>
              <a:rPr lang="en-US" dirty="0"/>
              <a:t>Occupational Health Programs:</a:t>
            </a:r>
          </a:p>
          <a:p>
            <a:pPr lvl="1"/>
            <a:r>
              <a:rPr lang="en-US" dirty="0"/>
              <a:t>Ensuring a safe and healthy work environment.</a:t>
            </a:r>
          </a:p>
          <a:p>
            <a:r>
              <a:rPr lang="en-US" dirty="0"/>
              <a:t>Safety Measures:</a:t>
            </a:r>
          </a:p>
          <a:p>
            <a:pPr lvl="1"/>
            <a:r>
              <a:rPr lang="en-US" dirty="0"/>
              <a:t>Implementing safety protocols and training.</a:t>
            </a:r>
          </a:p>
        </p:txBody>
      </p:sp>
    </p:spTree>
    <p:extLst>
      <p:ext uri="{BB962C8B-B14F-4D97-AF65-F5344CB8AC3E}">
        <p14:creationId xmlns:p14="http://schemas.microsoft.com/office/powerpoint/2010/main" val="3450459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15900" y="447675"/>
            <a:ext cx="5469255" cy="276999"/>
          </a:xfrm>
        </p:spPr>
        <p:txBody>
          <a:bodyPr/>
          <a:lstStyle/>
          <a:p>
            <a:r>
              <a:rPr lang="en-US" b="1" dirty="0"/>
              <a:t>Employee Empowerment and Decision Making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85270" y="1133475"/>
            <a:ext cx="566942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A. </a:t>
            </a:r>
            <a:r>
              <a:rPr lang="en-US" b="1" dirty="0"/>
              <a:t>Participative Decision Making</a:t>
            </a:r>
            <a:endParaRPr lang="en-US" dirty="0"/>
          </a:p>
          <a:p>
            <a:r>
              <a:rPr lang="en-US" dirty="0"/>
              <a:t>Quality Circles:</a:t>
            </a:r>
          </a:p>
          <a:p>
            <a:pPr lvl="1"/>
            <a:r>
              <a:rPr lang="en-US" dirty="0"/>
              <a:t>Small groups of employees focused on quality improvements.</a:t>
            </a:r>
          </a:p>
          <a:p>
            <a:r>
              <a:rPr lang="en-US" dirty="0"/>
              <a:t>Employee Suggestion Programs:</a:t>
            </a:r>
          </a:p>
          <a:p>
            <a:pPr lvl="1"/>
            <a:r>
              <a:rPr lang="en-US" dirty="0"/>
              <a:t>Encouraging employees to submit ideas for enhancements.</a:t>
            </a:r>
          </a:p>
        </p:txBody>
      </p:sp>
    </p:spTree>
    <p:extLst>
      <p:ext uri="{BB962C8B-B14F-4D97-AF65-F5344CB8AC3E}">
        <p14:creationId xmlns:p14="http://schemas.microsoft.com/office/powerpoint/2010/main" val="26079640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15900" y="447675"/>
            <a:ext cx="5469255" cy="276999"/>
          </a:xfrm>
        </p:spPr>
        <p:txBody>
          <a:bodyPr/>
          <a:lstStyle/>
          <a:p>
            <a:r>
              <a:rPr lang="en-US" b="1" dirty="0"/>
              <a:t>Employee Empowerment and Decision Making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85270" y="1133475"/>
            <a:ext cx="566942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B. </a:t>
            </a:r>
            <a:r>
              <a:rPr lang="en-US" b="1" dirty="0"/>
              <a:t>Empowerment vs. Control</a:t>
            </a:r>
            <a:endParaRPr lang="en-US" dirty="0"/>
          </a:p>
          <a:p>
            <a:r>
              <a:rPr lang="en-US" dirty="0"/>
              <a:t>Delegation of Authority:</a:t>
            </a:r>
          </a:p>
          <a:p>
            <a:pPr lvl="1"/>
            <a:r>
              <a:rPr lang="en-US" dirty="0"/>
              <a:t>Granting employees the autonomy to make decisions.</a:t>
            </a:r>
          </a:p>
          <a:p>
            <a:r>
              <a:rPr lang="en-US" dirty="0"/>
              <a:t>Accountability and Responsibility:</a:t>
            </a:r>
          </a:p>
          <a:p>
            <a:pPr lvl="1"/>
            <a:r>
              <a:rPr lang="en-US" dirty="0"/>
              <a:t>Ensuring that empowered employees take ownership of their actions.</a:t>
            </a:r>
          </a:p>
        </p:txBody>
      </p:sp>
    </p:spTree>
    <p:extLst>
      <p:ext uri="{BB962C8B-B14F-4D97-AF65-F5344CB8AC3E}">
        <p14:creationId xmlns:p14="http://schemas.microsoft.com/office/powerpoint/2010/main" val="153642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15900" y="447675"/>
            <a:ext cx="5469255" cy="276999"/>
          </a:xfrm>
        </p:spPr>
        <p:txBody>
          <a:bodyPr/>
          <a:lstStyle/>
          <a:p>
            <a:r>
              <a:rPr lang="en-US" b="1" dirty="0" smtClean="0"/>
              <a:t>Customer </a:t>
            </a:r>
            <a:r>
              <a:rPr lang="en-US" b="1" dirty="0"/>
              <a:t>Focus and Employee Satisfaction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85270" y="1133475"/>
            <a:ext cx="566942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A. </a:t>
            </a:r>
            <a:r>
              <a:rPr lang="en-US" b="1" dirty="0"/>
              <a:t>Internal vs. External Customers</a:t>
            </a:r>
            <a:endParaRPr lang="en-US" dirty="0"/>
          </a:p>
          <a:p>
            <a:r>
              <a:rPr lang="en-US" dirty="0"/>
              <a:t>Recognizing that employees have internal customers (colleagues in other departments).</a:t>
            </a:r>
          </a:p>
          <a:p>
            <a:r>
              <a:rPr lang="en-US" dirty="0"/>
              <a:t>Aligning employee goals with external customer satisfaction.</a:t>
            </a:r>
          </a:p>
          <a:p>
            <a:r>
              <a:rPr lang="en-US" dirty="0"/>
              <a:t>B. </a:t>
            </a:r>
            <a:r>
              <a:rPr lang="en-US" b="1" dirty="0"/>
              <a:t>Employee Satisfaction Surveys</a:t>
            </a:r>
            <a:endParaRPr lang="en-US" dirty="0"/>
          </a:p>
          <a:p>
            <a:r>
              <a:rPr lang="en-US" dirty="0"/>
              <a:t>Regular surveys to gauge employee morale and gather feedback.</a:t>
            </a:r>
          </a:p>
          <a:p>
            <a:r>
              <a:rPr lang="en-US" dirty="0"/>
              <a:t>Linking survey results to action plans for improvement.</a:t>
            </a:r>
          </a:p>
        </p:txBody>
      </p:sp>
    </p:spTree>
    <p:extLst>
      <p:ext uri="{BB962C8B-B14F-4D97-AF65-F5344CB8AC3E}">
        <p14:creationId xmlns:p14="http://schemas.microsoft.com/office/powerpoint/2010/main" val="21768009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15900" y="447675"/>
            <a:ext cx="5469255" cy="276999"/>
          </a:xfrm>
        </p:spPr>
        <p:txBody>
          <a:bodyPr/>
          <a:lstStyle/>
          <a:p>
            <a:r>
              <a:rPr lang="en-IN" b="1" dirty="0"/>
              <a:t>Challenges and Pitfalls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85270" y="1133475"/>
            <a:ext cx="566942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A. Common challenges in implementing humanistic TQM:</a:t>
            </a:r>
          </a:p>
          <a:p>
            <a:r>
              <a:rPr lang="en-US" dirty="0"/>
              <a:t>Resistance to change.</a:t>
            </a:r>
          </a:p>
          <a:p>
            <a:r>
              <a:rPr lang="en-US" dirty="0"/>
              <a:t>Lack of top management commitment.</a:t>
            </a:r>
          </a:p>
          <a:p>
            <a:r>
              <a:rPr lang="en-US" dirty="0"/>
              <a:t>Insufficient training and resources.</a:t>
            </a:r>
          </a:p>
          <a:p>
            <a:r>
              <a:rPr lang="en-US" dirty="0"/>
              <a:t>B. Ways to overcome resistance and obstacles:</a:t>
            </a:r>
          </a:p>
          <a:p>
            <a:r>
              <a:rPr lang="en-US" dirty="0"/>
              <a:t>Effective change management strategies.</a:t>
            </a:r>
          </a:p>
          <a:p>
            <a:r>
              <a:rPr lang="en-US" dirty="0"/>
              <a:t>Leadership support and role modeling.</a:t>
            </a:r>
          </a:p>
          <a:p>
            <a:r>
              <a:rPr lang="en-US"/>
              <a:t>Continuous communication and feedback mechanisms.</a:t>
            </a:r>
          </a:p>
        </p:txBody>
      </p:sp>
    </p:spTree>
    <p:extLst>
      <p:ext uri="{BB962C8B-B14F-4D97-AF65-F5344CB8AC3E}">
        <p14:creationId xmlns:p14="http://schemas.microsoft.com/office/powerpoint/2010/main" val="1188409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3847" y="182118"/>
            <a:ext cx="5469255" cy="276999"/>
          </a:xfrm>
        </p:spPr>
        <p:txBody>
          <a:bodyPr/>
          <a:lstStyle/>
          <a:p>
            <a:r>
              <a:rPr lang="en-US" b="1" dirty="0"/>
              <a:t>Benefits of Zero Defects: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03847" y="1047178"/>
            <a:ext cx="5469255" cy="1107996"/>
          </a:xfrm>
        </p:spPr>
        <p:txBody>
          <a:bodyPr/>
          <a:lstStyle/>
          <a:p>
            <a:pPr algn="just"/>
            <a:r>
              <a:rPr lang="en-US" dirty="0"/>
              <a:t>Total Quality Management (TQM) is a comprehensive management approach that focuses on continuous improvement, customer satisfaction, and the involvement of all employees in an organization.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970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88906" y="1895475"/>
            <a:ext cx="5469255" cy="276999"/>
          </a:xfrm>
        </p:spPr>
        <p:txBody>
          <a:bodyPr/>
          <a:lstStyle/>
          <a:p>
            <a:pPr algn="just"/>
            <a:r>
              <a:rPr lang="en-US" b="1" dirty="0"/>
              <a:t>The Human Element in TQM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2323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4500" y="1209675"/>
            <a:ext cx="5469255" cy="1384995"/>
          </a:xfrm>
        </p:spPr>
        <p:txBody>
          <a:bodyPr/>
          <a:lstStyle/>
          <a:p>
            <a:r>
              <a:rPr lang="en-US" dirty="0"/>
              <a:t>Employees are vital stakeholders in TQM.</a:t>
            </a:r>
          </a:p>
          <a:p>
            <a:r>
              <a:rPr lang="en-US" dirty="0" smtClean="0"/>
              <a:t>Their </a:t>
            </a:r>
            <a:r>
              <a:rPr lang="en-US" dirty="0"/>
              <a:t>commitment, skills, and creativity drive quality improvements.</a:t>
            </a:r>
          </a:p>
          <a:p>
            <a:r>
              <a:rPr lang="en-US" dirty="0"/>
              <a:t>Employee satisfaction and engagement correlate with customer satisfaction.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368300" y="447675"/>
            <a:ext cx="502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74151"/>
                </a:solidFill>
                <a:latin typeface="Söhne"/>
              </a:rPr>
              <a:t>A. </a:t>
            </a:r>
            <a:r>
              <a:rPr lang="en-US" dirty="0">
                <a:latin typeface="Söhne"/>
              </a:rPr>
              <a:t>Importance of Human Resources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16436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4500" y="1209675"/>
            <a:ext cx="5469255" cy="1384995"/>
          </a:xfrm>
        </p:spPr>
        <p:txBody>
          <a:bodyPr/>
          <a:lstStyle/>
          <a:p>
            <a:r>
              <a:rPr lang="en-US" dirty="0"/>
              <a:t>Transformational Leadership: Leaders inspire and motivate employees to embrace TQM principles and contribute to continuous improvement.</a:t>
            </a:r>
          </a:p>
          <a:p>
            <a:r>
              <a:rPr lang="en-US" dirty="0"/>
              <a:t>Servant Leadership: Leaders serve the needs of their teams, fostering trust and collaboration.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368300" y="447675"/>
            <a:ext cx="502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/>
              <a:t>B. </a:t>
            </a:r>
            <a:r>
              <a:rPr lang="en-IN" b="1" dirty="0"/>
              <a:t>Leadership and TQM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59884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4500" y="1209675"/>
            <a:ext cx="5469255" cy="1938992"/>
          </a:xfrm>
        </p:spPr>
        <p:txBody>
          <a:bodyPr/>
          <a:lstStyle/>
          <a:p>
            <a:r>
              <a:rPr lang="en-US" dirty="0"/>
              <a:t>Creating a Quality Culture:</a:t>
            </a:r>
          </a:p>
          <a:p>
            <a:pPr lvl="1"/>
            <a:r>
              <a:rPr lang="en-US" dirty="0"/>
              <a:t>A culture where quality is everyone's responsibility.</a:t>
            </a:r>
          </a:p>
          <a:p>
            <a:pPr lvl="1"/>
            <a:r>
              <a:rPr lang="en-US" dirty="0"/>
              <a:t>Values like integrity, accountability, and respect are emphasized.</a:t>
            </a:r>
          </a:p>
          <a:p>
            <a:r>
              <a:rPr lang="en-US" dirty="0"/>
              <a:t>Role of Values and Ethics:</a:t>
            </a:r>
          </a:p>
          <a:p>
            <a:pPr lvl="1"/>
            <a:r>
              <a:rPr lang="en-US" dirty="0"/>
              <a:t>Ethical behavior is essential for maintaining trust and credibility.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368300" y="447675"/>
            <a:ext cx="502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/>
              <a:t>C. </a:t>
            </a:r>
            <a:r>
              <a:rPr lang="en-IN" b="1" dirty="0"/>
              <a:t>Organizational Culture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04531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15900" y="447675"/>
            <a:ext cx="5469255" cy="276999"/>
          </a:xfrm>
        </p:spPr>
        <p:txBody>
          <a:bodyPr/>
          <a:lstStyle/>
          <a:p>
            <a:r>
              <a:rPr lang="en-US" b="1" dirty="0" smtClean="0"/>
              <a:t>Employee </a:t>
            </a:r>
            <a:r>
              <a:rPr lang="en-US" b="1" dirty="0"/>
              <a:t>Engagement in TQM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85270" y="1133475"/>
            <a:ext cx="566942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solidFill>
                  <a:srgbClr val="374151"/>
                </a:solidFill>
                <a:latin typeface="Söhne"/>
              </a:rPr>
              <a:t>A. </a:t>
            </a:r>
            <a:r>
              <a:rPr lang="en-IN" b="1" dirty="0">
                <a:solidFill>
                  <a:srgbClr val="374151"/>
                </a:solidFill>
                <a:latin typeface="Söhne"/>
              </a:rPr>
              <a:t>Motivation and TQM</a:t>
            </a:r>
            <a:endParaRPr lang="en-IN" dirty="0">
              <a:solidFill>
                <a:srgbClr val="374151"/>
              </a:solidFill>
              <a:latin typeface="Söhne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N" dirty="0">
                <a:solidFill>
                  <a:srgbClr val="374151"/>
                </a:solidFill>
                <a:latin typeface="Söhne"/>
              </a:rPr>
              <a:t>Intrinsic vs. Extrinsic Motivation: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N" dirty="0">
                <a:solidFill>
                  <a:srgbClr val="374151"/>
                </a:solidFill>
                <a:latin typeface="Söhne"/>
              </a:rPr>
              <a:t>Intrinsic motivation, driven by internal rewards, often aligns with TQM principles.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N" dirty="0">
                <a:solidFill>
                  <a:srgbClr val="374151"/>
                </a:solidFill>
                <a:latin typeface="Söhne"/>
              </a:rPr>
              <a:t>Recognition and Rewards: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IN" dirty="0">
                <a:solidFill>
                  <a:srgbClr val="374151"/>
                </a:solidFill>
                <a:latin typeface="Söhne"/>
              </a:rPr>
              <a:t>Acknowledging employees' contributions fosters motivation.</a:t>
            </a:r>
            <a:endParaRPr lang="en-IN" b="0" i="0" dirty="0">
              <a:solidFill>
                <a:srgbClr val="374151"/>
              </a:solidFill>
              <a:effectLst/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657213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15900" y="447675"/>
            <a:ext cx="5469255" cy="276999"/>
          </a:xfrm>
        </p:spPr>
        <p:txBody>
          <a:bodyPr/>
          <a:lstStyle/>
          <a:p>
            <a:r>
              <a:rPr lang="en-US" b="1" dirty="0" smtClean="0"/>
              <a:t>Employee </a:t>
            </a:r>
            <a:r>
              <a:rPr lang="en-US" b="1" dirty="0"/>
              <a:t>Engagement in TQM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85270" y="1133475"/>
            <a:ext cx="566942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B. </a:t>
            </a:r>
            <a:r>
              <a:rPr lang="en-US" b="1" dirty="0"/>
              <a:t>Teamwork and Collaboration</a:t>
            </a:r>
            <a:endParaRPr lang="en-US" dirty="0"/>
          </a:p>
          <a:p>
            <a:r>
              <a:rPr lang="en-US" dirty="0"/>
              <a:t>Cross-Functional Teams:</a:t>
            </a:r>
          </a:p>
          <a:p>
            <a:pPr lvl="1"/>
            <a:r>
              <a:rPr lang="en-US" dirty="0"/>
              <a:t>Teams from various departments work together to solve problems.</a:t>
            </a:r>
          </a:p>
          <a:p>
            <a:r>
              <a:rPr lang="en-US" dirty="0"/>
              <a:t>Problem-Solving Teams:</a:t>
            </a:r>
          </a:p>
          <a:p>
            <a:pPr lvl="1"/>
            <a:r>
              <a:rPr lang="en-US" dirty="0"/>
              <a:t>Teams identify issues, analyze root causes, and implement solutions collectively.</a:t>
            </a:r>
          </a:p>
        </p:txBody>
      </p:sp>
    </p:spTree>
    <p:extLst>
      <p:ext uri="{BB962C8B-B14F-4D97-AF65-F5344CB8AC3E}">
        <p14:creationId xmlns:p14="http://schemas.microsoft.com/office/powerpoint/2010/main" val="3499054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15900" y="447675"/>
            <a:ext cx="5469255" cy="276999"/>
          </a:xfrm>
        </p:spPr>
        <p:txBody>
          <a:bodyPr/>
          <a:lstStyle/>
          <a:p>
            <a:r>
              <a:rPr lang="en-US" b="1" dirty="0" smtClean="0"/>
              <a:t>Employee </a:t>
            </a:r>
            <a:r>
              <a:rPr lang="en-US" b="1" dirty="0"/>
              <a:t>Engagement in TQM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85270" y="1133475"/>
            <a:ext cx="566942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C. </a:t>
            </a:r>
            <a:r>
              <a:rPr lang="en-US" b="1" dirty="0"/>
              <a:t>Training and Development</a:t>
            </a:r>
            <a:endParaRPr lang="en-US" dirty="0"/>
          </a:p>
          <a:p>
            <a:r>
              <a:rPr lang="en-US" dirty="0"/>
              <a:t>Continuous Learning:</a:t>
            </a:r>
          </a:p>
          <a:p>
            <a:pPr lvl="1"/>
            <a:r>
              <a:rPr lang="en-US" dirty="0"/>
              <a:t>Employees need opportunities to acquire new skills and knowledge.</a:t>
            </a:r>
          </a:p>
          <a:p>
            <a:r>
              <a:rPr lang="en-US" dirty="0"/>
              <a:t>Skill Enhancement:</a:t>
            </a:r>
          </a:p>
          <a:p>
            <a:pPr lvl="1"/>
            <a:r>
              <a:rPr lang="en-US" dirty="0"/>
              <a:t>Developing specific competencies that align with quality goals.</a:t>
            </a:r>
          </a:p>
        </p:txBody>
      </p:sp>
    </p:spTree>
    <p:extLst>
      <p:ext uri="{BB962C8B-B14F-4D97-AF65-F5344CB8AC3E}">
        <p14:creationId xmlns:p14="http://schemas.microsoft.com/office/powerpoint/2010/main" val="2481271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</TotalTime>
  <Words>566</Words>
  <Application>Microsoft Office PowerPoint</Application>
  <PresentationFormat>Custom</PresentationFormat>
  <Paragraphs>86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Söhne</vt:lpstr>
      <vt:lpstr>Office Theme</vt:lpstr>
      <vt:lpstr>PowerPoint Presentation</vt:lpstr>
      <vt:lpstr>Benefits of Zero Defects: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MOHIT</cp:lastModifiedBy>
  <cp:revision>29</cp:revision>
  <dcterms:created xsi:type="dcterms:W3CDTF">2023-08-08T02:39:26Z</dcterms:created>
  <dcterms:modified xsi:type="dcterms:W3CDTF">2023-09-12T17:31:32Z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2023-08-08T00:00:00Z</vt:filetime>
  </property>
  <property fmtid="{D5CDD505-2E9C-101B-9397-08002B2CF9AE}" pid="3" name="LastSaved">
    <vt:filetime>2023-08-08T00:00:00Z</vt:filetime>
  </property>
</Properties>
</file>