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1" r:id="rId6"/>
    <p:sldId id="260" r:id="rId7"/>
    <p:sldId id="262" r:id="rId8"/>
    <p:sldId id="263" r:id="rId9"/>
    <p:sldId id="264" r:id="rId10"/>
    <p:sldId id="266" r:id="rId11"/>
    <p:sldId id="267" r:id="rId12"/>
    <p:sldId id="268" r:id="rId13"/>
    <p:sldId id="269" r:id="rId14"/>
    <p:sldId id="271" r:id="rId15"/>
    <p:sldId id="270" r:id="rId16"/>
    <p:sldId id="272" r:id="rId17"/>
    <p:sldId id="273" r:id="rId18"/>
    <p:sldId id="274" r:id="rId19"/>
    <p:sldId id="275" r:id="rId20"/>
    <p:sldId id="276" r:id="rId21"/>
    <p:sldId id="281" r:id="rId22"/>
    <p:sldId id="277" r:id="rId23"/>
    <p:sldId id="282" r:id="rId24"/>
    <p:sldId id="278" r:id="rId25"/>
    <p:sldId id="279" r:id="rId26"/>
    <p:sldId id="283" r:id="rId27"/>
    <p:sldId id="284" r:id="rId28"/>
    <p:sldId id="285" r:id="rId29"/>
    <p:sldId id="286" r:id="rId30"/>
    <p:sldId id="287" r:id="rId31"/>
  </p:sldIdLst>
  <p:sldSz cx="6070600" cy="4552950"/>
  <p:notesSz cx="6070600" cy="45529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372" y="-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55771" y="1411414"/>
            <a:ext cx="5165407" cy="95611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911542" y="2549652"/>
            <a:ext cx="4253865" cy="11382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03847" y="1047178"/>
            <a:ext cx="2643473" cy="300494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129629" y="1047178"/>
            <a:ext cx="2643473" cy="300494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03847" y="182118"/>
            <a:ext cx="5469255" cy="72847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03847" y="1047178"/>
            <a:ext cx="5469255" cy="300494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66163" y="4234243"/>
            <a:ext cx="1944624" cy="22764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03847" y="4234243"/>
            <a:ext cx="1397698" cy="22764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8/12/2023</a:t>
            </a:fld>
            <a:endParaRPr lang="en-US"/>
          </a:p>
        </p:txBody>
      </p:sp>
      <p:sp>
        <p:nvSpPr>
          <p:cNvPr id="6" name="Holder 6"/>
          <p:cNvSpPr>
            <a:spLocks noGrp="1"/>
          </p:cNvSpPr>
          <p:nvPr>
            <p:ph type="sldNum" sz="quarter" idx="7"/>
          </p:nvPr>
        </p:nvSpPr>
        <p:spPr>
          <a:xfrm>
            <a:off x="4375404" y="4234243"/>
            <a:ext cx="1397698" cy="22764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DIMENSIONS OF QUALITY</a:t>
            </a:r>
          </a:p>
        </p:txBody>
      </p:sp>
      <p:sp>
        <p:nvSpPr>
          <p:cNvPr id="4" name="Text Placeholder 3"/>
          <p:cNvSpPr>
            <a:spLocks noGrp="1"/>
          </p:cNvSpPr>
          <p:nvPr>
            <p:ph type="body" idx="1"/>
          </p:nvPr>
        </p:nvSpPr>
        <p:spPr>
          <a:xfrm>
            <a:off x="303847" y="752475"/>
            <a:ext cx="5469255" cy="2215991"/>
          </a:xfrm>
        </p:spPr>
        <p:txBody>
          <a:bodyPr/>
          <a:lstStyle/>
          <a:p>
            <a:pPr algn="just"/>
            <a:r>
              <a:rPr lang="en-US" b="1" dirty="0"/>
              <a:t>Quality of Service </a:t>
            </a:r>
            <a:r>
              <a:rPr lang="en-US" b="1" dirty="0" smtClean="0"/>
              <a:t>Design:</a:t>
            </a:r>
          </a:p>
          <a:p>
            <a:pPr algn="just"/>
            <a:endParaRPr lang="en-US" b="1" dirty="0" smtClean="0"/>
          </a:p>
          <a:p>
            <a:pPr algn="just"/>
            <a:r>
              <a:rPr lang="en-US" dirty="0" smtClean="0"/>
              <a:t>Since </a:t>
            </a:r>
            <a:r>
              <a:rPr lang="en-US" dirty="0"/>
              <a:t>services are usually made to order, it is important that the service is designed as per the requirements of the specific customer. For instance, a software product developed for a specific bank takes into account the unique requirements of the bank. Quality of service design in turn depends on the quality of customer </a:t>
            </a:r>
            <a:r>
              <a:rPr lang="en-US" dirty="0" smtClean="0"/>
              <a:t>service.</a:t>
            </a:r>
            <a:endParaRPr lang="en-IN" dirty="0"/>
          </a:p>
        </p:txBody>
      </p:sp>
    </p:spTree>
    <p:extLst>
      <p:ext uri="{BB962C8B-B14F-4D97-AF65-F5344CB8AC3E}">
        <p14:creationId xmlns:p14="http://schemas.microsoft.com/office/powerpoint/2010/main" val="192694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DIMENSIONS OF QUALITY</a:t>
            </a:r>
          </a:p>
        </p:txBody>
      </p:sp>
      <p:sp>
        <p:nvSpPr>
          <p:cNvPr id="4" name="Text Placeholder 3"/>
          <p:cNvSpPr>
            <a:spLocks noGrp="1"/>
          </p:cNvSpPr>
          <p:nvPr>
            <p:ph type="body" idx="1"/>
          </p:nvPr>
        </p:nvSpPr>
        <p:spPr>
          <a:xfrm>
            <a:off x="303847" y="752475"/>
            <a:ext cx="5469255" cy="1384995"/>
          </a:xfrm>
        </p:spPr>
        <p:txBody>
          <a:bodyPr/>
          <a:lstStyle/>
          <a:p>
            <a:pPr algn="just"/>
            <a:r>
              <a:rPr lang="en-US" b="1" dirty="0"/>
              <a:t>Quality of Delivery </a:t>
            </a:r>
            <a:endParaRPr lang="en-US" b="1" dirty="0" smtClean="0"/>
          </a:p>
          <a:p>
            <a:pPr algn="just"/>
            <a:endParaRPr lang="en-US" b="1" dirty="0"/>
          </a:p>
          <a:p>
            <a:pPr algn="just"/>
            <a:r>
              <a:rPr lang="en-US" dirty="0" smtClean="0"/>
              <a:t>Quality </a:t>
            </a:r>
            <a:r>
              <a:rPr lang="en-US" dirty="0"/>
              <a:t>of delivery is important in any sector, but more crucial in case of services. Defects on delivery should be zero to satisfy the customers.</a:t>
            </a:r>
            <a:endParaRPr lang="en-IN" dirty="0"/>
          </a:p>
        </p:txBody>
      </p:sp>
    </p:spTree>
    <p:extLst>
      <p:ext uri="{BB962C8B-B14F-4D97-AF65-F5344CB8AC3E}">
        <p14:creationId xmlns:p14="http://schemas.microsoft.com/office/powerpoint/2010/main" val="2403305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EVOLUTION OF QUALITY</a:t>
            </a:r>
          </a:p>
        </p:txBody>
      </p:sp>
      <p:sp>
        <p:nvSpPr>
          <p:cNvPr id="4" name="Text Placeholder 3"/>
          <p:cNvSpPr>
            <a:spLocks noGrp="1"/>
          </p:cNvSpPr>
          <p:nvPr>
            <p:ph type="body" idx="1"/>
          </p:nvPr>
        </p:nvSpPr>
        <p:spPr>
          <a:xfrm>
            <a:off x="215901" y="752475"/>
            <a:ext cx="5557202" cy="3276600"/>
          </a:xfrm>
        </p:spPr>
        <p:txBody>
          <a:bodyPr/>
          <a:lstStyle/>
          <a:p>
            <a:pPr algn="just"/>
            <a:r>
              <a:rPr lang="en-US" dirty="0" err="1" smtClean="0"/>
              <a:t>Dr</a:t>
            </a:r>
            <a:r>
              <a:rPr lang="en-US" dirty="0" smtClean="0"/>
              <a:t> </a:t>
            </a:r>
            <a:r>
              <a:rPr lang="en-US" dirty="0"/>
              <a:t>Walter A </a:t>
            </a:r>
            <a:r>
              <a:rPr lang="en-US" dirty="0" err="1"/>
              <a:t>Shewhart</a:t>
            </a:r>
            <a:r>
              <a:rPr lang="en-US" dirty="0"/>
              <a:t> (1891–1967) worked in Western Electric Company and AT&amp;T, USA</a:t>
            </a:r>
            <a:r>
              <a:rPr lang="en-US" dirty="0" smtClean="0"/>
              <a:t>.</a:t>
            </a:r>
          </a:p>
          <a:p>
            <a:pPr marL="342900" indent="-342900" algn="just">
              <a:buAutoNum type="arabicPeriod"/>
            </a:pPr>
            <a:r>
              <a:rPr lang="en-US" dirty="0" smtClean="0"/>
              <a:t> </a:t>
            </a:r>
            <a:r>
              <a:rPr lang="en-US" dirty="0"/>
              <a:t>He advocated Statistical Quality Control (SQC) and Acceptable Quality Level (AQL). </a:t>
            </a:r>
            <a:endParaRPr lang="en-US" dirty="0" smtClean="0"/>
          </a:p>
          <a:p>
            <a:pPr marL="342900" indent="-342900" algn="just">
              <a:buAutoNum type="arabicPeriod"/>
            </a:pPr>
            <a:r>
              <a:rPr lang="en-US" dirty="0" smtClean="0"/>
              <a:t>AQL </a:t>
            </a:r>
            <a:r>
              <a:rPr lang="en-US" dirty="0"/>
              <a:t>is the foundation of today’s Six Sigma. </a:t>
            </a:r>
            <a:endParaRPr lang="en-US" dirty="0" smtClean="0"/>
          </a:p>
          <a:p>
            <a:pPr marL="342900" indent="-342900" algn="just">
              <a:buAutoNum type="arabicPeriod"/>
            </a:pPr>
            <a:r>
              <a:rPr lang="en-US" dirty="0" smtClean="0"/>
              <a:t>He </a:t>
            </a:r>
            <a:r>
              <a:rPr lang="en-US" dirty="0"/>
              <a:t>is considered to be the father figure of SQC, who developed control charts for quality assessment and improvement. </a:t>
            </a:r>
            <a:endParaRPr lang="en-US" dirty="0" smtClean="0"/>
          </a:p>
          <a:p>
            <a:pPr marL="342900" indent="-342900" algn="just">
              <a:buAutoNum type="arabicPeriod"/>
            </a:pPr>
            <a:r>
              <a:rPr lang="en-US" dirty="0" err="1" smtClean="0"/>
              <a:t>Dr</a:t>
            </a:r>
            <a:r>
              <a:rPr lang="en-US" dirty="0" smtClean="0"/>
              <a:t> </a:t>
            </a:r>
            <a:r>
              <a:rPr lang="en-US" dirty="0" err="1"/>
              <a:t>Shewhart</a:t>
            </a:r>
            <a:r>
              <a:rPr lang="en-US" dirty="0"/>
              <a:t> also developed the Plan, Do, Check, Act (PDCA) cycle for continuous improvement, which is in use even today.</a:t>
            </a:r>
            <a:endParaRPr lang="en-IN" dirty="0"/>
          </a:p>
        </p:txBody>
      </p:sp>
    </p:spTree>
    <p:extLst>
      <p:ext uri="{BB962C8B-B14F-4D97-AF65-F5344CB8AC3E}">
        <p14:creationId xmlns:p14="http://schemas.microsoft.com/office/powerpoint/2010/main" val="2865232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EVOLUTION OF QUALITY</a:t>
            </a:r>
          </a:p>
        </p:txBody>
      </p:sp>
      <p:sp>
        <p:nvSpPr>
          <p:cNvPr id="4" name="Text Placeholder 3"/>
          <p:cNvSpPr>
            <a:spLocks noGrp="1"/>
          </p:cNvSpPr>
          <p:nvPr>
            <p:ph type="body" idx="1"/>
          </p:nvPr>
        </p:nvSpPr>
        <p:spPr>
          <a:xfrm>
            <a:off x="139700" y="752475"/>
            <a:ext cx="5633403" cy="3323987"/>
          </a:xfrm>
        </p:spPr>
        <p:txBody>
          <a:bodyPr/>
          <a:lstStyle/>
          <a:p>
            <a:pPr algn="just"/>
            <a:r>
              <a:rPr lang="en-US" dirty="0"/>
              <a:t>Deming W. Edwards (1900–1993</a:t>
            </a:r>
            <a:r>
              <a:rPr lang="en-US" dirty="0" smtClean="0"/>
              <a:t>):</a:t>
            </a:r>
          </a:p>
          <a:p>
            <a:pPr marL="285750" indent="-285750" algn="just">
              <a:buFont typeface="Arial" panose="020B0604020202020204" pitchFamily="34" charset="0"/>
              <a:buChar char="•"/>
            </a:pPr>
            <a:r>
              <a:rPr lang="en-US" dirty="0" smtClean="0"/>
              <a:t>An </a:t>
            </a:r>
            <a:r>
              <a:rPr lang="en-US" dirty="0"/>
              <a:t>associate of </a:t>
            </a:r>
            <a:r>
              <a:rPr lang="en-US" dirty="0" err="1"/>
              <a:t>Shewhart</a:t>
            </a:r>
            <a:r>
              <a:rPr lang="en-US" dirty="0"/>
              <a:t>, worked in Western Electric Company as a statistician</a:t>
            </a:r>
            <a:r>
              <a:rPr lang="en-US" dirty="0" smtClean="0"/>
              <a:t>.</a:t>
            </a:r>
          </a:p>
          <a:p>
            <a:pPr marL="285750" indent="-285750" algn="just">
              <a:buFont typeface="Arial" panose="020B0604020202020204" pitchFamily="34" charset="0"/>
              <a:buChar char="•"/>
            </a:pPr>
            <a:r>
              <a:rPr lang="en-US" dirty="0" smtClean="0"/>
              <a:t>He </a:t>
            </a:r>
            <a:r>
              <a:rPr lang="en-US" dirty="0"/>
              <a:t>was invited to Japan to lead the quality movement</a:t>
            </a:r>
            <a:r>
              <a:rPr lang="en-US" dirty="0" smtClean="0"/>
              <a:t>.</a:t>
            </a:r>
          </a:p>
          <a:p>
            <a:pPr marL="285750" indent="-285750" algn="just">
              <a:buFont typeface="Arial" panose="020B0604020202020204" pitchFamily="34" charset="0"/>
              <a:buChar char="•"/>
            </a:pPr>
            <a:r>
              <a:rPr lang="en-US" dirty="0" smtClean="0"/>
              <a:t>He </a:t>
            </a:r>
            <a:r>
              <a:rPr lang="en-US" dirty="0"/>
              <a:t>modified PDCA cycle of </a:t>
            </a:r>
            <a:r>
              <a:rPr lang="en-US" dirty="0" err="1"/>
              <a:t>Shewhart</a:t>
            </a:r>
            <a:r>
              <a:rPr lang="en-US" dirty="0"/>
              <a:t> to the Plan, Do, Study and Act (PDSA) cycle. </a:t>
            </a:r>
            <a:endParaRPr lang="en-US" dirty="0" smtClean="0"/>
          </a:p>
          <a:p>
            <a:pPr marL="285750" indent="-285750" algn="just">
              <a:buFont typeface="Arial" panose="020B0604020202020204" pitchFamily="34" charset="0"/>
              <a:buChar char="•"/>
            </a:pPr>
            <a:r>
              <a:rPr lang="en-US" dirty="0" smtClean="0"/>
              <a:t>He </a:t>
            </a:r>
            <a:r>
              <a:rPr lang="en-US" dirty="0"/>
              <a:t>also advocated extensive use of statistics and control charts and focused on product improvement and service conformance by reducing variations in the process</a:t>
            </a:r>
            <a:r>
              <a:rPr lang="en-US" dirty="0" smtClean="0"/>
              <a:t>.</a:t>
            </a:r>
          </a:p>
          <a:p>
            <a:pPr marL="285750" indent="-285750" algn="just">
              <a:buFont typeface="Arial" panose="020B0604020202020204" pitchFamily="34" charset="0"/>
              <a:buChar char="•"/>
            </a:pPr>
            <a:r>
              <a:rPr lang="en-US" dirty="0" smtClean="0"/>
              <a:t>He </a:t>
            </a:r>
            <a:r>
              <a:rPr lang="en-US" dirty="0"/>
              <a:t>joined the US Census Bureau in the year 1939 and proved that quality control methods could lower costs even in an exclusive service </a:t>
            </a:r>
            <a:r>
              <a:rPr lang="en-US" dirty="0" smtClean="0"/>
              <a:t>organization.</a:t>
            </a:r>
            <a:endParaRPr lang="en-IN" dirty="0"/>
          </a:p>
        </p:txBody>
      </p:sp>
    </p:spTree>
    <p:extLst>
      <p:ext uri="{BB962C8B-B14F-4D97-AF65-F5344CB8AC3E}">
        <p14:creationId xmlns:p14="http://schemas.microsoft.com/office/powerpoint/2010/main" val="1497809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EVOLUTION OF QUALITY</a:t>
            </a:r>
          </a:p>
        </p:txBody>
      </p:sp>
      <p:sp>
        <p:nvSpPr>
          <p:cNvPr id="4" name="Text Placeholder 3"/>
          <p:cNvSpPr>
            <a:spLocks noGrp="1"/>
          </p:cNvSpPr>
          <p:nvPr>
            <p:ph type="body" idx="1"/>
          </p:nvPr>
        </p:nvSpPr>
        <p:spPr>
          <a:xfrm>
            <a:off x="139700" y="752475"/>
            <a:ext cx="5633403" cy="1661993"/>
          </a:xfrm>
        </p:spPr>
        <p:txBody>
          <a:bodyPr/>
          <a:lstStyle/>
          <a:p>
            <a:pPr algn="just"/>
            <a:r>
              <a:rPr lang="en-US" dirty="0"/>
              <a:t>Joseph M. </a:t>
            </a:r>
            <a:r>
              <a:rPr lang="en-US" dirty="0" err="1"/>
              <a:t>Juran</a:t>
            </a:r>
            <a:r>
              <a:rPr lang="en-US" dirty="0"/>
              <a:t> (1904) </a:t>
            </a:r>
            <a:r>
              <a:rPr lang="en-US" dirty="0" err="1"/>
              <a:t>Juran</a:t>
            </a:r>
            <a:r>
              <a:rPr lang="en-US" dirty="0"/>
              <a:t> also joined Western Electric Company and developed Western Electric Statistical Quality Control Handbook</a:t>
            </a:r>
            <a:r>
              <a:rPr lang="en-US" dirty="0" smtClean="0"/>
              <a:t>.</a:t>
            </a:r>
          </a:p>
          <a:p>
            <a:pPr algn="just"/>
            <a:endParaRPr lang="en-US" dirty="0"/>
          </a:p>
          <a:p>
            <a:pPr algn="just"/>
            <a:endParaRPr lang="en-US" dirty="0" smtClean="0"/>
          </a:p>
          <a:p>
            <a:pPr algn="just"/>
            <a:endParaRPr lang="en-IN" dirty="0"/>
          </a:p>
        </p:txBody>
      </p:sp>
      <p:pic>
        <p:nvPicPr>
          <p:cNvPr id="2" name="Picture 1"/>
          <p:cNvPicPr>
            <a:picLocks noChangeAspect="1"/>
          </p:cNvPicPr>
          <p:nvPr/>
        </p:nvPicPr>
        <p:blipFill>
          <a:blip r:embed="rId2"/>
          <a:stretch>
            <a:fillRect/>
          </a:stretch>
        </p:blipFill>
        <p:spPr>
          <a:xfrm>
            <a:off x="194009" y="1849289"/>
            <a:ext cx="5524784" cy="2027386"/>
          </a:xfrm>
          <a:prstGeom prst="rect">
            <a:avLst/>
          </a:prstGeom>
        </p:spPr>
      </p:pic>
    </p:spTree>
    <p:extLst>
      <p:ext uri="{BB962C8B-B14F-4D97-AF65-F5344CB8AC3E}">
        <p14:creationId xmlns:p14="http://schemas.microsoft.com/office/powerpoint/2010/main" val="692820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EVOLUTION OF QUALITY</a:t>
            </a:r>
          </a:p>
        </p:txBody>
      </p:sp>
      <p:pic>
        <p:nvPicPr>
          <p:cNvPr id="5" name="Picture 4"/>
          <p:cNvPicPr>
            <a:picLocks noChangeAspect="1"/>
          </p:cNvPicPr>
          <p:nvPr/>
        </p:nvPicPr>
        <p:blipFill>
          <a:blip r:embed="rId2"/>
          <a:stretch>
            <a:fillRect/>
          </a:stretch>
        </p:blipFill>
        <p:spPr>
          <a:xfrm>
            <a:off x="187178" y="904875"/>
            <a:ext cx="5696243" cy="3200400"/>
          </a:xfrm>
          <a:prstGeom prst="rect">
            <a:avLst/>
          </a:prstGeom>
        </p:spPr>
      </p:pic>
    </p:spTree>
    <p:extLst>
      <p:ext uri="{BB962C8B-B14F-4D97-AF65-F5344CB8AC3E}">
        <p14:creationId xmlns:p14="http://schemas.microsoft.com/office/powerpoint/2010/main" val="3161991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EVOLUTION OF QUALITY</a:t>
            </a:r>
          </a:p>
        </p:txBody>
      </p:sp>
      <p:pic>
        <p:nvPicPr>
          <p:cNvPr id="2" name="Picture 1"/>
          <p:cNvPicPr>
            <a:picLocks noChangeAspect="1"/>
          </p:cNvPicPr>
          <p:nvPr/>
        </p:nvPicPr>
        <p:blipFill>
          <a:blip r:embed="rId2"/>
          <a:stretch>
            <a:fillRect/>
          </a:stretch>
        </p:blipFill>
        <p:spPr>
          <a:xfrm>
            <a:off x="187178" y="752475"/>
            <a:ext cx="5696243" cy="3352800"/>
          </a:xfrm>
          <a:prstGeom prst="rect">
            <a:avLst/>
          </a:prstGeom>
        </p:spPr>
      </p:pic>
    </p:spTree>
    <p:extLst>
      <p:ext uri="{BB962C8B-B14F-4D97-AF65-F5344CB8AC3E}">
        <p14:creationId xmlns:p14="http://schemas.microsoft.com/office/powerpoint/2010/main" val="3911620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EVOLUTION OF QUALITY</a:t>
            </a:r>
          </a:p>
        </p:txBody>
      </p:sp>
      <p:pic>
        <p:nvPicPr>
          <p:cNvPr id="2" name="Picture 1"/>
          <p:cNvPicPr>
            <a:picLocks noChangeAspect="1"/>
          </p:cNvPicPr>
          <p:nvPr/>
        </p:nvPicPr>
        <p:blipFill>
          <a:blip r:embed="rId2"/>
          <a:stretch>
            <a:fillRect/>
          </a:stretch>
        </p:blipFill>
        <p:spPr>
          <a:xfrm>
            <a:off x="187178" y="752475"/>
            <a:ext cx="5696243" cy="3352800"/>
          </a:xfrm>
          <a:prstGeom prst="rect">
            <a:avLst/>
          </a:prstGeom>
        </p:spPr>
      </p:pic>
    </p:spTree>
    <p:extLst>
      <p:ext uri="{BB962C8B-B14F-4D97-AF65-F5344CB8AC3E}">
        <p14:creationId xmlns:p14="http://schemas.microsoft.com/office/powerpoint/2010/main" val="354571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EVOLUTION OF QUALITY</a:t>
            </a:r>
          </a:p>
        </p:txBody>
      </p:sp>
      <p:pic>
        <p:nvPicPr>
          <p:cNvPr id="4" name="Picture 3"/>
          <p:cNvPicPr>
            <a:picLocks noChangeAspect="1"/>
          </p:cNvPicPr>
          <p:nvPr/>
        </p:nvPicPr>
        <p:blipFill>
          <a:blip r:embed="rId2"/>
          <a:stretch>
            <a:fillRect/>
          </a:stretch>
        </p:blipFill>
        <p:spPr>
          <a:xfrm>
            <a:off x="164952" y="828675"/>
            <a:ext cx="5740695" cy="1784367"/>
          </a:xfrm>
          <a:prstGeom prst="rect">
            <a:avLst/>
          </a:prstGeom>
        </p:spPr>
      </p:pic>
    </p:spTree>
    <p:extLst>
      <p:ext uri="{BB962C8B-B14F-4D97-AF65-F5344CB8AC3E}">
        <p14:creationId xmlns:p14="http://schemas.microsoft.com/office/powerpoint/2010/main" val="480036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CONTROL (QC)</a:t>
            </a:r>
            <a:endParaRPr lang="en-IN" dirty="0"/>
          </a:p>
        </p:txBody>
      </p:sp>
      <p:sp>
        <p:nvSpPr>
          <p:cNvPr id="2" name="Rectangle 1"/>
          <p:cNvSpPr/>
          <p:nvPr/>
        </p:nvSpPr>
        <p:spPr>
          <a:xfrm>
            <a:off x="444500" y="845314"/>
            <a:ext cx="5257800" cy="2031325"/>
          </a:xfrm>
          <a:prstGeom prst="rect">
            <a:avLst/>
          </a:prstGeom>
        </p:spPr>
        <p:txBody>
          <a:bodyPr wrap="square">
            <a:spAutoFit/>
          </a:bodyPr>
          <a:lstStyle/>
          <a:p>
            <a:pPr algn="just"/>
            <a:r>
              <a:rPr lang="en-US" dirty="0"/>
              <a:t>Quality Control or QC may be defined as: The operational techniques and activities that are used to fulfill the requirements for quality. </a:t>
            </a:r>
            <a:endParaRPr lang="en-US" dirty="0" smtClean="0"/>
          </a:p>
          <a:p>
            <a:pPr algn="just"/>
            <a:r>
              <a:rPr lang="en-US" dirty="0" smtClean="0"/>
              <a:t>Juran1 </a:t>
            </a:r>
            <a:r>
              <a:rPr lang="en-US" dirty="0"/>
              <a:t>gives 3 steps of QC</a:t>
            </a:r>
            <a:r>
              <a:rPr lang="en-US" dirty="0" smtClean="0"/>
              <a:t>:</a:t>
            </a:r>
          </a:p>
          <a:p>
            <a:pPr algn="just"/>
            <a:r>
              <a:rPr lang="en-US" dirty="0" smtClean="0"/>
              <a:t>1</a:t>
            </a:r>
            <a:r>
              <a:rPr lang="en-US" dirty="0"/>
              <a:t>. Evaluate actual operating performance </a:t>
            </a:r>
            <a:endParaRPr lang="en-US" dirty="0" smtClean="0"/>
          </a:p>
          <a:p>
            <a:pPr algn="just"/>
            <a:r>
              <a:rPr lang="en-US" dirty="0" smtClean="0"/>
              <a:t>2</a:t>
            </a:r>
            <a:r>
              <a:rPr lang="en-US" dirty="0"/>
              <a:t>. Compare actual performance to </a:t>
            </a:r>
            <a:r>
              <a:rPr lang="en-US" dirty="0" smtClean="0"/>
              <a:t>goals</a:t>
            </a:r>
          </a:p>
          <a:p>
            <a:pPr algn="just"/>
            <a:r>
              <a:rPr lang="en-US" dirty="0" smtClean="0"/>
              <a:t>3</a:t>
            </a:r>
            <a:r>
              <a:rPr lang="en-US" dirty="0"/>
              <a:t>. Act on the difference</a:t>
            </a:r>
            <a:endParaRPr lang="en-IN" dirty="0"/>
          </a:p>
        </p:txBody>
      </p:sp>
    </p:spTree>
    <p:extLst>
      <p:ext uri="{BB962C8B-B14F-4D97-AF65-F5344CB8AC3E}">
        <p14:creationId xmlns:p14="http://schemas.microsoft.com/office/powerpoint/2010/main" val="378346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US" dirty="0" smtClean="0"/>
              <a:t>CONCEPT OF TQM</a:t>
            </a:r>
            <a:endParaRPr lang="en-IN" dirty="0"/>
          </a:p>
        </p:txBody>
      </p:sp>
      <p:sp>
        <p:nvSpPr>
          <p:cNvPr id="4" name="Text Placeholder 3"/>
          <p:cNvSpPr>
            <a:spLocks noGrp="1"/>
          </p:cNvSpPr>
          <p:nvPr>
            <p:ph type="body" idx="1"/>
          </p:nvPr>
        </p:nvSpPr>
        <p:spPr>
          <a:xfrm>
            <a:off x="303847" y="1047178"/>
            <a:ext cx="5469255" cy="1938992"/>
          </a:xfrm>
        </p:spPr>
        <p:txBody>
          <a:bodyPr/>
          <a:lstStyle/>
          <a:p>
            <a:pPr algn="just"/>
            <a:r>
              <a:rPr lang="en-US" dirty="0"/>
              <a:t>Total Quality Management (TQM) is customer oriented management philosophy and strategy. It is centered on quality so as to result in customer delight. The word “Total’’ implies that all members of the organization make consistent efforts to achieve the objective of customer delight through systematic efforts for improvement of the organization</a:t>
            </a:r>
            <a:endParaRPr lang="en-IN" dirty="0"/>
          </a:p>
        </p:txBody>
      </p:sp>
    </p:spTree>
    <p:extLst>
      <p:ext uri="{BB962C8B-B14F-4D97-AF65-F5344CB8AC3E}">
        <p14:creationId xmlns:p14="http://schemas.microsoft.com/office/powerpoint/2010/main" val="2310605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ASSURANCE (QA)</a:t>
            </a:r>
            <a:endParaRPr lang="en-IN" dirty="0"/>
          </a:p>
        </p:txBody>
      </p:sp>
      <p:sp>
        <p:nvSpPr>
          <p:cNvPr id="2" name="Rectangle 1"/>
          <p:cNvSpPr/>
          <p:nvPr/>
        </p:nvSpPr>
        <p:spPr>
          <a:xfrm>
            <a:off x="215900" y="1057275"/>
            <a:ext cx="5017453" cy="369332"/>
          </a:xfrm>
          <a:prstGeom prst="rect">
            <a:avLst/>
          </a:prstGeom>
        </p:spPr>
        <p:txBody>
          <a:bodyPr wrap="square">
            <a:spAutoFit/>
          </a:bodyPr>
          <a:lstStyle/>
          <a:p>
            <a:endParaRPr lang="en-IN" dirty="0"/>
          </a:p>
        </p:txBody>
      </p:sp>
      <p:sp>
        <p:nvSpPr>
          <p:cNvPr id="5" name="Rectangle 4"/>
          <p:cNvSpPr/>
          <p:nvPr/>
        </p:nvSpPr>
        <p:spPr>
          <a:xfrm>
            <a:off x="368300" y="983814"/>
            <a:ext cx="5257800" cy="3139321"/>
          </a:xfrm>
          <a:prstGeom prst="rect">
            <a:avLst/>
          </a:prstGeom>
        </p:spPr>
        <p:txBody>
          <a:bodyPr wrap="square">
            <a:spAutoFit/>
          </a:bodyPr>
          <a:lstStyle/>
          <a:p>
            <a:r>
              <a:rPr lang="en-US" dirty="0"/>
              <a:t>The definition of quality assurance is: All the planned and systematic activities implemented within the quality system, and demonstrated as needed, to provide adequate confidence that an entity will fulfill the requirements for quality</a:t>
            </a:r>
            <a:r>
              <a:rPr lang="en-US" dirty="0" smtClean="0"/>
              <a:t>.</a:t>
            </a:r>
          </a:p>
          <a:p>
            <a:r>
              <a:rPr lang="en-US" dirty="0" smtClean="0"/>
              <a:t>Building </a:t>
            </a:r>
            <a:r>
              <a:rPr lang="en-US" dirty="0"/>
              <a:t>quality into the products requires the </a:t>
            </a:r>
            <a:r>
              <a:rPr lang="en-US" dirty="0" smtClean="0"/>
              <a:t>following:</a:t>
            </a:r>
          </a:p>
          <a:p>
            <a:r>
              <a:rPr lang="en-US" dirty="0" smtClean="0"/>
              <a:t>∑ </a:t>
            </a:r>
            <a:r>
              <a:rPr lang="en-US" dirty="0"/>
              <a:t>Quality of </a:t>
            </a:r>
            <a:r>
              <a:rPr lang="en-US" dirty="0" smtClean="0"/>
              <a:t>Design</a:t>
            </a:r>
          </a:p>
          <a:p>
            <a:r>
              <a:rPr lang="en-US" dirty="0" smtClean="0"/>
              <a:t>∑ </a:t>
            </a:r>
            <a:r>
              <a:rPr lang="en-US" dirty="0"/>
              <a:t>Quality of </a:t>
            </a:r>
            <a:r>
              <a:rPr lang="en-US" dirty="0" smtClean="0"/>
              <a:t>Conformance</a:t>
            </a:r>
          </a:p>
          <a:p>
            <a:r>
              <a:rPr lang="en-US" dirty="0" smtClean="0"/>
              <a:t>∑ </a:t>
            </a:r>
            <a:r>
              <a:rPr lang="en-US" dirty="0"/>
              <a:t>Quality of </a:t>
            </a:r>
            <a:r>
              <a:rPr lang="en-US" dirty="0" smtClean="0"/>
              <a:t>Performance</a:t>
            </a:r>
          </a:p>
          <a:p>
            <a:r>
              <a:rPr lang="en-US" dirty="0" smtClean="0"/>
              <a:t>∑ </a:t>
            </a:r>
            <a:r>
              <a:rPr lang="en-US" dirty="0"/>
              <a:t>Quality of Service</a:t>
            </a:r>
            <a:endParaRPr lang="en-IN" dirty="0"/>
          </a:p>
        </p:txBody>
      </p:sp>
    </p:spTree>
    <p:extLst>
      <p:ext uri="{BB962C8B-B14F-4D97-AF65-F5344CB8AC3E}">
        <p14:creationId xmlns:p14="http://schemas.microsoft.com/office/powerpoint/2010/main" val="1014866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ASSURANCE (QA)</a:t>
            </a:r>
            <a:endParaRPr lang="en-IN" dirty="0"/>
          </a:p>
        </p:txBody>
      </p:sp>
      <p:sp>
        <p:nvSpPr>
          <p:cNvPr id="2" name="Rectangle 1"/>
          <p:cNvSpPr/>
          <p:nvPr/>
        </p:nvSpPr>
        <p:spPr>
          <a:xfrm>
            <a:off x="215900" y="1057275"/>
            <a:ext cx="5017453" cy="369332"/>
          </a:xfrm>
          <a:prstGeom prst="rect">
            <a:avLst/>
          </a:prstGeom>
        </p:spPr>
        <p:txBody>
          <a:bodyPr wrap="square">
            <a:spAutoFit/>
          </a:bodyPr>
          <a:lstStyle/>
          <a:p>
            <a:endParaRPr lang="en-IN" dirty="0"/>
          </a:p>
        </p:txBody>
      </p:sp>
      <p:sp>
        <p:nvSpPr>
          <p:cNvPr id="5" name="Rectangle 4"/>
          <p:cNvSpPr/>
          <p:nvPr/>
        </p:nvSpPr>
        <p:spPr>
          <a:xfrm>
            <a:off x="368300" y="983814"/>
            <a:ext cx="5257800" cy="3139321"/>
          </a:xfrm>
          <a:prstGeom prst="rect">
            <a:avLst/>
          </a:prstGeom>
        </p:spPr>
        <p:txBody>
          <a:bodyPr wrap="square">
            <a:spAutoFit/>
          </a:bodyPr>
          <a:lstStyle/>
          <a:p>
            <a:r>
              <a:rPr lang="en-US" dirty="0"/>
              <a:t>The definition of quality assurance is: All the planned and systematic activities implemented within the quality system, and demonstrated as needed, to provide adequate confidence that an entity will fulfill the requirements for quality</a:t>
            </a:r>
            <a:r>
              <a:rPr lang="en-US" dirty="0" smtClean="0"/>
              <a:t>.</a:t>
            </a:r>
          </a:p>
          <a:p>
            <a:r>
              <a:rPr lang="en-US" dirty="0" smtClean="0"/>
              <a:t>Building </a:t>
            </a:r>
            <a:r>
              <a:rPr lang="en-US" dirty="0"/>
              <a:t>quality into the products requires the </a:t>
            </a:r>
            <a:r>
              <a:rPr lang="en-US" dirty="0" smtClean="0"/>
              <a:t>following:</a:t>
            </a:r>
          </a:p>
          <a:p>
            <a:r>
              <a:rPr lang="en-US" dirty="0" smtClean="0"/>
              <a:t>∑ </a:t>
            </a:r>
            <a:r>
              <a:rPr lang="en-US" dirty="0"/>
              <a:t>Quality of </a:t>
            </a:r>
            <a:r>
              <a:rPr lang="en-US" dirty="0" smtClean="0"/>
              <a:t>Design</a:t>
            </a:r>
          </a:p>
          <a:p>
            <a:r>
              <a:rPr lang="en-US" dirty="0" smtClean="0"/>
              <a:t>∑ </a:t>
            </a:r>
            <a:r>
              <a:rPr lang="en-US" dirty="0"/>
              <a:t>Quality of </a:t>
            </a:r>
            <a:r>
              <a:rPr lang="en-US" dirty="0" smtClean="0"/>
              <a:t>Conformance</a:t>
            </a:r>
          </a:p>
          <a:p>
            <a:r>
              <a:rPr lang="en-US" dirty="0" smtClean="0"/>
              <a:t>∑ </a:t>
            </a:r>
            <a:r>
              <a:rPr lang="en-US" dirty="0"/>
              <a:t>Quality of </a:t>
            </a:r>
            <a:r>
              <a:rPr lang="en-US" dirty="0" smtClean="0"/>
              <a:t>Performance</a:t>
            </a:r>
          </a:p>
          <a:p>
            <a:r>
              <a:rPr lang="en-US" dirty="0" smtClean="0"/>
              <a:t>∑ </a:t>
            </a:r>
            <a:r>
              <a:rPr lang="en-US" dirty="0"/>
              <a:t>Quality of Service</a:t>
            </a:r>
            <a:endParaRPr lang="en-IN" dirty="0"/>
          </a:p>
        </p:txBody>
      </p:sp>
    </p:spTree>
    <p:extLst>
      <p:ext uri="{BB962C8B-B14F-4D97-AF65-F5344CB8AC3E}">
        <p14:creationId xmlns:p14="http://schemas.microsoft.com/office/powerpoint/2010/main" val="699047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ASSURANCE (QA)</a:t>
            </a:r>
            <a:endParaRPr lang="en-IN" dirty="0"/>
          </a:p>
        </p:txBody>
      </p:sp>
      <p:sp>
        <p:nvSpPr>
          <p:cNvPr id="2" name="Rectangle 1"/>
          <p:cNvSpPr/>
          <p:nvPr/>
        </p:nvSpPr>
        <p:spPr>
          <a:xfrm>
            <a:off x="303847" y="1260813"/>
            <a:ext cx="5169853" cy="3139321"/>
          </a:xfrm>
          <a:prstGeom prst="rect">
            <a:avLst/>
          </a:prstGeom>
        </p:spPr>
        <p:txBody>
          <a:bodyPr wrap="square">
            <a:spAutoFit/>
          </a:bodyPr>
          <a:lstStyle/>
          <a:p>
            <a:r>
              <a:rPr lang="en-US" dirty="0"/>
              <a:t>Quality of Design </a:t>
            </a:r>
            <a:endParaRPr lang="en-US" dirty="0" smtClean="0"/>
          </a:p>
          <a:p>
            <a:r>
              <a:rPr lang="en-US" dirty="0" smtClean="0"/>
              <a:t>It </a:t>
            </a:r>
            <a:r>
              <a:rPr lang="en-US" dirty="0"/>
              <a:t>refers to how well the product or service has been designed to meet the current and future requirements of customers and add value to all the stakeholders. </a:t>
            </a:r>
            <a:endParaRPr lang="en-US" dirty="0" smtClean="0"/>
          </a:p>
          <a:p>
            <a:r>
              <a:rPr lang="en-US" dirty="0" smtClean="0"/>
              <a:t>The </a:t>
            </a:r>
            <a:r>
              <a:rPr lang="en-US" dirty="0"/>
              <a:t>stakeholders for any organization are: </a:t>
            </a:r>
            <a:endParaRPr lang="en-US" dirty="0" smtClean="0"/>
          </a:p>
          <a:p>
            <a:r>
              <a:rPr lang="en-US" dirty="0" smtClean="0"/>
              <a:t>∑ Customers</a:t>
            </a:r>
          </a:p>
          <a:p>
            <a:r>
              <a:rPr lang="en-US" dirty="0" smtClean="0"/>
              <a:t>∑ Employees</a:t>
            </a:r>
          </a:p>
          <a:p>
            <a:r>
              <a:rPr lang="en-US" dirty="0" smtClean="0"/>
              <a:t>∑ Suppliers</a:t>
            </a:r>
          </a:p>
          <a:p>
            <a:r>
              <a:rPr lang="en-US" dirty="0" smtClean="0"/>
              <a:t>∑ Owners</a:t>
            </a:r>
          </a:p>
          <a:p>
            <a:r>
              <a:rPr lang="en-US" dirty="0" smtClean="0"/>
              <a:t>∑ </a:t>
            </a:r>
            <a:r>
              <a:rPr lang="en-US" dirty="0"/>
              <a:t>Society</a:t>
            </a:r>
            <a:endParaRPr lang="en-IN" dirty="0"/>
          </a:p>
        </p:txBody>
      </p:sp>
    </p:spTree>
    <p:extLst>
      <p:ext uri="{BB962C8B-B14F-4D97-AF65-F5344CB8AC3E}">
        <p14:creationId xmlns:p14="http://schemas.microsoft.com/office/powerpoint/2010/main" val="2812437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ASSURANCE (QA)</a:t>
            </a:r>
            <a:endParaRPr lang="en-IN" dirty="0"/>
          </a:p>
        </p:txBody>
      </p:sp>
      <p:sp>
        <p:nvSpPr>
          <p:cNvPr id="2" name="Rectangle 1"/>
          <p:cNvSpPr/>
          <p:nvPr/>
        </p:nvSpPr>
        <p:spPr>
          <a:xfrm>
            <a:off x="303847" y="1260813"/>
            <a:ext cx="5169853" cy="3139321"/>
          </a:xfrm>
          <a:prstGeom prst="rect">
            <a:avLst/>
          </a:prstGeom>
        </p:spPr>
        <p:txBody>
          <a:bodyPr wrap="square">
            <a:spAutoFit/>
          </a:bodyPr>
          <a:lstStyle/>
          <a:p>
            <a:r>
              <a:rPr lang="en-US" dirty="0"/>
              <a:t>Quality of Design </a:t>
            </a:r>
            <a:endParaRPr lang="en-US" dirty="0" smtClean="0"/>
          </a:p>
          <a:p>
            <a:r>
              <a:rPr lang="en-US" dirty="0" smtClean="0"/>
              <a:t>It </a:t>
            </a:r>
            <a:r>
              <a:rPr lang="en-US" dirty="0"/>
              <a:t>refers to how well the product or service has been designed to meet the current and future requirements of customers and add value to all the stakeholders. </a:t>
            </a:r>
            <a:endParaRPr lang="en-US" dirty="0" smtClean="0"/>
          </a:p>
          <a:p>
            <a:r>
              <a:rPr lang="en-US" dirty="0" smtClean="0"/>
              <a:t>The </a:t>
            </a:r>
            <a:r>
              <a:rPr lang="en-US" dirty="0"/>
              <a:t>stakeholders for any organization are: </a:t>
            </a:r>
            <a:endParaRPr lang="en-US" dirty="0" smtClean="0"/>
          </a:p>
          <a:p>
            <a:r>
              <a:rPr lang="en-US" dirty="0" smtClean="0"/>
              <a:t>∑ Customers</a:t>
            </a:r>
          </a:p>
          <a:p>
            <a:r>
              <a:rPr lang="en-US" dirty="0" smtClean="0"/>
              <a:t>∑ Employees</a:t>
            </a:r>
          </a:p>
          <a:p>
            <a:r>
              <a:rPr lang="en-US" dirty="0" smtClean="0"/>
              <a:t>∑ Suppliers</a:t>
            </a:r>
          </a:p>
          <a:p>
            <a:r>
              <a:rPr lang="en-US" dirty="0" smtClean="0"/>
              <a:t>∑ Owners</a:t>
            </a:r>
          </a:p>
          <a:p>
            <a:r>
              <a:rPr lang="en-US" dirty="0" smtClean="0"/>
              <a:t>∑ </a:t>
            </a:r>
            <a:r>
              <a:rPr lang="en-US" dirty="0"/>
              <a:t>Society</a:t>
            </a:r>
            <a:endParaRPr lang="en-IN" dirty="0"/>
          </a:p>
        </p:txBody>
      </p:sp>
    </p:spTree>
    <p:extLst>
      <p:ext uri="{BB962C8B-B14F-4D97-AF65-F5344CB8AC3E}">
        <p14:creationId xmlns:p14="http://schemas.microsoft.com/office/powerpoint/2010/main" val="892548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ASSURANCE (QA)</a:t>
            </a:r>
            <a:endParaRPr lang="en-IN" dirty="0"/>
          </a:p>
        </p:txBody>
      </p:sp>
      <p:sp>
        <p:nvSpPr>
          <p:cNvPr id="2" name="Rectangle 1"/>
          <p:cNvSpPr/>
          <p:nvPr/>
        </p:nvSpPr>
        <p:spPr>
          <a:xfrm>
            <a:off x="215900" y="752475"/>
            <a:ext cx="5715000" cy="3139321"/>
          </a:xfrm>
          <a:prstGeom prst="rect">
            <a:avLst/>
          </a:prstGeom>
        </p:spPr>
        <p:txBody>
          <a:bodyPr wrap="square">
            <a:spAutoFit/>
          </a:bodyPr>
          <a:lstStyle/>
          <a:p>
            <a:r>
              <a:rPr lang="en-US" dirty="0"/>
              <a:t>Quality of Conformance This indicates the consistency in delivering the designed product. Product quality in turn depends on the quality of all processes in the organization. Therefore, it involves all activities that will ensure the conformance of the products to its requirements consistently. </a:t>
            </a:r>
            <a:endParaRPr lang="en-US" dirty="0" smtClean="0"/>
          </a:p>
          <a:p>
            <a:endParaRPr lang="en-US" dirty="0"/>
          </a:p>
          <a:p>
            <a:r>
              <a:rPr lang="en-US" dirty="0" smtClean="0"/>
              <a:t>Quality </a:t>
            </a:r>
            <a:r>
              <a:rPr lang="en-US" dirty="0"/>
              <a:t>of Performance Indicate the performance of the end product. This in turn depends on the quality of design (including the reliability of the product) and quality of conformance.</a:t>
            </a:r>
            <a:endParaRPr lang="en-IN" dirty="0"/>
          </a:p>
        </p:txBody>
      </p:sp>
    </p:spTree>
    <p:extLst>
      <p:ext uri="{BB962C8B-B14F-4D97-AF65-F5344CB8AC3E}">
        <p14:creationId xmlns:p14="http://schemas.microsoft.com/office/powerpoint/2010/main" val="11458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ASSURANCE (QA)</a:t>
            </a:r>
            <a:endParaRPr lang="en-IN" dirty="0"/>
          </a:p>
        </p:txBody>
      </p:sp>
      <p:sp>
        <p:nvSpPr>
          <p:cNvPr id="2" name="Rectangle 1"/>
          <p:cNvSpPr/>
          <p:nvPr/>
        </p:nvSpPr>
        <p:spPr>
          <a:xfrm>
            <a:off x="139700" y="845314"/>
            <a:ext cx="5410200" cy="2031325"/>
          </a:xfrm>
          <a:prstGeom prst="rect">
            <a:avLst/>
          </a:prstGeom>
        </p:spPr>
        <p:txBody>
          <a:bodyPr wrap="square">
            <a:spAutoFit/>
          </a:bodyPr>
          <a:lstStyle/>
          <a:p>
            <a:r>
              <a:rPr lang="en-US" dirty="0"/>
              <a:t>Quality of </a:t>
            </a:r>
            <a:r>
              <a:rPr lang="en-US" dirty="0" smtClean="0"/>
              <a:t>Service</a:t>
            </a:r>
          </a:p>
          <a:p>
            <a:endParaRPr lang="en-US" dirty="0" smtClean="0"/>
          </a:p>
          <a:p>
            <a:r>
              <a:rPr lang="en-US" dirty="0" smtClean="0"/>
              <a:t>Selling </a:t>
            </a:r>
            <a:r>
              <a:rPr lang="en-US" dirty="0"/>
              <a:t>a product is not the end of the business. It is the quality of associated services rendered that adds value to the product. Quality of services involves all activities that will enable the customer to procure and use the product without any hassles. </a:t>
            </a:r>
            <a:endParaRPr lang="en-IN" dirty="0"/>
          </a:p>
        </p:txBody>
      </p:sp>
    </p:spTree>
    <p:extLst>
      <p:ext uri="{BB962C8B-B14F-4D97-AF65-F5344CB8AC3E}">
        <p14:creationId xmlns:p14="http://schemas.microsoft.com/office/powerpoint/2010/main" val="3860570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US" dirty="0"/>
              <a:t>QUALITY IMPROVEMENT</a:t>
            </a:r>
          </a:p>
        </p:txBody>
      </p:sp>
      <p:sp>
        <p:nvSpPr>
          <p:cNvPr id="2" name="Rectangle 1"/>
          <p:cNvSpPr/>
          <p:nvPr/>
        </p:nvSpPr>
        <p:spPr>
          <a:xfrm>
            <a:off x="139700" y="845314"/>
            <a:ext cx="5410200" cy="1200329"/>
          </a:xfrm>
          <a:prstGeom prst="rect">
            <a:avLst/>
          </a:prstGeom>
        </p:spPr>
        <p:txBody>
          <a:bodyPr wrap="square">
            <a:spAutoFit/>
          </a:bodyPr>
          <a:lstStyle/>
          <a:p>
            <a:endParaRPr lang="en-US" dirty="0"/>
          </a:p>
          <a:p>
            <a:r>
              <a:rPr lang="en-US" dirty="0" smtClean="0"/>
              <a:t>This </a:t>
            </a:r>
            <a:r>
              <a:rPr lang="en-US" dirty="0"/>
              <a:t>process aims at attaining unprecedented1 levels of performance, which are significantly better than the past level.</a:t>
            </a:r>
            <a:endParaRPr lang="en-IN" dirty="0"/>
          </a:p>
        </p:txBody>
      </p:sp>
    </p:spTree>
    <p:extLst>
      <p:ext uri="{BB962C8B-B14F-4D97-AF65-F5344CB8AC3E}">
        <p14:creationId xmlns:p14="http://schemas.microsoft.com/office/powerpoint/2010/main" val="3418392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US" dirty="0"/>
              <a:t>QUALITY PLANNING (QP)</a:t>
            </a:r>
          </a:p>
        </p:txBody>
      </p:sp>
      <p:sp>
        <p:nvSpPr>
          <p:cNvPr id="2" name="Rectangle 1"/>
          <p:cNvSpPr/>
          <p:nvPr/>
        </p:nvSpPr>
        <p:spPr>
          <a:xfrm>
            <a:off x="139700" y="845314"/>
            <a:ext cx="5486400" cy="3139321"/>
          </a:xfrm>
          <a:prstGeom prst="rect">
            <a:avLst/>
          </a:prstGeom>
        </p:spPr>
        <p:txBody>
          <a:bodyPr wrap="square">
            <a:spAutoFit/>
          </a:bodyPr>
          <a:lstStyle/>
          <a:p>
            <a:pPr algn="just"/>
            <a:r>
              <a:rPr lang="en-US" dirty="0" smtClean="0"/>
              <a:t>In </a:t>
            </a:r>
            <a:r>
              <a:rPr lang="en-US" dirty="0"/>
              <a:t>order to consistently meet customer requirements, the quality of 4 </a:t>
            </a:r>
            <a:r>
              <a:rPr lang="en-US" dirty="0" err="1"/>
              <a:t>Ms</a:t>
            </a:r>
            <a:r>
              <a:rPr lang="en-US" dirty="0"/>
              <a:t> namely — Man, Machine, Material and Methods need to be ensured. The requirements of the 4 </a:t>
            </a:r>
            <a:r>
              <a:rPr lang="en-US" dirty="0" err="1"/>
              <a:t>Ms</a:t>
            </a:r>
            <a:r>
              <a:rPr lang="en-US" dirty="0"/>
              <a:t> are to be identified in the form of quality objectives. </a:t>
            </a:r>
            <a:endParaRPr lang="en-US" dirty="0" smtClean="0"/>
          </a:p>
          <a:p>
            <a:pPr algn="just"/>
            <a:r>
              <a:rPr lang="en-US" dirty="0" smtClean="0"/>
              <a:t>Quality </a:t>
            </a:r>
            <a:r>
              <a:rPr lang="en-US" dirty="0"/>
              <a:t>planning refers to the activities that establish the objectives and requirements for quality. QP involves planning for the following with regard to a product or service or project or a contract: ∑ Quality objectives to be met ∑ Specific of QA/QC practices ∑ Resources needed ∑ Sequence of QA/QC activities.</a:t>
            </a:r>
          </a:p>
        </p:txBody>
      </p:sp>
    </p:spTree>
    <p:extLst>
      <p:ext uri="{BB962C8B-B14F-4D97-AF65-F5344CB8AC3E}">
        <p14:creationId xmlns:p14="http://schemas.microsoft.com/office/powerpoint/2010/main" val="4005583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US" dirty="0"/>
              <a:t>STRATEGIC PLANNING</a:t>
            </a:r>
          </a:p>
        </p:txBody>
      </p:sp>
      <p:sp>
        <p:nvSpPr>
          <p:cNvPr id="2" name="Rectangle 1"/>
          <p:cNvSpPr/>
          <p:nvPr/>
        </p:nvSpPr>
        <p:spPr>
          <a:xfrm>
            <a:off x="139700" y="845314"/>
            <a:ext cx="5486400" cy="2585323"/>
          </a:xfrm>
          <a:prstGeom prst="rect">
            <a:avLst/>
          </a:prstGeom>
        </p:spPr>
        <p:txBody>
          <a:bodyPr wrap="square">
            <a:spAutoFit/>
          </a:bodyPr>
          <a:lstStyle/>
          <a:p>
            <a:pPr algn="just"/>
            <a:r>
              <a:rPr lang="en-US" dirty="0" smtClean="0"/>
              <a:t>Strategic </a:t>
            </a:r>
            <a:r>
              <a:rPr lang="en-US" dirty="0"/>
              <a:t>planning is important for any business. It involves making plans for the following, in particular</a:t>
            </a:r>
            <a:r>
              <a:rPr lang="en-US" dirty="0" smtClean="0"/>
              <a:t>:</a:t>
            </a:r>
          </a:p>
          <a:p>
            <a:pPr algn="just"/>
            <a:r>
              <a:rPr lang="en-US" dirty="0" smtClean="0"/>
              <a:t>∑ </a:t>
            </a:r>
            <a:r>
              <a:rPr lang="en-US" dirty="0"/>
              <a:t>Business value </a:t>
            </a:r>
            <a:endParaRPr lang="en-US" dirty="0" smtClean="0"/>
          </a:p>
          <a:p>
            <a:pPr algn="just"/>
            <a:r>
              <a:rPr lang="en-US" dirty="0" smtClean="0"/>
              <a:t>∑ </a:t>
            </a:r>
            <a:r>
              <a:rPr lang="en-US" dirty="0"/>
              <a:t>Investment in machinery and equipment </a:t>
            </a:r>
            <a:endParaRPr lang="en-US" dirty="0" smtClean="0"/>
          </a:p>
          <a:p>
            <a:pPr algn="just"/>
            <a:r>
              <a:rPr lang="en-US" dirty="0" smtClean="0"/>
              <a:t>∑ Manpower </a:t>
            </a:r>
            <a:r>
              <a:rPr lang="en-US" dirty="0"/>
              <a:t>to be </a:t>
            </a:r>
            <a:r>
              <a:rPr lang="en-US" dirty="0" smtClean="0"/>
              <a:t>hired</a:t>
            </a:r>
          </a:p>
          <a:p>
            <a:pPr algn="just"/>
            <a:r>
              <a:rPr lang="en-US" dirty="0" smtClean="0"/>
              <a:t>∑ Budget</a:t>
            </a:r>
          </a:p>
          <a:p>
            <a:pPr algn="just"/>
            <a:r>
              <a:rPr lang="en-US" dirty="0" smtClean="0"/>
              <a:t>∑Product diversification</a:t>
            </a:r>
          </a:p>
          <a:p>
            <a:pPr algn="just"/>
            <a:r>
              <a:rPr lang="en-US" dirty="0" smtClean="0"/>
              <a:t>∑Markets </a:t>
            </a:r>
            <a:r>
              <a:rPr lang="en-US" dirty="0"/>
              <a:t>to be </a:t>
            </a:r>
            <a:r>
              <a:rPr lang="en-US" dirty="0" smtClean="0"/>
              <a:t>served</a:t>
            </a:r>
          </a:p>
          <a:p>
            <a:pPr algn="just"/>
            <a:r>
              <a:rPr lang="en-US" dirty="0" smtClean="0"/>
              <a:t>∑Strategies </a:t>
            </a:r>
            <a:r>
              <a:rPr lang="en-US" dirty="0"/>
              <a:t>for improving profits, etc.</a:t>
            </a:r>
          </a:p>
        </p:txBody>
      </p:sp>
    </p:spTree>
    <p:extLst>
      <p:ext uri="{BB962C8B-B14F-4D97-AF65-F5344CB8AC3E}">
        <p14:creationId xmlns:p14="http://schemas.microsoft.com/office/powerpoint/2010/main" val="2867636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MANAGEMENT (QM)</a:t>
            </a:r>
            <a:endParaRPr lang="en-US" dirty="0"/>
          </a:p>
        </p:txBody>
      </p:sp>
      <p:sp>
        <p:nvSpPr>
          <p:cNvPr id="2" name="Rectangle 1"/>
          <p:cNvSpPr/>
          <p:nvPr/>
        </p:nvSpPr>
        <p:spPr>
          <a:xfrm>
            <a:off x="139700" y="845314"/>
            <a:ext cx="5486400" cy="1754326"/>
          </a:xfrm>
          <a:prstGeom prst="rect">
            <a:avLst/>
          </a:prstGeom>
        </p:spPr>
        <p:txBody>
          <a:bodyPr wrap="square">
            <a:spAutoFit/>
          </a:bodyPr>
          <a:lstStyle/>
          <a:p>
            <a:pPr algn="just"/>
            <a:r>
              <a:rPr lang="en-US" dirty="0"/>
              <a:t>According to ISO 9000 standards, Quality management comprises “All activities of the overall management function that determine the quality policy, objectives and responsibilities and implement them by means such as quality planning, quality control, quality assurance and quality improvement within the quality system.”</a:t>
            </a:r>
          </a:p>
        </p:txBody>
      </p:sp>
    </p:spTree>
    <p:extLst>
      <p:ext uri="{BB962C8B-B14F-4D97-AF65-F5344CB8AC3E}">
        <p14:creationId xmlns:p14="http://schemas.microsoft.com/office/powerpoint/2010/main" val="808271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DEFINITION OF QUALITY </a:t>
            </a:r>
          </a:p>
        </p:txBody>
      </p:sp>
      <p:sp>
        <p:nvSpPr>
          <p:cNvPr id="4" name="Text Placeholder 3"/>
          <p:cNvSpPr>
            <a:spLocks noGrp="1"/>
          </p:cNvSpPr>
          <p:nvPr>
            <p:ph type="body" idx="1"/>
          </p:nvPr>
        </p:nvSpPr>
        <p:spPr>
          <a:xfrm>
            <a:off x="303847" y="1047178"/>
            <a:ext cx="5469255" cy="2215991"/>
          </a:xfrm>
        </p:spPr>
        <p:txBody>
          <a:bodyPr/>
          <a:lstStyle/>
          <a:p>
            <a:pPr algn="just"/>
            <a:r>
              <a:rPr lang="en-US" dirty="0" err="1" smtClean="0"/>
              <a:t>Juran</a:t>
            </a:r>
            <a:r>
              <a:rPr lang="en-US" dirty="0" smtClean="0"/>
              <a:t> , </a:t>
            </a:r>
            <a:r>
              <a:rPr lang="en-US" dirty="0"/>
              <a:t>one of the quality gurus, defined quality as fitness for use. A very concise definition indeed, for a term that has so many dimensions! Quality of a product or service in simple terms is its suitability for use by the customer. Quality has to be perceived by the customer. Perception of the supplier is also important, but the customer experience of quality of a product or service is more important</a:t>
            </a:r>
            <a:endParaRPr lang="en-IN" dirty="0"/>
          </a:p>
        </p:txBody>
      </p:sp>
    </p:spTree>
    <p:extLst>
      <p:ext uri="{BB962C8B-B14F-4D97-AF65-F5344CB8AC3E}">
        <p14:creationId xmlns:p14="http://schemas.microsoft.com/office/powerpoint/2010/main" val="3769022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QUALITY MANAGEMENT (QM)</a:t>
            </a:r>
            <a:endParaRPr lang="en-US" dirty="0"/>
          </a:p>
        </p:txBody>
      </p:sp>
      <p:sp>
        <p:nvSpPr>
          <p:cNvPr id="2" name="Rectangle 1"/>
          <p:cNvSpPr/>
          <p:nvPr/>
        </p:nvSpPr>
        <p:spPr>
          <a:xfrm>
            <a:off x="139700" y="676275"/>
            <a:ext cx="5486400" cy="3970318"/>
          </a:xfrm>
          <a:prstGeom prst="rect">
            <a:avLst/>
          </a:prstGeom>
        </p:spPr>
        <p:txBody>
          <a:bodyPr wrap="square">
            <a:spAutoFit/>
          </a:bodyPr>
          <a:lstStyle/>
          <a:p>
            <a:pPr algn="just"/>
            <a:r>
              <a:rPr lang="en-US" dirty="0"/>
              <a:t>The quality system consists of the organizational structure, procedures, processes and resources needed to implement quality management. The above brings out the following: </a:t>
            </a:r>
            <a:endParaRPr lang="en-US" dirty="0" smtClean="0"/>
          </a:p>
          <a:p>
            <a:pPr algn="just"/>
            <a:r>
              <a:rPr lang="en-US" dirty="0" smtClean="0"/>
              <a:t>∑ </a:t>
            </a:r>
            <a:r>
              <a:rPr lang="en-US" dirty="0"/>
              <a:t>The company must have an objective and policy for quality of the products and services</a:t>
            </a:r>
            <a:r>
              <a:rPr lang="en-US" dirty="0" smtClean="0"/>
              <a:t>.</a:t>
            </a:r>
          </a:p>
          <a:p>
            <a:pPr algn="just"/>
            <a:r>
              <a:rPr lang="en-US" dirty="0" smtClean="0"/>
              <a:t> ∑The </a:t>
            </a:r>
            <a:r>
              <a:rPr lang="en-US" dirty="0"/>
              <a:t>organization should plan for meeting the objective. </a:t>
            </a:r>
            <a:endParaRPr lang="en-US" dirty="0" smtClean="0"/>
          </a:p>
          <a:p>
            <a:pPr algn="just"/>
            <a:r>
              <a:rPr lang="en-US" dirty="0" smtClean="0"/>
              <a:t>∑ </a:t>
            </a:r>
            <a:r>
              <a:rPr lang="en-US" dirty="0"/>
              <a:t>The plan should include QA, QC and methodology for improvement. </a:t>
            </a:r>
            <a:endParaRPr lang="en-US" dirty="0" smtClean="0"/>
          </a:p>
          <a:p>
            <a:pPr algn="just"/>
            <a:r>
              <a:rPr lang="en-US" dirty="0" smtClean="0"/>
              <a:t>∑ </a:t>
            </a:r>
            <a:r>
              <a:rPr lang="en-US" dirty="0"/>
              <a:t>There must be a clear organizational structure for building quality into the products and services with necessary resources</a:t>
            </a:r>
            <a:r>
              <a:rPr lang="en-US" dirty="0" smtClean="0"/>
              <a:t>.</a:t>
            </a:r>
          </a:p>
          <a:p>
            <a:pPr algn="just"/>
            <a:r>
              <a:rPr lang="en-US" dirty="0" smtClean="0"/>
              <a:t> </a:t>
            </a:r>
            <a:endParaRPr lang="en-US" dirty="0"/>
          </a:p>
        </p:txBody>
      </p:sp>
    </p:spTree>
    <p:extLst>
      <p:ext uri="{BB962C8B-B14F-4D97-AF65-F5344CB8AC3E}">
        <p14:creationId xmlns:p14="http://schemas.microsoft.com/office/powerpoint/2010/main" val="343359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DEFINITION OF QUALITY </a:t>
            </a:r>
          </a:p>
        </p:txBody>
      </p:sp>
      <p:sp>
        <p:nvSpPr>
          <p:cNvPr id="4" name="Text Placeholder 3"/>
          <p:cNvSpPr>
            <a:spLocks noGrp="1"/>
          </p:cNvSpPr>
          <p:nvPr>
            <p:ph type="body" idx="1"/>
          </p:nvPr>
        </p:nvSpPr>
        <p:spPr>
          <a:xfrm>
            <a:off x="303847" y="1047178"/>
            <a:ext cx="5469255" cy="3046988"/>
          </a:xfrm>
        </p:spPr>
        <p:txBody>
          <a:bodyPr/>
          <a:lstStyle/>
          <a:p>
            <a:pPr algn="just"/>
            <a:r>
              <a:rPr lang="en-US" dirty="0"/>
              <a:t>International Organization for Standardization (ISO), the world body for standards formulation was founded in the year 1946 and has its headquarters in Geneva, Switzerland. Most countries in the world are members of </a:t>
            </a:r>
            <a:r>
              <a:rPr lang="en-US" dirty="0" smtClean="0"/>
              <a:t>ISO.</a:t>
            </a:r>
          </a:p>
          <a:p>
            <a:pPr algn="just"/>
            <a:endParaRPr lang="en-US" dirty="0"/>
          </a:p>
          <a:p>
            <a:pPr algn="just"/>
            <a:endParaRPr lang="en-US" dirty="0" smtClean="0"/>
          </a:p>
          <a:p>
            <a:pPr algn="just"/>
            <a:r>
              <a:rPr lang="en-US" dirty="0"/>
              <a:t>The definition of quality as per the ISO 9000 standard is: “The totality of features and characteristics of a product or service, that bear on its ability to satisfy a given or implied need”</a:t>
            </a:r>
            <a:endParaRPr lang="en-IN" dirty="0"/>
          </a:p>
        </p:txBody>
      </p:sp>
    </p:spTree>
    <p:extLst>
      <p:ext uri="{BB962C8B-B14F-4D97-AF65-F5344CB8AC3E}">
        <p14:creationId xmlns:p14="http://schemas.microsoft.com/office/powerpoint/2010/main" val="192151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smtClean="0"/>
              <a:t>THE CONCEPT OF CHAIN REACTION</a:t>
            </a:r>
            <a:endParaRPr lang="en-IN" dirty="0"/>
          </a:p>
        </p:txBody>
      </p:sp>
      <p:pic>
        <p:nvPicPr>
          <p:cNvPr id="2" name="Picture 1"/>
          <p:cNvPicPr>
            <a:picLocks noChangeAspect="1"/>
          </p:cNvPicPr>
          <p:nvPr/>
        </p:nvPicPr>
        <p:blipFill>
          <a:blip r:embed="rId2"/>
          <a:stretch>
            <a:fillRect/>
          </a:stretch>
        </p:blipFill>
        <p:spPr>
          <a:xfrm>
            <a:off x="0" y="600076"/>
            <a:ext cx="5473700" cy="3657600"/>
          </a:xfrm>
          <a:prstGeom prst="rect">
            <a:avLst/>
          </a:prstGeom>
        </p:spPr>
      </p:pic>
    </p:spTree>
    <p:extLst>
      <p:ext uri="{BB962C8B-B14F-4D97-AF65-F5344CB8AC3E}">
        <p14:creationId xmlns:p14="http://schemas.microsoft.com/office/powerpoint/2010/main" val="310341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DIMENSIONS OF QUALITY</a:t>
            </a:r>
          </a:p>
        </p:txBody>
      </p:sp>
      <p:sp>
        <p:nvSpPr>
          <p:cNvPr id="4" name="Text Placeholder 3"/>
          <p:cNvSpPr>
            <a:spLocks noGrp="1"/>
          </p:cNvSpPr>
          <p:nvPr>
            <p:ph type="body" idx="1"/>
          </p:nvPr>
        </p:nvSpPr>
        <p:spPr>
          <a:xfrm>
            <a:off x="444500" y="904875"/>
            <a:ext cx="5469255" cy="3124200"/>
          </a:xfrm>
        </p:spPr>
        <p:txBody>
          <a:bodyPr/>
          <a:lstStyle/>
          <a:p>
            <a:pPr algn="just"/>
            <a:r>
              <a:rPr lang="en-IN" dirty="0"/>
              <a:t>Product </a:t>
            </a:r>
            <a:r>
              <a:rPr lang="en-IN" dirty="0" smtClean="0"/>
              <a:t>Quality:</a:t>
            </a:r>
          </a:p>
          <a:p>
            <a:pPr algn="just"/>
            <a:endParaRPr lang="en-US" dirty="0"/>
          </a:p>
          <a:p>
            <a:pPr algn="just"/>
            <a:r>
              <a:rPr lang="en-US" dirty="0" smtClean="0"/>
              <a:t>Functionality: It refers </a:t>
            </a:r>
            <a:r>
              <a:rPr lang="en-US" dirty="0"/>
              <a:t>to the core features and characteristics of a product. The definition of functionality as per ISO / IEC 9126: 1991: “A set of attributes that bear on the existence of a set of functions and their specified properties. The functions are those that satisfy stated or implied needs</a:t>
            </a:r>
            <a:r>
              <a:rPr lang="en-US" dirty="0" smtClean="0"/>
              <a:t>”.</a:t>
            </a:r>
          </a:p>
          <a:p>
            <a:pPr algn="just"/>
            <a:endParaRPr lang="en-US" dirty="0"/>
          </a:p>
          <a:p>
            <a:pPr algn="just"/>
            <a:r>
              <a:rPr lang="en-US" dirty="0" smtClean="0"/>
              <a:t>Reliability: Reliability </a:t>
            </a:r>
            <a:r>
              <a:rPr lang="en-US" dirty="0"/>
              <a:t>is measured by mean (average) time between failures (MTBF)</a:t>
            </a:r>
            <a:endParaRPr lang="en-IN"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IN" dirty="0"/>
          </a:p>
        </p:txBody>
      </p:sp>
    </p:spTree>
    <p:extLst>
      <p:ext uri="{BB962C8B-B14F-4D97-AF65-F5344CB8AC3E}">
        <p14:creationId xmlns:p14="http://schemas.microsoft.com/office/powerpoint/2010/main" val="72168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DIMENSIONS OF QUALITY</a:t>
            </a:r>
          </a:p>
        </p:txBody>
      </p:sp>
      <p:sp>
        <p:nvSpPr>
          <p:cNvPr id="4" name="Text Placeholder 3"/>
          <p:cNvSpPr>
            <a:spLocks noGrp="1"/>
          </p:cNvSpPr>
          <p:nvPr>
            <p:ph type="body" idx="1"/>
          </p:nvPr>
        </p:nvSpPr>
        <p:spPr>
          <a:xfrm>
            <a:off x="303847" y="1047178"/>
            <a:ext cx="5469255" cy="2769989"/>
          </a:xfrm>
        </p:spPr>
        <p:txBody>
          <a:bodyPr/>
          <a:lstStyle/>
          <a:p>
            <a:pPr algn="just"/>
            <a:r>
              <a:rPr lang="en-US" dirty="0" smtClean="0"/>
              <a:t>Usability A product should be easily usable. The customer should be able to use the product easily without the help of experts.</a:t>
            </a:r>
          </a:p>
          <a:p>
            <a:pPr algn="just"/>
            <a:endParaRPr lang="en-US" dirty="0" smtClean="0"/>
          </a:p>
          <a:p>
            <a:pPr algn="just"/>
            <a:endParaRPr lang="en-US" dirty="0" smtClean="0"/>
          </a:p>
          <a:p>
            <a:pPr algn="just"/>
            <a:r>
              <a:rPr lang="en-US" dirty="0" smtClean="0"/>
              <a:t>Maintainability </a:t>
            </a:r>
            <a:r>
              <a:rPr lang="en-US" dirty="0" err="1" smtClean="0"/>
              <a:t>Maintainability</a:t>
            </a:r>
            <a:r>
              <a:rPr lang="en-US" dirty="0" smtClean="0"/>
              <a:t> refers to the ease with which a product can be maintained in the original condition</a:t>
            </a:r>
            <a:r>
              <a:rPr lang="en-US" dirty="0"/>
              <a:t>. It should be repairable so as to retain the original quality of the product at the lowest cost at the earliest possible time</a:t>
            </a:r>
            <a:endParaRPr lang="en-IN" dirty="0"/>
          </a:p>
        </p:txBody>
      </p:sp>
    </p:spTree>
    <p:extLst>
      <p:ext uri="{BB962C8B-B14F-4D97-AF65-F5344CB8AC3E}">
        <p14:creationId xmlns:p14="http://schemas.microsoft.com/office/powerpoint/2010/main" val="197877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DIMENSIONS OF QUALITY</a:t>
            </a:r>
          </a:p>
        </p:txBody>
      </p:sp>
      <p:sp>
        <p:nvSpPr>
          <p:cNvPr id="4" name="Text Placeholder 3"/>
          <p:cNvSpPr>
            <a:spLocks noGrp="1"/>
          </p:cNvSpPr>
          <p:nvPr>
            <p:ph type="body" idx="1"/>
          </p:nvPr>
        </p:nvSpPr>
        <p:spPr>
          <a:xfrm>
            <a:off x="303847" y="1047178"/>
            <a:ext cx="5469255" cy="2769989"/>
          </a:xfrm>
        </p:spPr>
        <p:txBody>
          <a:bodyPr/>
          <a:lstStyle/>
          <a:p>
            <a:pPr algn="just"/>
            <a:r>
              <a:rPr lang="en-US" dirty="0"/>
              <a:t>Efficiency This is applicable to most products. Efficiency is the ratio of output to </a:t>
            </a:r>
            <a:r>
              <a:rPr lang="en-US" dirty="0" smtClean="0"/>
              <a:t>input.</a:t>
            </a:r>
          </a:p>
          <a:p>
            <a:pPr algn="just"/>
            <a:endParaRPr lang="en-US" dirty="0"/>
          </a:p>
          <a:p>
            <a:pPr algn="just"/>
            <a:endParaRPr lang="en-US" dirty="0" smtClean="0"/>
          </a:p>
          <a:p>
            <a:pPr algn="just"/>
            <a:endParaRPr lang="en-US" dirty="0"/>
          </a:p>
          <a:p>
            <a:pPr algn="just"/>
            <a:r>
              <a:rPr lang="en-US" dirty="0"/>
              <a:t>Portability This is more important in the context of software. Portability is defined as a set of attributes that bear on the ability of software to be transferred from one environment to another. The environment may be organizational, hardware or software environment</a:t>
            </a:r>
            <a:endParaRPr lang="en-IN" dirty="0"/>
          </a:p>
        </p:txBody>
      </p:sp>
    </p:spTree>
    <p:extLst>
      <p:ext uri="{BB962C8B-B14F-4D97-AF65-F5344CB8AC3E}">
        <p14:creationId xmlns:p14="http://schemas.microsoft.com/office/powerpoint/2010/main" val="335115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3847" y="182118"/>
            <a:ext cx="5469255" cy="276999"/>
          </a:xfrm>
        </p:spPr>
        <p:txBody>
          <a:bodyPr/>
          <a:lstStyle/>
          <a:p>
            <a:r>
              <a:rPr lang="en-IN" dirty="0"/>
              <a:t>DIMENSIONS OF QUALITY</a:t>
            </a:r>
          </a:p>
        </p:txBody>
      </p:sp>
      <p:sp>
        <p:nvSpPr>
          <p:cNvPr id="4" name="Text Placeholder 3"/>
          <p:cNvSpPr>
            <a:spLocks noGrp="1"/>
          </p:cNvSpPr>
          <p:nvPr>
            <p:ph type="body" idx="1"/>
          </p:nvPr>
        </p:nvSpPr>
        <p:spPr>
          <a:xfrm>
            <a:off x="303847" y="752475"/>
            <a:ext cx="5469255" cy="2769989"/>
          </a:xfrm>
        </p:spPr>
        <p:txBody>
          <a:bodyPr/>
          <a:lstStyle/>
          <a:p>
            <a:pPr algn="just"/>
            <a:r>
              <a:rPr lang="en-IN" dirty="0"/>
              <a:t>Service </a:t>
            </a:r>
            <a:r>
              <a:rPr lang="en-IN" dirty="0" smtClean="0"/>
              <a:t>Quality</a:t>
            </a:r>
          </a:p>
          <a:p>
            <a:pPr algn="just"/>
            <a:endParaRPr lang="en-US" dirty="0"/>
          </a:p>
          <a:p>
            <a:pPr algn="just"/>
            <a:r>
              <a:rPr lang="en-US" b="1" dirty="0" smtClean="0"/>
              <a:t>Quality </a:t>
            </a:r>
            <a:r>
              <a:rPr lang="en-US" b="1" dirty="0"/>
              <a:t>of Customer </a:t>
            </a:r>
            <a:r>
              <a:rPr lang="en-US" b="1" dirty="0" smtClean="0"/>
              <a:t>Service: </a:t>
            </a:r>
            <a:r>
              <a:rPr lang="en-US" dirty="0" smtClean="0"/>
              <a:t> </a:t>
            </a:r>
            <a:r>
              <a:rPr lang="en-US" dirty="0"/>
              <a:t>Customer service is important in every business. In a service industry, meeting customers and finding out their implied requirements is more challenging</a:t>
            </a:r>
            <a:r>
              <a:rPr lang="en-US" dirty="0" smtClean="0"/>
              <a:t>.</a:t>
            </a:r>
          </a:p>
          <a:p>
            <a:pPr algn="just"/>
            <a:r>
              <a:rPr lang="en-US" dirty="0" smtClean="0"/>
              <a:t>This </a:t>
            </a:r>
            <a:r>
              <a:rPr lang="en-US" dirty="0"/>
              <a:t>includes but is not limited to: </a:t>
            </a:r>
            <a:endParaRPr lang="en-US" dirty="0" smtClean="0"/>
          </a:p>
          <a:p>
            <a:pPr marL="342900" indent="-342900" algn="just">
              <a:buAutoNum type="arabicPeriod"/>
            </a:pPr>
            <a:r>
              <a:rPr lang="en-US" dirty="0" smtClean="0"/>
              <a:t> </a:t>
            </a:r>
            <a:r>
              <a:rPr lang="en-US" dirty="0"/>
              <a:t>How well the customer is received? </a:t>
            </a:r>
            <a:endParaRPr lang="en-US" dirty="0" smtClean="0"/>
          </a:p>
          <a:p>
            <a:pPr marL="342900" indent="-342900" algn="just">
              <a:buAutoNum type="arabicPeriod"/>
            </a:pPr>
            <a:r>
              <a:rPr lang="en-US" dirty="0" smtClean="0"/>
              <a:t> </a:t>
            </a:r>
            <a:r>
              <a:rPr lang="en-US" dirty="0"/>
              <a:t>How well the implied requirements are elucidated? </a:t>
            </a:r>
            <a:endParaRPr lang="en-US" dirty="0" smtClean="0"/>
          </a:p>
          <a:p>
            <a:pPr marL="342900" indent="-342900" algn="just">
              <a:buAutoNum type="arabicPeriod"/>
            </a:pPr>
            <a:r>
              <a:rPr lang="en-US" dirty="0" smtClean="0"/>
              <a:t>How </a:t>
            </a:r>
            <a:r>
              <a:rPr lang="en-US" dirty="0"/>
              <a:t>well the customer is treated/handled/satisfied?</a:t>
            </a:r>
            <a:endParaRPr lang="en-IN" dirty="0"/>
          </a:p>
        </p:txBody>
      </p:sp>
    </p:spTree>
    <p:extLst>
      <p:ext uri="{BB962C8B-B14F-4D97-AF65-F5344CB8AC3E}">
        <p14:creationId xmlns:p14="http://schemas.microsoft.com/office/powerpoint/2010/main" val="517289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1608</Words>
  <Application>Microsoft Office PowerPoint</Application>
  <PresentationFormat>Custom</PresentationFormat>
  <Paragraphs>141</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PowerPoint Presentation</vt:lpstr>
      <vt:lpstr>CONCEPT OF TQM</vt:lpstr>
      <vt:lpstr>DEFINITION OF QUALITY </vt:lpstr>
      <vt:lpstr>DEFINITION OF QUALITY </vt:lpstr>
      <vt:lpstr>THE CONCEPT OF CHAIN REACTION</vt:lpstr>
      <vt:lpstr>DIMENSIONS OF QUALITY</vt:lpstr>
      <vt:lpstr>DIMENSIONS OF QUALITY</vt:lpstr>
      <vt:lpstr>DIMENSIONS OF QUALITY</vt:lpstr>
      <vt:lpstr>DIMENSIONS OF QUALITY</vt:lpstr>
      <vt:lpstr>DIMENSIONS OF QUALITY</vt:lpstr>
      <vt:lpstr>DIMENSIONS OF QUALITY</vt:lpstr>
      <vt:lpstr>EVOLUTION OF QUALITY</vt:lpstr>
      <vt:lpstr>EVOLUTION OF QUALITY</vt:lpstr>
      <vt:lpstr>EVOLUTION OF QUALITY</vt:lpstr>
      <vt:lpstr>EVOLUTION OF QUALITY</vt:lpstr>
      <vt:lpstr>EVOLUTION OF QUALITY</vt:lpstr>
      <vt:lpstr>EVOLUTION OF QUALITY</vt:lpstr>
      <vt:lpstr>EVOLUTION OF QUALITY</vt:lpstr>
      <vt:lpstr>QUALITY CONTROL (QC)</vt:lpstr>
      <vt:lpstr>QUALITY ASSURANCE (QA)</vt:lpstr>
      <vt:lpstr>QUALITY ASSURANCE (QA)</vt:lpstr>
      <vt:lpstr>QUALITY ASSURANCE (QA)</vt:lpstr>
      <vt:lpstr>QUALITY ASSURANCE (QA)</vt:lpstr>
      <vt:lpstr>QUALITY ASSURANCE (QA)</vt:lpstr>
      <vt:lpstr>QUALITY ASSURANCE (QA)</vt:lpstr>
      <vt:lpstr>QUALITY IMPROVEMENT</vt:lpstr>
      <vt:lpstr>QUALITY PLANNING (QP)</vt:lpstr>
      <vt:lpstr>STRATEGIC PLANNING</vt:lpstr>
      <vt:lpstr>QUALITY MANAGEMENT (QM)</vt:lpstr>
      <vt:lpstr>QUALITY MANAGEMENT (QM)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MOHIT</cp:lastModifiedBy>
  <cp:revision>11</cp:revision>
  <dcterms:created xsi:type="dcterms:W3CDTF">2023-08-08T02:39:26Z</dcterms:created>
  <dcterms:modified xsi:type="dcterms:W3CDTF">2023-08-12T02:40:40Z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2023-08-08T00:00:00Z</vt:filetime>
  </property>
  <property fmtid="{D5CDD505-2E9C-101B-9397-08002B2CF9AE}" pid="3" name="LastSaved">
    <vt:filetime>2023-08-08T00:00:00Z</vt:filetime>
  </property>
</Properties>
</file>