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6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6085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46440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64197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49740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49910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9/2/2023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8814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9/2/2023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21208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9779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961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4040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90511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16927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75767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9/2/2023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26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75218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70814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28166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1D8BD707-D9CF-40AE-B4C6-C98DA3205C09}" type="datetimeFigureOut">
              <a:rPr lang="en-US" smtClean="0"/>
              <a:pPr/>
              <a:t>9/2/2023</a:t>
            </a:fld>
            <a:endParaRPr lang="en-US"/>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7593661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elp.oclc.org/Metadata_Services/Local_Holdings_Maintenance/A_holdings_primer/10Z3971#Table_2:_Punctuation" TargetMode="External"/><Relationship Id="rId2" Type="http://schemas.openxmlformats.org/officeDocument/2006/relationships/hyperlink" Target="https://help.oclc.org/Metadata_Services/Local_Holdings_Maintenance/A_holdings_primer/10Z3971#Table_1:_Levels_of_Specificit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id.loc.gov/authorities/genreForms.html" TargetMode="External"/><Relationship Id="rId13" Type="http://schemas.openxmlformats.org/officeDocument/2006/relationships/hyperlink" Target="https://rightsstatements.org/en/" TargetMode="External"/><Relationship Id="rId3" Type="http://schemas.openxmlformats.org/officeDocument/2006/relationships/hyperlink" Target="https://experimental.worldcat.org/fast/assignfast/" TargetMode="External"/><Relationship Id="rId7" Type="http://schemas.openxmlformats.org/officeDocument/2006/relationships/hyperlink" Target="http://www.iana.org/assignments/media-types/" TargetMode="External"/><Relationship Id="rId12" Type="http://schemas.openxmlformats.org/officeDocument/2006/relationships/hyperlink" Target="https://www.geonames.org/" TargetMode="External"/><Relationship Id="rId2" Type="http://schemas.openxmlformats.org/officeDocument/2006/relationships/hyperlink" Target="http://authorities.loc.gov/" TargetMode="External"/><Relationship Id="rId1" Type="http://schemas.openxmlformats.org/officeDocument/2006/relationships/slideLayout" Target="../slideLayouts/slideLayout2.xml"/><Relationship Id="rId6" Type="http://schemas.openxmlformats.org/officeDocument/2006/relationships/hyperlink" Target="https://www.dublincore.org/specifications/dublin-core/dcmi-terms/#section-7" TargetMode="External"/><Relationship Id="rId11" Type="http://schemas.openxmlformats.org/officeDocument/2006/relationships/hyperlink" Target="http://www.getty.edu/research/tools/vocabulary/tgn/index.html" TargetMode="External"/><Relationship Id="rId5" Type="http://schemas.openxmlformats.org/officeDocument/2006/relationships/hyperlink" Target="http://www.w3.org/TR/NOTE-datetime" TargetMode="External"/><Relationship Id="rId10" Type="http://schemas.openxmlformats.org/officeDocument/2006/relationships/hyperlink" Target="https://www.loc.gov/standards/iso639-2/php/code_list.php" TargetMode="External"/><Relationship Id="rId4" Type="http://schemas.openxmlformats.org/officeDocument/2006/relationships/hyperlink" Target="https://www.getty.edu/research/tools/vocabularies/aat/index.html" TargetMode="External"/><Relationship Id="rId9" Type="http://schemas.openxmlformats.org/officeDocument/2006/relationships/hyperlink" Target="https://www.loc.gov/pictures/collection/tg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fontScale="90000"/>
          </a:bodyPr>
          <a:lstStyle/>
          <a:p>
            <a:r>
              <a:rPr lang="en-IN" dirty="0" smtClean="0"/>
              <a:t>MLIS 102 Advanced Information Retrieval System (IRS) (Theory)</a:t>
            </a:r>
            <a:endParaRPr lang="en-IN" dirty="0"/>
          </a:p>
        </p:txBody>
      </p:sp>
      <p:sp>
        <p:nvSpPr>
          <p:cNvPr id="3" name="Content Placeholder 2"/>
          <p:cNvSpPr>
            <a:spLocks noGrp="1"/>
          </p:cNvSpPr>
          <p:nvPr>
            <p:ph idx="1"/>
          </p:nvPr>
        </p:nvSpPr>
        <p:spPr>
          <a:xfrm>
            <a:off x="457200" y="1600200"/>
            <a:ext cx="8229600" cy="4876800"/>
          </a:xfrm>
        </p:spPr>
        <p:txBody>
          <a:bodyPr>
            <a:noAutofit/>
          </a:bodyPr>
          <a:lstStyle/>
          <a:p>
            <a:pPr marL="0" indent="0">
              <a:buNone/>
            </a:pPr>
            <a:endParaRPr lang="en-IN" sz="2400" dirty="0"/>
          </a:p>
          <a:p>
            <a:pPr algn="ctr"/>
            <a:r>
              <a:rPr lang="en-IN" sz="2800" dirty="0" smtClean="0">
                <a:solidFill>
                  <a:srgbClr val="00B0F0"/>
                </a:solidFill>
              </a:rPr>
              <a:t>Standard in Bibliographic Record format &amp; Description</a:t>
            </a:r>
          </a:p>
          <a:p>
            <a:endParaRPr lang="en-IN" sz="2800" dirty="0" smtClean="0"/>
          </a:p>
          <a:p>
            <a:pPr marL="571500" indent="-571500">
              <a:buAutoNum type="romanLcParenBoth"/>
            </a:pPr>
            <a:r>
              <a:rPr lang="en-IN" sz="2400" dirty="0" smtClean="0"/>
              <a:t>ISBD, MARC 21, CCF, FRBR, BIB FRAME, DUBLIN CORE</a:t>
            </a:r>
          </a:p>
          <a:p>
            <a:pPr marL="571500" indent="-571500">
              <a:buAutoNum type="romanLcParenBoth"/>
            </a:pPr>
            <a:r>
              <a:rPr lang="en-IN" sz="2400" dirty="0" smtClean="0"/>
              <a:t>Standards for bibliographic information exchange and Communication: ISO 2709, Z39.50, Z39.71</a:t>
            </a:r>
            <a:endParaRPr lang="en-IN" sz="2400" dirty="0"/>
          </a:p>
        </p:txBody>
      </p:sp>
    </p:spTree>
    <p:extLst>
      <p:ext uri="{BB962C8B-B14F-4D97-AF65-F5344CB8AC3E}">
        <p14:creationId xmlns:p14="http://schemas.microsoft.com/office/powerpoint/2010/main" val="3781967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lcweb.loc.gov/catdir/bibcontrol/moenslide3.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8727812" cy="54981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4800" y="152400"/>
            <a:ext cx="8651612" cy="830997"/>
          </a:xfrm>
          <a:prstGeom prst="rect">
            <a:avLst/>
          </a:prstGeom>
        </p:spPr>
        <p:txBody>
          <a:bodyPr wrap="square">
            <a:spAutoFit/>
          </a:bodyPr>
          <a:lstStyle/>
          <a:p>
            <a:pPr algn="just"/>
            <a:r>
              <a:rPr lang="en-US" sz="1600" dirty="0">
                <a:latin typeface="Times New Roman" panose="02020603050405020304" pitchFamily="18" charset="0"/>
              </a:rPr>
              <a:t>At its most basic</a:t>
            </a:r>
            <a:r>
              <a:rPr lang="en-US" sz="1600" dirty="0">
                <a:solidFill>
                  <a:srgbClr val="00B0F0"/>
                </a:solidFill>
                <a:latin typeface="Times New Roman" panose="02020603050405020304" pitchFamily="18" charset="0"/>
              </a:rPr>
              <a:t>, Z39.50 </a:t>
            </a:r>
            <a:r>
              <a:rPr lang="en-US" sz="1600" dirty="0">
                <a:latin typeface="Times New Roman" panose="02020603050405020304" pitchFamily="18" charset="0"/>
              </a:rPr>
              <a:t>is a communications protocol that enables two systems to exchange messages for the purpose information retrieval. </a:t>
            </a:r>
            <a:r>
              <a:rPr lang="en-US" sz="1600" dirty="0"/>
              <a:t> It is a computer-to-computer protocol that enables intersystem communication for the purpose of searching and retrieving </a:t>
            </a:r>
            <a:r>
              <a:rPr lang="en-US" sz="1600" dirty="0" smtClean="0"/>
              <a:t>information. </a:t>
            </a:r>
            <a:endParaRPr lang="en-IN" sz="1600" dirty="0"/>
          </a:p>
        </p:txBody>
      </p:sp>
    </p:spTree>
    <p:extLst>
      <p:ext uri="{BB962C8B-B14F-4D97-AF65-F5344CB8AC3E}">
        <p14:creationId xmlns:p14="http://schemas.microsoft.com/office/powerpoint/2010/main" val="3320333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3" y="304800"/>
            <a:ext cx="9124725" cy="663222"/>
          </a:xfrm>
        </p:spPr>
        <p:txBody>
          <a:bodyPr>
            <a:noAutofit/>
          </a:bodyPr>
          <a:lstStyle/>
          <a:p>
            <a:r>
              <a:rPr lang="en-IN" sz="1800" dirty="0" smtClean="0">
                <a:solidFill>
                  <a:srgbClr val="00B0F0"/>
                </a:solidFill>
              </a:rPr>
              <a:t>Z39.71</a:t>
            </a:r>
            <a:r>
              <a:rPr lang="en-IN" sz="1800" dirty="0" smtClean="0"/>
              <a:t> is an International Standard Protocol used by networked computer systems for information retrieval. It enables information seekers to search different systems on a network or the Internet through the use of a single user interface. </a:t>
            </a:r>
            <a:endParaRPr lang="en-IN" sz="1800" dirty="0"/>
          </a:p>
        </p:txBody>
      </p:sp>
      <p:sp>
        <p:nvSpPr>
          <p:cNvPr id="3" name="Content Placeholder 2"/>
          <p:cNvSpPr>
            <a:spLocks noGrp="1"/>
          </p:cNvSpPr>
          <p:nvPr>
            <p:ph idx="1"/>
          </p:nvPr>
        </p:nvSpPr>
        <p:spPr>
          <a:xfrm>
            <a:off x="0" y="1219200"/>
            <a:ext cx="9124725" cy="5638800"/>
          </a:xfrm>
        </p:spPr>
        <p:txBody>
          <a:bodyPr>
            <a:normAutofit fontScale="32500" lnSpcReduction="20000"/>
          </a:bodyPr>
          <a:lstStyle/>
          <a:p>
            <a:pPr marL="36900" indent="0">
              <a:buNone/>
            </a:pPr>
            <a:r>
              <a:rPr lang="en-US" sz="3700" b="1" dirty="0">
                <a:solidFill>
                  <a:srgbClr val="00B0F0"/>
                </a:solidFill>
                <a:effectLst/>
              </a:rPr>
              <a:t>Nine </a:t>
            </a:r>
            <a:r>
              <a:rPr lang="en-US" sz="3700" b="1" dirty="0" smtClean="0">
                <a:solidFill>
                  <a:srgbClr val="00B0F0"/>
                </a:solidFill>
                <a:effectLst/>
              </a:rPr>
              <a:t>principles of Z39.71</a:t>
            </a:r>
            <a:endParaRPr lang="en-US" sz="3700" b="1" dirty="0">
              <a:solidFill>
                <a:srgbClr val="00B0F0"/>
              </a:solidFill>
              <a:effectLst/>
            </a:endParaRPr>
          </a:p>
          <a:p>
            <a:pPr algn="just"/>
            <a:r>
              <a:rPr lang="en-US" sz="3700" dirty="0">
                <a:effectLst/>
              </a:rPr>
              <a:t>Z39.71 lays out nine principles, or major concepts, that holding records need to adhere to.</a:t>
            </a:r>
          </a:p>
          <a:p>
            <a:pPr algn="just"/>
            <a:r>
              <a:rPr lang="en-US" sz="3700" b="1" dirty="0">
                <a:effectLst/>
              </a:rPr>
              <a:t>Levels of Specificity</a:t>
            </a:r>
            <a:r>
              <a:rPr lang="en-US" sz="3700" dirty="0">
                <a:effectLst/>
              </a:rPr>
              <a:t>. There are four levels of specificity, ranging from a simple statement that the library holds the item on up to a complex, detailed statement of exactly what parts of the item are held. ANSI/NISO is discussing adding a fifth level that would include a barcode. See </a:t>
            </a:r>
            <a:r>
              <a:rPr lang="en-US" sz="3700" u="sng" dirty="0">
                <a:effectLst/>
                <a:hlinkClick r:id="rId2" tooltip="Z39.71"/>
              </a:rPr>
              <a:t>Table 1: Levels of Specificity</a:t>
            </a:r>
            <a:r>
              <a:rPr lang="en-US" sz="3700" dirty="0">
                <a:effectLst/>
              </a:rPr>
              <a:t> for examples.</a:t>
            </a:r>
          </a:p>
          <a:p>
            <a:pPr algn="just"/>
            <a:r>
              <a:rPr lang="en-US" sz="3700" b="1" dirty="0">
                <a:effectLst/>
              </a:rPr>
              <a:t>Identification of Data Elements</a:t>
            </a:r>
            <a:r>
              <a:rPr lang="en-US" sz="3700" dirty="0">
                <a:effectLst/>
              </a:rPr>
              <a:t>. Data Elements are identified, or set off from each other, by punctuation. Punctuation is prescribed within two Data Areas (the General Holdings Area, and the Extent of Holdings Area), but does not need to be consistent from Data Area to Data Area. See </a:t>
            </a:r>
            <a:r>
              <a:rPr lang="en-US" sz="3700" u="sng" dirty="0">
                <a:effectLst/>
                <a:hlinkClick r:id="rId3" tooltip="Z39.71"/>
              </a:rPr>
              <a:t>Table 2: Punctuation</a:t>
            </a:r>
            <a:r>
              <a:rPr lang="en-US" sz="3700" dirty="0">
                <a:effectLst/>
              </a:rPr>
              <a:t> for punctuation definitions.</a:t>
            </a:r>
          </a:p>
          <a:p>
            <a:pPr algn="just"/>
            <a:r>
              <a:rPr lang="en-US" sz="3700" b="1" dirty="0">
                <a:effectLst/>
              </a:rPr>
              <a:t>Optional Data Area or Element</a:t>
            </a:r>
            <a:r>
              <a:rPr lang="en-US" sz="3700" dirty="0">
                <a:effectLst/>
              </a:rPr>
              <a:t>. The standard designates each Data Area, and each Data Element, as being </a:t>
            </a:r>
            <a:r>
              <a:rPr lang="en-US" sz="3700" i="1" dirty="0">
                <a:effectLst/>
              </a:rPr>
              <a:t>mandatory</a:t>
            </a:r>
            <a:r>
              <a:rPr lang="en-US" sz="3700" dirty="0">
                <a:effectLst/>
              </a:rPr>
              <a:t>, </a:t>
            </a:r>
            <a:r>
              <a:rPr lang="en-US" sz="3700" i="1" dirty="0">
                <a:effectLst/>
              </a:rPr>
              <a:t>not used</a:t>
            </a:r>
            <a:r>
              <a:rPr lang="en-US" sz="3700" dirty="0">
                <a:effectLst/>
              </a:rPr>
              <a:t>, or </a:t>
            </a:r>
            <a:r>
              <a:rPr lang="en-US" sz="3700" i="1" dirty="0">
                <a:effectLst/>
              </a:rPr>
              <a:t>optional</a:t>
            </a:r>
            <a:r>
              <a:rPr lang="en-US" sz="3700" dirty="0">
                <a:effectLst/>
              </a:rPr>
              <a:t> in a holdings record. This may vary with the Level of Specificity of the holdings record, in that a Data Area may be optional for one level but required for another level.</a:t>
            </a:r>
          </a:p>
          <a:p>
            <a:pPr algn="just"/>
            <a:r>
              <a:rPr lang="en-US" sz="3700" b="1" dirty="0">
                <a:effectLst/>
              </a:rPr>
              <a:t>Pieces Held</a:t>
            </a:r>
            <a:r>
              <a:rPr lang="en-US" sz="3700" dirty="0">
                <a:effectLst/>
              </a:rPr>
              <a:t>. For Level 1 - 3 holdings statements, the standard focuses on the parts of the item that are held, rather than those parts that are not held. Gaps can optionally be recorded in the Holdings Note Area.</a:t>
            </a:r>
          </a:p>
          <a:p>
            <a:pPr algn="just"/>
            <a:r>
              <a:rPr lang="en-US" sz="3700" b="1" dirty="0">
                <a:effectLst/>
              </a:rPr>
              <a:t>Number of Locations and Copies</a:t>
            </a:r>
            <a:r>
              <a:rPr lang="en-US" sz="3700" dirty="0">
                <a:effectLst/>
              </a:rPr>
              <a:t>. If a library holds multiple copies in multiple locations, it has two options:</a:t>
            </a:r>
          </a:p>
          <a:p>
            <a:pPr lvl="1" algn="just"/>
            <a:r>
              <a:rPr lang="en-US" sz="3700" dirty="0">
                <a:effectLst/>
              </a:rPr>
              <a:t>Create multiple holdings records, one for each copy or location.</a:t>
            </a:r>
          </a:p>
          <a:p>
            <a:pPr lvl="1" algn="just"/>
            <a:r>
              <a:rPr lang="en-US" sz="3700" dirty="0">
                <a:effectLst/>
              </a:rPr>
              <a:t>Create one holding record (a "composite" record) reflecting the multiple copies or locations.</a:t>
            </a:r>
          </a:p>
          <a:p>
            <a:pPr algn="just"/>
            <a:r>
              <a:rPr lang="en-US" sz="3700" b="1" dirty="0">
                <a:effectLst/>
              </a:rPr>
              <a:t>Form</a:t>
            </a:r>
            <a:r>
              <a:rPr lang="en-US" sz="3700" dirty="0">
                <a:effectLst/>
              </a:rPr>
              <a:t>. Holdings my be recorded in either compressed or itemized form. Additionally, the same holdings record could have both compressed and itemized holdings information.</a:t>
            </a:r>
          </a:p>
          <a:p>
            <a:pPr algn="just"/>
            <a:r>
              <a:rPr lang="en-US" sz="3700" b="1" dirty="0">
                <a:effectLst/>
              </a:rPr>
              <a:t>Cataloging System</a:t>
            </a:r>
            <a:r>
              <a:rPr lang="en-US" sz="3700" dirty="0">
                <a:effectLst/>
              </a:rPr>
              <a:t>. The holdings standard is independent of a cataloging system or code. When Z39.71 conflicts with AACR2, use Z39.71. Put another way, AACR2 is for bibliographic records, and Z39.71 is for holdings records.</a:t>
            </a:r>
          </a:p>
          <a:p>
            <a:pPr algn="just"/>
            <a:r>
              <a:rPr lang="en-US" sz="3700" b="1" dirty="0">
                <a:effectLst/>
              </a:rPr>
              <a:t>Relationship of Holdings Statement to Bibliographic Item</a:t>
            </a:r>
            <a:r>
              <a:rPr lang="en-US" sz="3700" dirty="0">
                <a:effectLst/>
              </a:rPr>
              <a:t>. The holdings record will link to only one bibliographic record. However, the bibliographic record itself may reflect multiple items (e.g., a series, supplements).</a:t>
            </a:r>
          </a:p>
          <a:p>
            <a:pPr algn="just"/>
            <a:r>
              <a:rPr lang="en-US" sz="3700" b="1" dirty="0">
                <a:effectLst/>
              </a:rPr>
              <a:t>Formats</a:t>
            </a:r>
            <a:r>
              <a:rPr lang="en-US" sz="3700" dirty="0">
                <a:effectLst/>
              </a:rPr>
              <a:t>. If a library holds multiple versions of the same item (e.g., it holds both the paper and microfiche for </a:t>
            </a:r>
            <a:r>
              <a:rPr lang="en-US" sz="3700" i="1" dirty="0">
                <a:effectLst/>
              </a:rPr>
              <a:t>Time</a:t>
            </a:r>
            <a:r>
              <a:rPr lang="en-US" sz="3700" b="1" i="1" dirty="0">
                <a:effectLst/>
              </a:rPr>
              <a:t> </a:t>
            </a:r>
            <a:r>
              <a:rPr lang="en-US" sz="3700" dirty="0">
                <a:effectLst/>
              </a:rPr>
              <a:t>magazine), it has a few options for how many holdings records to create, and which bibliographic record or records to link to</a:t>
            </a:r>
            <a:r>
              <a:rPr lang="en-US" sz="3700" dirty="0" smtClean="0">
                <a:effectLst/>
              </a:rPr>
              <a:t>.</a:t>
            </a:r>
            <a:endParaRPr lang="en-US" sz="3700" dirty="0">
              <a:effectLst/>
            </a:endParaRPr>
          </a:p>
        </p:txBody>
      </p:sp>
    </p:spTree>
    <p:extLst>
      <p:ext uri="{BB962C8B-B14F-4D97-AF65-F5344CB8AC3E}">
        <p14:creationId xmlns:p14="http://schemas.microsoft.com/office/powerpoint/2010/main" val="3981678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36900" indent="0" algn="just">
              <a:buNone/>
            </a:pPr>
            <a:r>
              <a:rPr lang="en-US" b="1" dirty="0" smtClean="0">
                <a:effectLst/>
              </a:rPr>
              <a:t>	Z39.71 Data </a:t>
            </a:r>
            <a:r>
              <a:rPr lang="en-US" b="1" dirty="0">
                <a:effectLst/>
              </a:rPr>
              <a:t>areas &amp; data elements</a:t>
            </a:r>
          </a:p>
          <a:p>
            <a:pPr marL="36900" indent="0" algn="just">
              <a:buNone/>
            </a:pPr>
            <a:r>
              <a:rPr lang="en-US" dirty="0">
                <a:effectLst/>
              </a:rPr>
              <a:t>There are six Data Areas, or fields. A Data Area can sometimes be further subdivided into multiple subfields. These are officially referred to as Data Elements. The order of the Data Areas is not specified by the standard. However, within each Data Area, the order of the Data Elements is prescribed. The six Data Areas are:</a:t>
            </a:r>
          </a:p>
          <a:p>
            <a:pPr marL="36900" indent="0" algn="just">
              <a:buNone/>
            </a:pPr>
            <a:r>
              <a:rPr lang="en-US" b="1" dirty="0">
                <a:effectLst/>
              </a:rPr>
              <a:t>Item Identification Area</a:t>
            </a:r>
            <a:r>
              <a:rPr lang="en-US" dirty="0">
                <a:effectLst/>
              </a:rPr>
              <a:t>. This is the link from the holdings record to the bibliographic record; it identifies the bibliographic record the holdings record should be attached to. The actual link (technically referred to as the </a:t>
            </a:r>
            <a:r>
              <a:rPr lang="en-US" i="1" dirty="0">
                <a:effectLst/>
              </a:rPr>
              <a:t>identifier</a:t>
            </a:r>
            <a:r>
              <a:rPr lang="en-US" dirty="0">
                <a:effectLst/>
              </a:rPr>
              <a:t>) can vary: ISSN, ISBN, OCLC record number, etc. It can even be a partial bibliographic description.</a:t>
            </a:r>
          </a:p>
          <a:p>
            <a:pPr marL="36900" indent="0" algn="just">
              <a:buNone/>
            </a:pPr>
            <a:r>
              <a:rPr lang="en-US" b="1" dirty="0">
                <a:effectLst/>
              </a:rPr>
              <a:t>Location Data Area</a:t>
            </a:r>
            <a:r>
              <a:rPr lang="en-US" dirty="0">
                <a:effectLst/>
              </a:rPr>
              <a:t>. Identifies the exact location of the item. It can be in free text, although some systems mandate specific formats. It has four Data Elements: the </a:t>
            </a:r>
            <a:r>
              <a:rPr lang="en-US" i="1" dirty="0">
                <a:effectLst/>
              </a:rPr>
              <a:t>library code</a:t>
            </a:r>
            <a:r>
              <a:rPr lang="en-US" dirty="0">
                <a:effectLst/>
              </a:rPr>
              <a:t>, the </a:t>
            </a:r>
            <a:r>
              <a:rPr lang="en-US" i="1" dirty="0">
                <a:effectLst/>
              </a:rPr>
              <a:t>branch</a:t>
            </a:r>
            <a:r>
              <a:rPr lang="en-US" dirty="0">
                <a:effectLst/>
              </a:rPr>
              <a:t> or </a:t>
            </a:r>
            <a:r>
              <a:rPr lang="en-US" i="1" dirty="0" err="1">
                <a:effectLst/>
              </a:rPr>
              <a:t>sublocation</a:t>
            </a:r>
            <a:r>
              <a:rPr lang="en-US" dirty="0">
                <a:effectLst/>
              </a:rPr>
              <a:t>, </a:t>
            </a:r>
            <a:r>
              <a:rPr lang="en-US" i="1" dirty="0">
                <a:effectLst/>
              </a:rPr>
              <a:t>copy number</a:t>
            </a:r>
            <a:r>
              <a:rPr lang="en-US" dirty="0">
                <a:effectLst/>
              </a:rPr>
              <a:t>, and </a:t>
            </a:r>
            <a:r>
              <a:rPr lang="en-US" i="1" dirty="0">
                <a:effectLst/>
              </a:rPr>
              <a:t>call number</a:t>
            </a:r>
            <a:r>
              <a:rPr lang="en-US" dirty="0">
                <a:effectLst/>
              </a:rPr>
              <a:t>.</a:t>
            </a:r>
          </a:p>
          <a:p>
            <a:pPr marL="36900" indent="0" algn="just">
              <a:buNone/>
            </a:pPr>
            <a:r>
              <a:rPr lang="en-US" b="1" dirty="0">
                <a:effectLst/>
              </a:rPr>
              <a:t>Date of Report Area</a:t>
            </a:r>
            <a:r>
              <a:rPr lang="en-US" dirty="0">
                <a:effectLst/>
              </a:rPr>
              <a:t>. The date the holdings record was created or updated. It is recorded in YYYYMMDD format. An unknown date is recorded as 00000000.</a:t>
            </a:r>
          </a:p>
          <a:p>
            <a:pPr marL="36900" indent="0" algn="just">
              <a:buNone/>
            </a:pPr>
            <a:r>
              <a:rPr lang="en-US" b="1" dirty="0">
                <a:effectLst/>
              </a:rPr>
              <a:t>General Holdings Area</a:t>
            </a:r>
            <a:r>
              <a:rPr lang="en-US" dirty="0">
                <a:effectLst/>
              </a:rPr>
              <a:t>. Contains general holdings information, such as whether an item is a book or a DVD. This is subdivided into five Data Elements, and each element has a series of coded values. Systems typically convert the coded values into full-text for OPAC displays:</a:t>
            </a:r>
          </a:p>
          <a:p>
            <a:pPr lvl="1" algn="just"/>
            <a:r>
              <a:rPr lang="en-US" dirty="0">
                <a:effectLst/>
              </a:rPr>
              <a:t>Type of Unit: Is it a volume, a supplement, or an index?</a:t>
            </a:r>
          </a:p>
          <a:p>
            <a:pPr lvl="1" algn="just"/>
            <a:r>
              <a:rPr lang="en-US" dirty="0">
                <a:effectLst/>
              </a:rPr>
              <a:t>Physical Form Designator: Is it a hardback, a paperback, or an </a:t>
            </a:r>
            <a:r>
              <a:rPr lang="en-US" dirty="0" err="1">
                <a:effectLst/>
              </a:rPr>
              <a:t>ebook</a:t>
            </a:r>
            <a:r>
              <a:rPr lang="en-US" dirty="0">
                <a:effectLst/>
              </a:rPr>
              <a:t>?</a:t>
            </a:r>
          </a:p>
          <a:p>
            <a:pPr lvl="1" algn="just"/>
            <a:r>
              <a:rPr lang="en-US" dirty="0">
                <a:effectLst/>
              </a:rPr>
              <a:t>Completeness Designator: If it's a serial, how much of the serial do you hold?</a:t>
            </a:r>
          </a:p>
          <a:p>
            <a:pPr lvl="1" algn="just"/>
            <a:r>
              <a:rPr lang="en-US" dirty="0">
                <a:effectLst/>
              </a:rPr>
              <a:t>Acquisition Status Designator: Is it on order, currently acquired, or ceased publication?</a:t>
            </a:r>
          </a:p>
          <a:p>
            <a:pPr lvl="1" algn="just"/>
            <a:r>
              <a:rPr lang="en-US" dirty="0">
                <a:effectLst/>
              </a:rPr>
              <a:t>Retention Designator: The library's retention policy. Is the item retained until replaced by microfilm? Or permanently kept?</a:t>
            </a:r>
          </a:p>
          <a:p>
            <a:pPr marL="36900" indent="0" algn="just">
              <a:buNone/>
            </a:pPr>
            <a:r>
              <a:rPr lang="en-US" b="1" dirty="0">
                <a:effectLst/>
              </a:rPr>
              <a:t>Extent of Holdings Area</a:t>
            </a:r>
            <a:r>
              <a:rPr lang="en-US" dirty="0">
                <a:effectLst/>
              </a:rPr>
              <a:t>. For serial publications, this field contains specific holdings information about the range of volumes held by the library. It consists of five Data Elements:</a:t>
            </a:r>
          </a:p>
          <a:p>
            <a:pPr lvl="1" algn="just"/>
            <a:r>
              <a:rPr lang="en-US" dirty="0">
                <a:effectLst/>
              </a:rPr>
              <a:t>Name of Unit: Is it a volume, an issue, a bund, or a tome?</a:t>
            </a:r>
          </a:p>
          <a:p>
            <a:pPr lvl="1" algn="just"/>
            <a:r>
              <a:rPr lang="en-US" dirty="0">
                <a:effectLst/>
              </a:rPr>
              <a:t>Extent of Unit: How many parts does the item have?</a:t>
            </a:r>
          </a:p>
          <a:p>
            <a:pPr lvl="1" algn="just"/>
            <a:r>
              <a:rPr lang="en-US" dirty="0">
                <a:effectLst/>
              </a:rPr>
              <a:t>Enumeration: The actual number of the volume.</a:t>
            </a:r>
          </a:p>
          <a:p>
            <a:pPr lvl="1" algn="just"/>
            <a:r>
              <a:rPr lang="en-US" dirty="0">
                <a:effectLst/>
              </a:rPr>
              <a:t>Chronology: The date on the volume.</a:t>
            </a:r>
          </a:p>
          <a:p>
            <a:pPr lvl="1" algn="just"/>
            <a:r>
              <a:rPr lang="en-US" dirty="0">
                <a:effectLst/>
              </a:rPr>
              <a:t>Specific Extent Note: Information clarifying the contents of any of the other Data Elements (e.g., bound, unbound).</a:t>
            </a:r>
          </a:p>
          <a:p>
            <a:pPr marL="36900" indent="0" algn="just">
              <a:buNone/>
            </a:pPr>
            <a:r>
              <a:rPr lang="en-US" b="1" dirty="0">
                <a:effectLst/>
              </a:rPr>
              <a:t>Holdings Note Area</a:t>
            </a:r>
            <a:r>
              <a:rPr lang="en-US" dirty="0">
                <a:effectLst/>
              </a:rPr>
              <a:t>. Free-text note field relating to the holdings (not the bibliographic record). Examples of notes include whether or not the item circulates, or its physical condition.</a:t>
            </a:r>
          </a:p>
          <a:p>
            <a:endParaRPr lang="en-IN" dirty="0"/>
          </a:p>
        </p:txBody>
      </p:sp>
    </p:spTree>
    <p:extLst>
      <p:ext uri="{BB962C8B-B14F-4D97-AF65-F5344CB8AC3E}">
        <p14:creationId xmlns:p14="http://schemas.microsoft.com/office/powerpoint/2010/main" val="2300861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 Z39.50</a:t>
            </a:r>
            <a:endParaRPr lang="en-IN" dirty="0"/>
          </a:p>
        </p:txBody>
      </p:sp>
      <p:sp>
        <p:nvSpPr>
          <p:cNvPr id="3" name="Content Placeholder 2"/>
          <p:cNvSpPr>
            <a:spLocks noGrp="1"/>
          </p:cNvSpPr>
          <p:nvPr>
            <p:ph idx="1"/>
          </p:nvPr>
        </p:nvSpPr>
        <p:spPr/>
        <p:txBody>
          <a:bodyPr/>
          <a:lstStyle/>
          <a:p>
            <a:pPr algn="just"/>
            <a:r>
              <a:rPr lang="en-IN" dirty="0" smtClean="0"/>
              <a:t>ANSI/NISO Z39.50 is a protocol which specifies data structures and interchange rules that allow a client  machine (as called an “origin’ in the standard) to search databases on a server machine (called a “target” in the standard) and retrieve records that are identified as a result of such a search. </a:t>
            </a:r>
            <a:endParaRPr lang="en-IN" dirty="0"/>
          </a:p>
        </p:txBody>
      </p:sp>
    </p:spTree>
    <p:extLst>
      <p:ext uri="{BB962C8B-B14F-4D97-AF65-F5344CB8AC3E}">
        <p14:creationId xmlns:p14="http://schemas.microsoft.com/office/powerpoint/2010/main" val="1789263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580050"/>
          </a:xfrm>
        </p:spPr>
        <p:txBody>
          <a:bodyPr>
            <a:normAutofit/>
          </a:bodyPr>
          <a:lstStyle/>
          <a:p>
            <a:r>
              <a:rPr lang="en-IN" sz="3200" dirty="0" smtClean="0"/>
              <a:t>ISBD, MARC 21, CCF, FRBR, Bib Frame, Dublin Core</a:t>
            </a:r>
            <a:endParaRPr lang="en-IN" sz="3200" dirty="0"/>
          </a:p>
        </p:txBody>
      </p:sp>
      <p:sp>
        <p:nvSpPr>
          <p:cNvPr id="3" name="Content Placeholder 2"/>
          <p:cNvSpPr>
            <a:spLocks noGrp="1"/>
          </p:cNvSpPr>
          <p:nvPr>
            <p:ph idx="1"/>
          </p:nvPr>
        </p:nvSpPr>
        <p:spPr>
          <a:xfrm>
            <a:off x="228600" y="1580050"/>
            <a:ext cx="8686800" cy="5125550"/>
          </a:xfrm>
        </p:spPr>
        <p:txBody>
          <a:bodyPr/>
          <a:lstStyle/>
          <a:p>
            <a:pPr algn="just"/>
            <a:r>
              <a:rPr lang="en-US" dirty="0">
                <a:solidFill>
                  <a:srgbClr val="00B0F0"/>
                </a:solidFill>
                <a:effectLst/>
              </a:rPr>
              <a:t>ISBD</a:t>
            </a:r>
            <a:r>
              <a:rPr lang="en-US" dirty="0">
                <a:effectLst/>
              </a:rPr>
              <a:t> stands for International Standard Bibliographic Description. It is a set of rules produced by the International Federation of Library Associations and Institutions (IFLA) to create a bibliographic description in a standard, human-readable form, especially for use in a bibliography or a library </a:t>
            </a:r>
            <a:r>
              <a:rPr lang="en-US" dirty="0" smtClean="0">
                <a:effectLst/>
              </a:rPr>
              <a:t>catalog. </a:t>
            </a:r>
            <a:r>
              <a:rPr lang="en-US" dirty="0">
                <a:effectLst/>
              </a:rPr>
              <a:t>ISBD defines nine areas of description, each consisting of multiple elements with structured classifications. ISBD also prescribes punctuation to separate and identify the elements and </a:t>
            </a:r>
            <a:r>
              <a:rPr lang="en-US" dirty="0" smtClean="0">
                <a:effectLst/>
              </a:rPr>
              <a:t>areas.</a:t>
            </a:r>
          </a:p>
          <a:p>
            <a:pPr algn="just"/>
            <a:endParaRPr lang="en-US" dirty="0">
              <a:effectLst/>
            </a:endParaRPr>
          </a:p>
          <a:p>
            <a:pPr algn="just"/>
            <a:r>
              <a:rPr lang="en-US" dirty="0">
                <a:effectLst/>
              </a:rPr>
              <a:t>ISBD can help users locate and access information from various sources, such as books, journals, newspapers, or digital media. ISBD can also support the exchange of bibliographic records internationally, as well as the development of national cataloging rules and </a:t>
            </a:r>
            <a:r>
              <a:rPr lang="en-US" dirty="0" smtClean="0">
                <a:effectLst/>
              </a:rPr>
              <a:t>systems.</a:t>
            </a:r>
            <a:endParaRPr lang="en-US" dirty="0">
              <a:effectLst/>
            </a:endParaRPr>
          </a:p>
          <a:p>
            <a:endParaRPr lang="en-IN" dirty="0"/>
          </a:p>
        </p:txBody>
      </p:sp>
    </p:spTree>
    <p:extLst>
      <p:ext uri="{BB962C8B-B14F-4D97-AF65-F5344CB8AC3E}">
        <p14:creationId xmlns:p14="http://schemas.microsoft.com/office/powerpoint/2010/main" val="41467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fontScale="92500" lnSpcReduction="20000"/>
          </a:bodyPr>
          <a:lstStyle/>
          <a:p>
            <a:pPr marL="36900" indent="0" algn="just">
              <a:buNone/>
            </a:pPr>
            <a:r>
              <a:rPr lang="en-US" dirty="0">
                <a:effectLst/>
              </a:rPr>
              <a:t>The </a:t>
            </a:r>
            <a:r>
              <a:rPr lang="en-US" dirty="0">
                <a:solidFill>
                  <a:srgbClr val="00B0F0"/>
                </a:solidFill>
                <a:effectLst/>
              </a:rPr>
              <a:t>MARC 21 </a:t>
            </a:r>
            <a:r>
              <a:rPr lang="en-US" dirty="0">
                <a:effectLst/>
              </a:rPr>
              <a:t>Format for Bibliographic Data is designed to be a carrier for bibliographic information about </a:t>
            </a:r>
            <a:r>
              <a:rPr lang="en-US" b="1" dirty="0">
                <a:effectLst/>
              </a:rPr>
              <a:t>printed and manuscript textual materials, computer files, maps, music, continuing resources, visual materials, and mixed </a:t>
            </a:r>
            <a:r>
              <a:rPr lang="en-US" b="1" dirty="0" smtClean="0">
                <a:effectLst/>
              </a:rPr>
              <a:t>materials</a:t>
            </a:r>
            <a:r>
              <a:rPr lang="en-US" dirty="0" smtClean="0">
                <a:effectLst/>
              </a:rPr>
              <a:t>. </a:t>
            </a:r>
            <a:r>
              <a:rPr lang="en-US" dirty="0">
                <a:effectLst/>
              </a:rPr>
              <a:t>It contains data elements for the following types of material:</a:t>
            </a:r>
          </a:p>
          <a:p>
            <a:r>
              <a:rPr lang="en-US" dirty="0">
                <a:effectLst/>
              </a:rPr>
              <a:t>Books (BK)</a:t>
            </a:r>
          </a:p>
          <a:p>
            <a:r>
              <a:rPr lang="en-US" dirty="0">
                <a:effectLst/>
              </a:rPr>
              <a:t>Continuing resources (CR)</a:t>
            </a:r>
          </a:p>
          <a:p>
            <a:r>
              <a:rPr lang="en-US" dirty="0">
                <a:effectLst/>
              </a:rPr>
              <a:t>Computer files (CF)</a:t>
            </a:r>
          </a:p>
          <a:p>
            <a:r>
              <a:rPr lang="en-US" dirty="0">
                <a:effectLst/>
              </a:rPr>
              <a:t>Maps (MP)</a:t>
            </a:r>
          </a:p>
          <a:p>
            <a:r>
              <a:rPr lang="en-US" dirty="0">
                <a:effectLst/>
              </a:rPr>
              <a:t>Music (MU)</a:t>
            </a:r>
          </a:p>
          <a:p>
            <a:r>
              <a:rPr lang="en-US" dirty="0">
                <a:effectLst/>
              </a:rPr>
              <a:t>Visual materials (VM)</a:t>
            </a:r>
          </a:p>
          <a:p>
            <a:r>
              <a:rPr lang="en-US" dirty="0">
                <a:effectLst/>
              </a:rPr>
              <a:t>Mixed materials (MX)</a:t>
            </a:r>
          </a:p>
          <a:p>
            <a:pPr marL="36900" indent="0" algn="just">
              <a:buNone/>
            </a:pPr>
            <a:r>
              <a:rPr lang="en-US" dirty="0">
                <a:effectLst/>
              </a:rPr>
              <a:t>The format consists of a </a:t>
            </a:r>
            <a:r>
              <a:rPr lang="en-US" b="1" dirty="0">
                <a:effectLst/>
              </a:rPr>
              <a:t>record structure</a:t>
            </a:r>
            <a:r>
              <a:rPr lang="en-US" dirty="0">
                <a:effectLst/>
              </a:rPr>
              <a:t>, a </a:t>
            </a:r>
            <a:r>
              <a:rPr lang="en-US" b="1" dirty="0">
                <a:effectLst/>
              </a:rPr>
              <a:t>content designation</a:t>
            </a:r>
            <a:r>
              <a:rPr lang="en-US" dirty="0">
                <a:effectLst/>
              </a:rPr>
              <a:t>, and the </a:t>
            </a:r>
            <a:r>
              <a:rPr lang="en-US" b="1" dirty="0">
                <a:effectLst/>
              </a:rPr>
              <a:t>data content</a:t>
            </a:r>
            <a:r>
              <a:rPr lang="en-US" dirty="0">
                <a:effectLst/>
              </a:rPr>
              <a:t> of the </a:t>
            </a:r>
            <a:r>
              <a:rPr lang="en-US" dirty="0" smtClean="0">
                <a:effectLst/>
              </a:rPr>
              <a:t>record. </a:t>
            </a:r>
            <a:r>
              <a:rPr lang="en-US" dirty="0">
                <a:effectLst/>
              </a:rPr>
              <a:t>The record structure is based on the international standard Format for Information Exchange (ISO 2709) and its American counterpart, Bibliographic Information Interchange (ANSI/NISO Z39.2). The content designation is defined by the codes and conventions (tags, indicators, subfield codes, and coded values) that identify the data elements in MARC bibliographic records. The data content is usually defined by standards outside the format, such as the International Standard Bibliographic Description (ISBD), Anglo-American Cataloguing Rules, Library of Congress Subject Headings (LCSH), or other cataloging rules, subject thesauri, and classification </a:t>
            </a:r>
            <a:r>
              <a:rPr lang="en-US" dirty="0" smtClean="0">
                <a:effectLst/>
              </a:rPr>
              <a:t>schedules.</a:t>
            </a:r>
            <a:endParaRPr lang="en-US" dirty="0">
              <a:effectLst/>
            </a:endParaRPr>
          </a:p>
        </p:txBody>
      </p:sp>
    </p:spTree>
    <p:extLst>
      <p:ext uri="{BB962C8B-B14F-4D97-AF65-F5344CB8AC3E}">
        <p14:creationId xmlns:p14="http://schemas.microsoft.com/office/powerpoint/2010/main" val="56795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Autofit/>
          </a:bodyPr>
          <a:lstStyle/>
          <a:p>
            <a:pPr marL="36900" indent="0" algn="just">
              <a:buNone/>
            </a:pPr>
            <a:r>
              <a:rPr lang="en-US" sz="1700" dirty="0">
                <a:solidFill>
                  <a:srgbClr val="00B0F0"/>
                </a:solidFill>
                <a:effectLst/>
              </a:rPr>
              <a:t>ISO 2709 </a:t>
            </a:r>
            <a:r>
              <a:rPr lang="en-US" sz="1700" dirty="0">
                <a:effectLst/>
              </a:rPr>
              <a:t>is an </a:t>
            </a:r>
            <a:r>
              <a:rPr lang="en-US" sz="1700" b="1" dirty="0" smtClean="0">
                <a:effectLst/>
              </a:rPr>
              <a:t>ISO </a:t>
            </a:r>
            <a:r>
              <a:rPr lang="en-IN" sz="1700" dirty="0">
                <a:effectLst/>
              </a:rPr>
              <a:t> </a:t>
            </a:r>
            <a:r>
              <a:rPr lang="en-IN" sz="1700" dirty="0" smtClean="0">
                <a:effectLst/>
              </a:rPr>
              <a:t>(International </a:t>
            </a:r>
            <a:r>
              <a:rPr lang="en-IN" sz="1700" dirty="0">
                <a:effectLst/>
              </a:rPr>
              <a:t>Organization for </a:t>
            </a:r>
            <a:r>
              <a:rPr lang="en-IN" sz="1700" dirty="0" smtClean="0">
                <a:effectLst/>
              </a:rPr>
              <a:t>Standardization)</a:t>
            </a:r>
            <a:r>
              <a:rPr lang="en-IN" sz="1700" dirty="0">
                <a:effectLst/>
              </a:rPr>
              <a:t> </a:t>
            </a:r>
            <a:r>
              <a:rPr lang="en-US" sz="1700" b="1" dirty="0" smtClean="0">
                <a:effectLst/>
              </a:rPr>
              <a:t>standard</a:t>
            </a:r>
            <a:r>
              <a:rPr lang="en-US" sz="1700" dirty="0">
                <a:effectLst/>
              </a:rPr>
              <a:t> for bibliographic descriptions, titled </a:t>
            </a:r>
            <a:r>
              <a:rPr lang="en-US" sz="1700" b="1" dirty="0">
                <a:effectLst/>
              </a:rPr>
              <a:t>Information and documentation—Format for information </a:t>
            </a:r>
            <a:r>
              <a:rPr lang="en-US" sz="1700" b="1" dirty="0" smtClean="0">
                <a:effectLst/>
              </a:rPr>
              <a:t>exchange</a:t>
            </a:r>
            <a:r>
              <a:rPr lang="en-US" sz="1700" dirty="0" smtClean="0">
                <a:effectLst/>
              </a:rPr>
              <a:t>.</a:t>
            </a:r>
            <a:r>
              <a:rPr lang="en-US" sz="1700" dirty="0">
                <a:effectLst/>
              </a:rPr>
              <a:t> It is maintained by the Technical Committee for Information and Documentation (TC 9846</a:t>
            </a:r>
            <a:r>
              <a:rPr lang="en-US" sz="1700" dirty="0" smtClean="0">
                <a:effectLst/>
              </a:rPr>
              <a:t>).</a:t>
            </a:r>
            <a:r>
              <a:rPr lang="en-US" sz="1700" dirty="0">
                <a:effectLst/>
              </a:rPr>
              <a:t> It specifies the requirements for a </a:t>
            </a:r>
            <a:r>
              <a:rPr lang="en-US" sz="1700" b="1" dirty="0">
                <a:effectLst/>
              </a:rPr>
              <a:t>generalized exchange format</a:t>
            </a:r>
            <a:r>
              <a:rPr lang="en-US" sz="1700" dirty="0">
                <a:effectLst/>
              </a:rPr>
              <a:t> which will hold records describing all forms of material capable of bibliographic description as well as other types of </a:t>
            </a:r>
            <a:r>
              <a:rPr lang="en-US" sz="1700" dirty="0" smtClean="0">
                <a:effectLst/>
              </a:rPr>
              <a:t>records.</a:t>
            </a:r>
            <a:endParaRPr lang="en-US" sz="1700" dirty="0">
              <a:effectLst/>
            </a:endParaRPr>
          </a:p>
          <a:p>
            <a:pPr marL="36900" indent="0" algn="just">
              <a:buNone/>
            </a:pPr>
            <a:r>
              <a:rPr lang="en-US" sz="1700" dirty="0">
                <a:effectLst/>
              </a:rPr>
              <a:t>The ISO 2709 record has four sections: </a:t>
            </a:r>
            <a:r>
              <a:rPr lang="en-US" sz="1700" b="1" dirty="0">
                <a:effectLst/>
              </a:rPr>
              <a:t>record label</a:t>
            </a:r>
            <a:r>
              <a:rPr lang="en-US" sz="1700" dirty="0">
                <a:effectLst/>
              </a:rPr>
              <a:t>, </a:t>
            </a:r>
            <a:r>
              <a:rPr lang="en-US" sz="1700" b="1" dirty="0">
                <a:effectLst/>
              </a:rPr>
              <a:t>directory</a:t>
            </a:r>
            <a:r>
              <a:rPr lang="en-US" sz="1700" dirty="0">
                <a:effectLst/>
              </a:rPr>
              <a:t>, </a:t>
            </a:r>
            <a:r>
              <a:rPr lang="en-US" sz="1700" b="1" dirty="0">
                <a:effectLst/>
              </a:rPr>
              <a:t>data fields</a:t>
            </a:r>
            <a:r>
              <a:rPr lang="en-US" sz="1700" dirty="0">
                <a:effectLst/>
              </a:rPr>
              <a:t>, and </a:t>
            </a:r>
            <a:r>
              <a:rPr lang="en-US" sz="1700" b="1" dirty="0">
                <a:effectLst/>
              </a:rPr>
              <a:t>record </a:t>
            </a:r>
            <a:r>
              <a:rPr lang="en-US" sz="1700" b="1" dirty="0" smtClean="0">
                <a:effectLst/>
              </a:rPr>
              <a:t>separator</a:t>
            </a:r>
            <a:r>
              <a:rPr lang="en-US" sz="1700" dirty="0" smtClean="0">
                <a:effectLst/>
              </a:rPr>
              <a:t>. </a:t>
            </a:r>
            <a:r>
              <a:rPr lang="en-US" sz="1700" dirty="0">
                <a:effectLst/>
              </a:rPr>
              <a:t>The record label includes the record length and the base address of the data contained in the record. The directory provides the entry positions to the fields in the record, along with the field tags. The data fields contain data and a field separator. The record separator is a single </a:t>
            </a:r>
            <a:r>
              <a:rPr lang="en-US" sz="1700" dirty="0" smtClean="0">
                <a:effectLst/>
              </a:rPr>
              <a:t>character.</a:t>
            </a:r>
            <a:endParaRPr lang="en-US" sz="1700" dirty="0">
              <a:effectLst/>
            </a:endParaRPr>
          </a:p>
          <a:p>
            <a:pPr marL="36900" indent="0" algn="just">
              <a:buNone/>
            </a:pPr>
            <a:r>
              <a:rPr lang="en-US" sz="1700" dirty="0">
                <a:effectLst/>
              </a:rPr>
              <a:t>There are three kinds of fields in the ISO 2709 record: </a:t>
            </a:r>
            <a:r>
              <a:rPr lang="en-US" sz="1700" b="1" dirty="0">
                <a:effectLst/>
              </a:rPr>
              <a:t>record identifier field</a:t>
            </a:r>
            <a:r>
              <a:rPr lang="en-US" sz="1700" dirty="0">
                <a:effectLst/>
              </a:rPr>
              <a:t>, </a:t>
            </a:r>
            <a:r>
              <a:rPr lang="en-US" sz="1700" b="1" dirty="0">
                <a:effectLst/>
              </a:rPr>
              <a:t>reserved fields</a:t>
            </a:r>
            <a:r>
              <a:rPr lang="en-US" sz="1700" dirty="0">
                <a:effectLst/>
              </a:rPr>
              <a:t>, and </a:t>
            </a:r>
            <a:r>
              <a:rPr lang="en-US" sz="1700" b="1" dirty="0">
                <a:effectLst/>
              </a:rPr>
              <a:t>bibliographic </a:t>
            </a:r>
            <a:r>
              <a:rPr lang="en-US" sz="1700" b="1" dirty="0" smtClean="0">
                <a:effectLst/>
              </a:rPr>
              <a:t>fields</a:t>
            </a:r>
            <a:r>
              <a:rPr lang="en-US" sz="1700" dirty="0" smtClean="0">
                <a:effectLst/>
              </a:rPr>
              <a:t>. </a:t>
            </a:r>
            <a:r>
              <a:rPr lang="en-US" sz="1700" dirty="0">
                <a:effectLst/>
              </a:rPr>
              <a:t>The record identifier field has tag 001 and identifies the record. The reserved fields have tags in the range 002–009 and 00A–00Z and supply data for the processing of the record. The bibliographic fields have tags in the range 010–999 and 0AA–ZZZ and contain data about the material described by the </a:t>
            </a:r>
            <a:r>
              <a:rPr lang="en-US" sz="1700" dirty="0" smtClean="0">
                <a:effectLst/>
              </a:rPr>
              <a:t>record.</a:t>
            </a:r>
            <a:endParaRPr lang="en-US" sz="1700" dirty="0">
              <a:effectLst/>
            </a:endParaRPr>
          </a:p>
          <a:p>
            <a:pPr marL="36900" indent="0" algn="just">
              <a:buNone/>
            </a:pPr>
            <a:r>
              <a:rPr lang="en-US" sz="1700" dirty="0">
                <a:effectLst/>
              </a:rPr>
              <a:t>The bibliographic fields can also have optional sub-parts: </a:t>
            </a:r>
            <a:r>
              <a:rPr lang="en-US" sz="1700" b="1" dirty="0">
                <a:effectLst/>
              </a:rPr>
              <a:t>indicators</a:t>
            </a:r>
            <a:r>
              <a:rPr lang="en-US" sz="1700" dirty="0">
                <a:effectLst/>
              </a:rPr>
              <a:t> and </a:t>
            </a:r>
            <a:r>
              <a:rPr lang="en-US" sz="1700" b="1" dirty="0" smtClean="0">
                <a:effectLst/>
              </a:rPr>
              <a:t>identifiers</a:t>
            </a:r>
            <a:r>
              <a:rPr lang="en-US" sz="1700" dirty="0" smtClean="0">
                <a:effectLst/>
              </a:rPr>
              <a:t>. </a:t>
            </a:r>
            <a:r>
              <a:rPr lang="en-US" sz="1700" dirty="0">
                <a:effectLst/>
              </a:rPr>
              <a:t>Indicators provide further information about the contents or the relationship of the field. Identifiers identify data within the field. Both indicators and identifiers are composed of a delimiter and an identifying </a:t>
            </a:r>
            <a:r>
              <a:rPr lang="en-US" sz="1700" dirty="0" smtClean="0">
                <a:effectLst/>
              </a:rPr>
              <a:t>code. </a:t>
            </a:r>
          </a:p>
          <a:p>
            <a:pPr marL="36900" indent="0" algn="just">
              <a:buNone/>
            </a:pPr>
            <a:r>
              <a:rPr lang="en-US" sz="1700" dirty="0" smtClean="0">
                <a:effectLst/>
              </a:rPr>
              <a:t>The </a:t>
            </a:r>
            <a:r>
              <a:rPr lang="en-US" sz="1700" dirty="0">
                <a:effectLst/>
              </a:rPr>
              <a:t>ISO 2709 standard does not define the length or the content of individual records and does not assign any meaning to tags, indicators or identifiers, these specifications being the functions of an implementation </a:t>
            </a:r>
            <a:r>
              <a:rPr lang="en-US" sz="1700" dirty="0" smtClean="0">
                <a:effectLst/>
              </a:rPr>
              <a:t>format. </a:t>
            </a:r>
            <a:r>
              <a:rPr lang="en-US" sz="1700" dirty="0">
                <a:effectLst/>
              </a:rPr>
              <a:t>Some examples of implementation formats based on ISO 2709 </a:t>
            </a:r>
            <a:r>
              <a:rPr lang="en-US" sz="1700" dirty="0" smtClean="0">
                <a:effectLst/>
              </a:rPr>
              <a:t>are: MARC 21/UNIMARC/CCF </a:t>
            </a:r>
            <a:r>
              <a:rPr lang="en-US" sz="1700" dirty="0">
                <a:effectLst/>
              </a:rPr>
              <a:t>(Common Communication Format</a:t>
            </a:r>
            <a:r>
              <a:rPr lang="en-US" sz="1700" dirty="0" smtClean="0">
                <a:effectLst/>
              </a:rPr>
              <a:t>).</a:t>
            </a:r>
            <a:endParaRPr lang="en-US" sz="1700" dirty="0">
              <a:effectLst/>
            </a:endParaRPr>
          </a:p>
        </p:txBody>
      </p:sp>
    </p:spTree>
    <p:extLst>
      <p:ext uri="{BB962C8B-B14F-4D97-AF65-F5344CB8AC3E}">
        <p14:creationId xmlns:p14="http://schemas.microsoft.com/office/powerpoint/2010/main" val="1934300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algn="just"/>
            <a:r>
              <a:rPr lang="en-US" dirty="0">
                <a:solidFill>
                  <a:srgbClr val="00B0F0"/>
                </a:solidFill>
                <a:effectLst/>
              </a:rPr>
              <a:t>Common Communication Format (CCF) </a:t>
            </a:r>
            <a:r>
              <a:rPr lang="en-US" dirty="0">
                <a:effectLst/>
              </a:rPr>
              <a:t>is a </a:t>
            </a:r>
            <a:r>
              <a:rPr lang="en-US" b="1" dirty="0">
                <a:effectLst/>
              </a:rPr>
              <a:t>standardized format</a:t>
            </a:r>
            <a:r>
              <a:rPr lang="en-US" dirty="0">
                <a:effectLst/>
              </a:rPr>
              <a:t> for creating and exchanging </a:t>
            </a:r>
            <a:r>
              <a:rPr lang="en-US" b="1" dirty="0">
                <a:effectLst/>
              </a:rPr>
              <a:t>bibliographic records</a:t>
            </a:r>
            <a:r>
              <a:rPr lang="en-US" dirty="0">
                <a:effectLst/>
              </a:rPr>
              <a:t> between different information systems, such as libraries, databases, and </a:t>
            </a:r>
            <a:r>
              <a:rPr lang="en-US" dirty="0" smtClean="0">
                <a:effectLst/>
              </a:rPr>
              <a:t>catalogues.</a:t>
            </a:r>
            <a:r>
              <a:rPr lang="en-US" dirty="0">
                <a:effectLst/>
              </a:rPr>
              <a:t> It was developed by UNESCO in the late 1970s and early 1980s to facilitate the </a:t>
            </a:r>
            <a:r>
              <a:rPr lang="en-US" b="1" dirty="0">
                <a:effectLst/>
              </a:rPr>
              <a:t>interoperability</a:t>
            </a:r>
            <a:r>
              <a:rPr lang="en-US" dirty="0">
                <a:effectLst/>
              </a:rPr>
              <a:t> and </a:t>
            </a:r>
            <a:r>
              <a:rPr lang="en-US" b="1" dirty="0">
                <a:effectLst/>
              </a:rPr>
              <a:t>compatibility</a:t>
            </a:r>
            <a:r>
              <a:rPr lang="en-US" dirty="0">
                <a:effectLst/>
              </a:rPr>
              <a:t> of bibliographic </a:t>
            </a:r>
            <a:r>
              <a:rPr lang="en-US" dirty="0" smtClean="0">
                <a:effectLst/>
              </a:rPr>
              <a:t>data.</a:t>
            </a:r>
            <a:endParaRPr lang="en-US" dirty="0">
              <a:effectLst/>
            </a:endParaRPr>
          </a:p>
          <a:p>
            <a:pPr algn="just"/>
            <a:r>
              <a:rPr lang="en-US" dirty="0">
                <a:effectLst/>
              </a:rPr>
              <a:t>CCF is based on the </a:t>
            </a:r>
            <a:r>
              <a:rPr lang="en-US" b="1" dirty="0">
                <a:effectLst/>
              </a:rPr>
              <a:t>ISO 2709</a:t>
            </a:r>
            <a:r>
              <a:rPr lang="en-US" dirty="0">
                <a:effectLst/>
              </a:rPr>
              <a:t> standard, which defines the </a:t>
            </a:r>
            <a:r>
              <a:rPr lang="en-US" b="1" dirty="0">
                <a:effectLst/>
              </a:rPr>
              <a:t>structure</a:t>
            </a:r>
            <a:r>
              <a:rPr lang="en-US" dirty="0">
                <a:effectLst/>
              </a:rPr>
              <a:t> and </a:t>
            </a:r>
            <a:r>
              <a:rPr lang="en-US" b="1" dirty="0">
                <a:effectLst/>
              </a:rPr>
              <a:t>syntax</a:t>
            </a:r>
            <a:r>
              <a:rPr lang="en-US" dirty="0">
                <a:effectLst/>
              </a:rPr>
              <a:t> of a bibliographic </a:t>
            </a:r>
            <a:r>
              <a:rPr lang="en-US" dirty="0" smtClean="0">
                <a:effectLst/>
              </a:rPr>
              <a:t>record.</a:t>
            </a:r>
            <a:r>
              <a:rPr lang="en-US" dirty="0">
                <a:effectLst/>
              </a:rPr>
              <a:t> A CCF record consists of four sections: </a:t>
            </a:r>
            <a:r>
              <a:rPr lang="en-US" b="1" dirty="0">
                <a:effectLst/>
              </a:rPr>
              <a:t>record label</a:t>
            </a:r>
            <a:r>
              <a:rPr lang="en-US" dirty="0">
                <a:effectLst/>
              </a:rPr>
              <a:t>, </a:t>
            </a:r>
            <a:r>
              <a:rPr lang="en-US" b="1" dirty="0">
                <a:effectLst/>
              </a:rPr>
              <a:t>directory</a:t>
            </a:r>
            <a:r>
              <a:rPr lang="en-US" dirty="0">
                <a:effectLst/>
              </a:rPr>
              <a:t>, </a:t>
            </a:r>
            <a:r>
              <a:rPr lang="en-US" b="1" dirty="0">
                <a:effectLst/>
              </a:rPr>
              <a:t>data fields</a:t>
            </a:r>
            <a:r>
              <a:rPr lang="en-US" dirty="0">
                <a:effectLst/>
              </a:rPr>
              <a:t>, and </a:t>
            </a:r>
            <a:r>
              <a:rPr lang="en-US" b="1" dirty="0">
                <a:effectLst/>
              </a:rPr>
              <a:t>record </a:t>
            </a:r>
            <a:r>
              <a:rPr lang="en-US" b="1" dirty="0" smtClean="0">
                <a:effectLst/>
              </a:rPr>
              <a:t>separator</a:t>
            </a:r>
            <a:r>
              <a:rPr lang="en-US" dirty="0" smtClean="0">
                <a:effectLst/>
              </a:rPr>
              <a:t>. </a:t>
            </a:r>
            <a:r>
              <a:rPr lang="en-US" dirty="0">
                <a:effectLst/>
              </a:rPr>
              <a:t>The record label contains information about the record length, the base address of the data, and other indicators. The directory provides the entry positions and tags of the data fields in the record. The data fields contain the actual bibliographic data, such as author, title, publication date, etc. The record separator is a single character that marks the end of the </a:t>
            </a:r>
            <a:r>
              <a:rPr lang="en-US" dirty="0" smtClean="0">
                <a:effectLst/>
              </a:rPr>
              <a:t>record.</a:t>
            </a:r>
            <a:endParaRPr lang="en-US" dirty="0">
              <a:effectLst/>
            </a:endParaRPr>
          </a:p>
          <a:p>
            <a:pPr algn="just"/>
            <a:r>
              <a:rPr lang="en-US" dirty="0">
                <a:effectLst/>
              </a:rPr>
              <a:t>The data fields in CCF are divided into three types: </a:t>
            </a:r>
            <a:r>
              <a:rPr lang="en-US" b="1" dirty="0">
                <a:effectLst/>
              </a:rPr>
              <a:t>record identifier field</a:t>
            </a:r>
            <a:r>
              <a:rPr lang="en-US" dirty="0">
                <a:effectLst/>
              </a:rPr>
              <a:t>, </a:t>
            </a:r>
            <a:r>
              <a:rPr lang="en-US" b="1" dirty="0">
                <a:effectLst/>
              </a:rPr>
              <a:t>reserved fields</a:t>
            </a:r>
            <a:r>
              <a:rPr lang="en-US" dirty="0">
                <a:effectLst/>
              </a:rPr>
              <a:t>, and </a:t>
            </a:r>
            <a:r>
              <a:rPr lang="en-US" b="1" dirty="0">
                <a:effectLst/>
              </a:rPr>
              <a:t>bibliographic </a:t>
            </a:r>
            <a:r>
              <a:rPr lang="en-US" b="1" dirty="0" smtClean="0">
                <a:effectLst/>
              </a:rPr>
              <a:t>fields</a:t>
            </a:r>
            <a:r>
              <a:rPr lang="en-US" dirty="0" smtClean="0">
                <a:effectLst/>
              </a:rPr>
              <a:t>. </a:t>
            </a:r>
            <a:r>
              <a:rPr lang="en-US" dirty="0">
                <a:effectLst/>
              </a:rPr>
              <a:t>The record identifier field has tag 001 and uniquely identifies the record. The reserved fields have tags from 002 to 00Z and provide data for the processing of the record, such as language, country, etc. The bibliographic fields have tags from 010 to ZZZ and provide data about the material described by the record, such as subject, abstract, notes, </a:t>
            </a:r>
            <a:r>
              <a:rPr lang="en-US" dirty="0" smtClean="0">
                <a:effectLst/>
              </a:rPr>
              <a:t>etc.</a:t>
            </a:r>
            <a:endParaRPr lang="en-US" dirty="0">
              <a:effectLst/>
            </a:endParaRPr>
          </a:p>
          <a:p>
            <a:pPr algn="just"/>
            <a:r>
              <a:rPr lang="en-US" dirty="0">
                <a:effectLst/>
              </a:rPr>
              <a:t>The bibliographic fields in CCF can also have optional sub-parts: </a:t>
            </a:r>
            <a:r>
              <a:rPr lang="en-US" b="1" dirty="0">
                <a:effectLst/>
              </a:rPr>
              <a:t>indicators</a:t>
            </a:r>
            <a:r>
              <a:rPr lang="en-US" dirty="0">
                <a:effectLst/>
              </a:rPr>
              <a:t> and </a:t>
            </a:r>
            <a:r>
              <a:rPr lang="en-US" b="1" dirty="0" smtClean="0">
                <a:effectLst/>
              </a:rPr>
              <a:t>identifiers</a:t>
            </a:r>
            <a:r>
              <a:rPr lang="en-US" dirty="0" smtClean="0">
                <a:effectLst/>
              </a:rPr>
              <a:t>. </a:t>
            </a:r>
            <a:r>
              <a:rPr lang="en-US" dirty="0">
                <a:effectLst/>
              </a:rPr>
              <a:t>Indicators are one or two characters that provide further information about the contents or the relationship of the field. Identifiers are composed of a delimiter and an identifying code that identify data within the </a:t>
            </a:r>
            <a:r>
              <a:rPr lang="en-US" dirty="0" smtClean="0">
                <a:effectLst/>
              </a:rPr>
              <a:t>field</a:t>
            </a:r>
            <a:r>
              <a:rPr lang="en-US" baseline="30000" dirty="0">
                <a:effectLst/>
              </a:rPr>
              <a:t>.</a:t>
            </a:r>
            <a:endParaRPr lang="en-US" dirty="0">
              <a:effectLst/>
            </a:endParaRPr>
          </a:p>
          <a:p>
            <a:pPr algn="just"/>
            <a:r>
              <a:rPr lang="en-US" dirty="0">
                <a:effectLst/>
              </a:rPr>
              <a:t>CCF does not define the length or the content of individual records and does not assign any meaning to tags, indicators or identifiers. These specifications are determined by the implementation formats that use CCF as a basis, such as MARC 21, UNIMARC, or CCF </a:t>
            </a:r>
            <a:r>
              <a:rPr lang="en-US" dirty="0" smtClean="0">
                <a:effectLst/>
              </a:rPr>
              <a:t>itself.</a:t>
            </a:r>
            <a:endParaRPr lang="en-US" dirty="0">
              <a:effectLst/>
            </a:endParaRPr>
          </a:p>
          <a:p>
            <a:endParaRPr lang="en-IN" dirty="0"/>
          </a:p>
        </p:txBody>
      </p:sp>
    </p:spTree>
    <p:extLst>
      <p:ext uri="{BB962C8B-B14F-4D97-AF65-F5344CB8AC3E}">
        <p14:creationId xmlns:p14="http://schemas.microsoft.com/office/powerpoint/2010/main" val="2702275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marL="36900" indent="0" algn="just">
              <a:buNone/>
            </a:pPr>
            <a:r>
              <a:rPr lang="en-US" dirty="0">
                <a:solidFill>
                  <a:srgbClr val="00B0F0"/>
                </a:solidFill>
                <a:effectLst/>
              </a:rPr>
              <a:t>FRBR</a:t>
            </a:r>
            <a:r>
              <a:rPr lang="en-US" dirty="0">
                <a:effectLst/>
              </a:rPr>
              <a:t> stands for </a:t>
            </a:r>
            <a:r>
              <a:rPr lang="en-US" b="1" dirty="0">
                <a:effectLst/>
              </a:rPr>
              <a:t>Functional Requirements for Bibliographic Records</a:t>
            </a:r>
            <a:r>
              <a:rPr lang="en-US" dirty="0">
                <a:effectLst/>
              </a:rPr>
              <a:t>. It is a </a:t>
            </a:r>
            <a:r>
              <a:rPr lang="en-US" b="1" dirty="0">
                <a:effectLst/>
              </a:rPr>
              <a:t>conceptual model</a:t>
            </a:r>
            <a:r>
              <a:rPr lang="en-US" dirty="0">
                <a:effectLst/>
              </a:rPr>
              <a:t> developed by the International Federation of Library Associations and Institutions (IFLA) that relates user tasks of retrieval and access in online library catalogues and bibliographic databases from a user’s </a:t>
            </a:r>
            <a:r>
              <a:rPr lang="en-US" dirty="0" smtClean="0">
                <a:effectLst/>
              </a:rPr>
              <a:t>perspective.</a:t>
            </a:r>
            <a:r>
              <a:rPr lang="en-US" dirty="0">
                <a:effectLst/>
              </a:rPr>
              <a:t> It represents a more holistic approach to retrieval and access as the relationships between the entities provide links to navigate through the hierarchy of </a:t>
            </a:r>
            <a:r>
              <a:rPr lang="en-US" dirty="0" smtClean="0">
                <a:effectLst/>
              </a:rPr>
              <a:t>relationships.</a:t>
            </a:r>
            <a:endParaRPr lang="en-US" dirty="0">
              <a:effectLst/>
            </a:endParaRPr>
          </a:p>
          <a:p>
            <a:pPr marL="36900" indent="0" algn="just">
              <a:buNone/>
            </a:pPr>
            <a:r>
              <a:rPr lang="en-US" dirty="0">
                <a:effectLst/>
              </a:rPr>
              <a:t>The FRBR model consists of three groups of entities:</a:t>
            </a:r>
          </a:p>
          <a:p>
            <a:pPr algn="just"/>
            <a:r>
              <a:rPr lang="en-US" dirty="0">
                <a:effectLst/>
              </a:rPr>
              <a:t>Group 1 entities are </a:t>
            </a:r>
            <a:r>
              <a:rPr lang="en-US" b="1" dirty="0">
                <a:effectLst/>
              </a:rPr>
              <a:t>work</a:t>
            </a:r>
            <a:r>
              <a:rPr lang="en-US" dirty="0">
                <a:effectLst/>
              </a:rPr>
              <a:t>, </a:t>
            </a:r>
            <a:r>
              <a:rPr lang="en-US" b="1" dirty="0">
                <a:effectLst/>
              </a:rPr>
              <a:t>expression</a:t>
            </a:r>
            <a:r>
              <a:rPr lang="en-US" dirty="0">
                <a:effectLst/>
              </a:rPr>
              <a:t>, </a:t>
            </a:r>
            <a:r>
              <a:rPr lang="en-US" b="1" dirty="0">
                <a:effectLst/>
              </a:rPr>
              <a:t>manifestation</a:t>
            </a:r>
            <a:r>
              <a:rPr lang="en-US" dirty="0">
                <a:effectLst/>
              </a:rPr>
              <a:t>, and </a:t>
            </a:r>
            <a:r>
              <a:rPr lang="en-US" b="1" dirty="0">
                <a:effectLst/>
              </a:rPr>
              <a:t>item</a:t>
            </a:r>
            <a:r>
              <a:rPr lang="en-US" dirty="0">
                <a:effectLst/>
              </a:rPr>
              <a:t> (WEMI). They represent the products of intellectual or artistic </a:t>
            </a:r>
            <a:r>
              <a:rPr lang="en-US" dirty="0" smtClean="0">
                <a:effectLst/>
              </a:rPr>
              <a:t>endeavor.</a:t>
            </a:r>
            <a:endParaRPr lang="en-US" dirty="0">
              <a:effectLst/>
            </a:endParaRPr>
          </a:p>
          <a:p>
            <a:pPr algn="just"/>
            <a:r>
              <a:rPr lang="en-US" dirty="0">
                <a:effectLst/>
              </a:rPr>
              <a:t>Group 2 entities are </a:t>
            </a:r>
            <a:r>
              <a:rPr lang="en-US" b="1" dirty="0">
                <a:effectLst/>
              </a:rPr>
              <a:t>person</a:t>
            </a:r>
            <a:r>
              <a:rPr lang="en-US" dirty="0">
                <a:effectLst/>
              </a:rPr>
              <a:t>, </a:t>
            </a:r>
            <a:r>
              <a:rPr lang="en-US" b="1" dirty="0">
                <a:effectLst/>
              </a:rPr>
              <a:t>family</a:t>
            </a:r>
            <a:r>
              <a:rPr lang="en-US" dirty="0">
                <a:effectLst/>
              </a:rPr>
              <a:t> and </a:t>
            </a:r>
            <a:r>
              <a:rPr lang="en-US" b="1" dirty="0">
                <a:effectLst/>
              </a:rPr>
              <a:t>corporate body</a:t>
            </a:r>
            <a:r>
              <a:rPr lang="en-US" dirty="0">
                <a:effectLst/>
              </a:rPr>
              <a:t>, responsible for the custodianship of Group 1’s intellectual or artistic </a:t>
            </a:r>
            <a:r>
              <a:rPr lang="en-US" dirty="0" smtClean="0">
                <a:effectLst/>
              </a:rPr>
              <a:t>endeavor</a:t>
            </a:r>
            <a:r>
              <a:rPr lang="en-US" baseline="30000" dirty="0" smtClean="0">
                <a:effectLst/>
              </a:rPr>
              <a:t>.</a:t>
            </a:r>
            <a:endParaRPr lang="en-US" dirty="0">
              <a:effectLst/>
            </a:endParaRPr>
          </a:p>
          <a:p>
            <a:pPr algn="just"/>
            <a:r>
              <a:rPr lang="en-US" dirty="0">
                <a:effectLst/>
              </a:rPr>
              <a:t>Group 3 entities are </a:t>
            </a:r>
            <a:r>
              <a:rPr lang="en-US" b="1" dirty="0">
                <a:effectLst/>
              </a:rPr>
              <a:t>subjects</a:t>
            </a:r>
            <a:r>
              <a:rPr lang="en-US" dirty="0">
                <a:effectLst/>
              </a:rPr>
              <a:t> of Group 1 or Group 2’s intellectual endeavor, and include </a:t>
            </a:r>
            <a:r>
              <a:rPr lang="en-US" b="1" dirty="0">
                <a:effectLst/>
              </a:rPr>
              <a:t>concepts</a:t>
            </a:r>
            <a:r>
              <a:rPr lang="en-US" dirty="0">
                <a:effectLst/>
              </a:rPr>
              <a:t>, </a:t>
            </a:r>
            <a:r>
              <a:rPr lang="en-US" b="1" dirty="0">
                <a:effectLst/>
              </a:rPr>
              <a:t>objects</a:t>
            </a:r>
            <a:r>
              <a:rPr lang="en-US" dirty="0">
                <a:effectLst/>
              </a:rPr>
              <a:t>, </a:t>
            </a:r>
            <a:r>
              <a:rPr lang="en-US" b="1" dirty="0">
                <a:effectLst/>
              </a:rPr>
              <a:t>events</a:t>
            </a:r>
            <a:r>
              <a:rPr lang="en-US" dirty="0">
                <a:effectLst/>
              </a:rPr>
              <a:t>, and </a:t>
            </a:r>
            <a:r>
              <a:rPr lang="en-US" b="1" dirty="0" smtClean="0">
                <a:effectLst/>
              </a:rPr>
              <a:t>places</a:t>
            </a:r>
            <a:r>
              <a:rPr lang="en-US" baseline="30000" dirty="0">
                <a:effectLst/>
              </a:rPr>
              <a:t>.</a:t>
            </a:r>
            <a:endParaRPr lang="en-US" dirty="0">
              <a:effectLst/>
            </a:endParaRPr>
          </a:p>
          <a:p>
            <a:pPr marL="36900" indent="0" algn="just">
              <a:buNone/>
            </a:pPr>
            <a:r>
              <a:rPr lang="en-US" dirty="0">
                <a:effectLst/>
              </a:rPr>
              <a:t>The FRBR model also defines four user tasks that can be performed with the bibliographic data:</a:t>
            </a:r>
          </a:p>
          <a:p>
            <a:pPr algn="just"/>
            <a:r>
              <a:rPr lang="en-US" dirty="0">
                <a:effectLst/>
              </a:rPr>
              <a:t>To </a:t>
            </a:r>
            <a:r>
              <a:rPr lang="en-US" b="1" dirty="0">
                <a:effectLst/>
              </a:rPr>
              <a:t>find</a:t>
            </a:r>
            <a:r>
              <a:rPr lang="en-US" dirty="0">
                <a:effectLst/>
              </a:rPr>
              <a:t> entities in a search</a:t>
            </a:r>
          </a:p>
          <a:p>
            <a:pPr algn="just"/>
            <a:r>
              <a:rPr lang="en-US" dirty="0">
                <a:effectLst/>
              </a:rPr>
              <a:t>To </a:t>
            </a:r>
            <a:r>
              <a:rPr lang="en-US" b="1" dirty="0">
                <a:effectLst/>
              </a:rPr>
              <a:t>identify</a:t>
            </a:r>
            <a:r>
              <a:rPr lang="en-US" dirty="0">
                <a:effectLst/>
              </a:rPr>
              <a:t> an entity as being the correct one</a:t>
            </a:r>
          </a:p>
          <a:p>
            <a:pPr algn="just"/>
            <a:r>
              <a:rPr lang="en-US" dirty="0">
                <a:effectLst/>
              </a:rPr>
              <a:t>To </a:t>
            </a:r>
            <a:r>
              <a:rPr lang="en-US" b="1" dirty="0">
                <a:effectLst/>
              </a:rPr>
              <a:t>select</a:t>
            </a:r>
            <a:r>
              <a:rPr lang="en-US" dirty="0">
                <a:effectLst/>
              </a:rPr>
              <a:t> an entity that suits the user’s needs</a:t>
            </a:r>
          </a:p>
          <a:p>
            <a:pPr algn="just"/>
            <a:r>
              <a:rPr lang="en-US" dirty="0">
                <a:effectLst/>
              </a:rPr>
              <a:t>To </a:t>
            </a:r>
            <a:r>
              <a:rPr lang="en-US" b="1" dirty="0">
                <a:effectLst/>
              </a:rPr>
              <a:t>obtain</a:t>
            </a:r>
            <a:r>
              <a:rPr lang="en-US" dirty="0">
                <a:effectLst/>
              </a:rPr>
              <a:t> an entity (physical access or licensing</a:t>
            </a:r>
            <a:r>
              <a:rPr lang="en-US" dirty="0" smtClean="0">
                <a:effectLst/>
              </a:rPr>
              <a:t>)</a:t>
            </a:r>
            <a:r>
              <a:rPr lang="en-US" baseline="30000" dirty="0" smtClean="0">
                <a:effectLst/>
              </a:rPr>
              <a:t>.</a:t>
            </a:r>
            <a:endParaRPr lang="en-US" dirty="0">
              <a:effectLst/>
            </a:endParaRPr>
          </a:p>
          <a:p>
            <a:pPr marL="36900" indent="0" algn="just">
              <a:buNone/>
            </a:pPr>
            <a:r>
              <a:rPr lang="en-US" dirty="0" smtClean="0">
                <a:effectLst/>
              </a:rPr>
              <a:t>The </a:t>
            </a:r>
            <a:r>
              <a:rPr lang="en-US" dirty="0">
                <a:effectLst/>
              </a:rPr>
              <a:t>FRBR model is separate from specific cataloguing standards such as Anglo-American Cataloguing Rules (AACR), Resource Description and Access (RDA) and International Standard Bibliographic Description (ISBD). However, it can be used as a basis for developing implementation formats that use the ISO 2709 standard, such as MARC 21, UNIMARC, or </a:t>
            </a:r>
            <a:r>
              <a:rPr lang="en-US" dirty="0" smtClean="0">
                <a:effectLst/>
              </a:rPr>
              <a:t>CCF.</a:t>
            </a:r>
            <a:endParaRPr lang="en-US" dirty="0">
              <a:effectLst/>
            </a:endParaRPr>
          </a:p>
          <a:p>
            <a:endParaRPr lang="en-IN" dirty="0"/>
          </a:p>
        </p:txBody>
      </p:sp>
    </p:spTree>
    <p:extLst>
      <p:ext uri="{BB962C8B-B14F-4D97-AF65-F5344CB8AC3E}">
        <p14:creationId xmlns:p14="http://schemas.microsoft.com/office/powerpoint/2010/main" val="4261472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fontScale="92500" lnSpcReduction="10000"/>
          </a:bodyPr>
          <a:lstStyle/>
          <a:p>
            <a:pPr marL="36900" indent="0" algn="just">
              <a:buNone/>
            </a:pPr>
            <a:r>
              <a:rPr lang="en-US" dirty="0">
                <a:solidFill>
                  <a:srgbClr val="00B0F0"/>
                </a:solidFill>
                <a:effectLst/>
              </a:rPr>
              <a:t>BIB FRAME </a:t>
            </a:r>
            <a:r>
              <a:rPr lang="en-US" dirty="0">
                <a:effectLst/>
              </a:rPr>
              <a:t>stands for </a:t>
            </a:r>
            <a:r>
              <a:rPr lang="en-US" b="1" dirty="0">
                <a:effectLst/>
              </a:rPr>
              <a:t>Bibliographic Framework</a:t>
            </a:r>
            <a:r>
              <a:rPr lang="en-US" dirty="0">
                <a:effectLst/>
              </a:rPr>
              <a:t>. It is a </a:t>
            </a:r>
            <a:r>
              <a:rPr lang="en-US" b="1" dirty="0">
                <a:effectLst/>
              </a:rPr>
              <a:t>data model</a:t>
            </a:r>
            <a:r>
              <a:rPr lang="en-US" dirty="0">
                <a:effectLst/>
              </a:rPr>
              <a:t> for bibliographic description that uses </a:t>
            </a:r>
            <a:r>
              <a:rPr lang="en-US" b="1" dirty="0">
                <a:effectLst/>
              </a:rPr>
              <a:t>linked data principles</a:t>
            </a:r>
            <a:r>
              <a:rPr lang="en-US" dirty="0">
                <a:effectLst/>
              </a:rPr>
              <a:t> to make bibliographic data more useful both within and outside the library </a:t>
            </a:r>
            <a:r>
              <a:rPr lang="en-US" dirty="0" smtClean="0">
                <a:effectLst/>
              </a:rPr>
              <a:t>community.</a:t>
            </a:r>
            <a:r>
              <a:rPr lang="en-US" dirty="0">
                <a:effectLst/>
              </a:rPr>
              <a:t> BIB FRAME was designed to replace the MARC standards, which are based on outdated techniques for data </a:t>
            </a:r>
            <a:r>
              <a:rPr lang="en-US" dirty="0" smtClean="0">
                <a:effectLst/>
              </a:rPr>
              <a:t>management.</a:t>
            </a:r>
            <a:endParaRPr lang="en-US" dirty="0">
              <a:effectLst/>
            </a:endParaRPr>
          </a:p>
          <a:p>
            <a:pPr marL="36900" indent="0" algn="just">
              <a:buNone/>
            </a:pPr>
            <a:r>
              <a:rPr lang="en-US" dirty="0">
                <a:effectLst/>
              </a:rPr>
              <a:t>BIB FRAME is expressed in RDF and based on three categories of abstraction: </a:t>
            </a:r>
            <a:r>
              <a:rPr lang="en-US" b="1" dirty="0">
                <a:effectLst/>
              </a:rPr>
              <a:t>work</a:t>
            </a:r>
            <a:r>
              <a:rPr lang="en-US" dirty="0">
                <a:effectLst/>
              </a:rPr>
              <a:t>, </a:t>
            </a:r>
            <a:r>
              <a:rPr lang="en-US" b="1" dirty="0">
                <a:effectLst/>
              </a:rPr>
              <a:t>instance</a:t>
            </a:r>
            <a:r>
              <a:rPr lang="en-US" dirty="0">
                <a:effectLst/>
              </a:rPr>
              <a:t>, and </a:t>
            </a:r>
            <a:r>
              <a:rPr lang="en-US" b="1" dirty="0" smtClean="0">
                <a:effectLst/>
              </a:rPr>
              <a:t>item</a:t>
            </a:r>
            <a:r>
              <a:rPr lang="en-US" dirty="0" smtClean="0">
                <a:effectLst/>
              </a:rPr>
              <a:t>. </a:t>
            </a:r>
            <a:r>
              <a:rPr lang="en-US" dirty="0">
                <a:effectLst/>
              </a:rPr>
              <a:t>A work reflects the conceptual essence of the resource, such as its authors, languages, and subjects. An instance represents a material embodiment of the work, such as its publisher, date, and format. An item is an actual copy of an instance, such as its location, shelf mark, and </a:t>
            </a:r>
            <a:r>
              <a:rPr lang="en-US" dirty="0" smtClean="0">
                <a:effectLst/>
              </a:rPr>
              <a:t>barcode.</a:t>
            </a:r>
            <a:endParaRPr lang="en-US" dirty="0">
              <a:effectLst/>
            </a:endParaRPr>
          </a:p>
          <a:p>
            <a:pPr marL="36900" indent="0" algn="just">
              <a:buNone/>
            </a:pPr>
            <a:r>
              <a:rPr lang="en-US" dirty="0">
                <a:effectLst/>
              </a:rPr>
              <a:t>BIB FRAME also defines three additional classes that relate to the core categories: </a:t>
            </a:r>
            <a:r>
              <a:rPr lang="en-US" b="1" dirty="0">
                <a:effectLst/>
              </a:rPr>
              <a:t>agent</a:t>
            </a:r>
            <a:r>
              <a:rPr lang="en-US" dirty="0">
                <a:effectLst/>
              </a:rPr>
              <a:t>, </a:t>
            </a:r>
            <a:r>
              <a:rPr lang="en-US" b="1" dirty="0">
                <a:effectLst/>
              </a:rPr>
              <a:t>subject</a:t>
            </a:r>
            <a:r>
              <a:rPr lang="en-US" dirty="0">
                <a:effectLst/>
              </a:rPr>
              <a:t>, and </a:t>
            </a:r>
            <a:r>
              <a:rPr lang="en-US" b="1" dirty="0" smtClean="0">
                <a:effectLst/>
              </a:rPr>
              <a:t>event</a:t>
            </a:r>
            <a:r>
              <a:rPr lang="en-US" dirty="0" smtClean="0">
                <a:effectLst/>
              </a:rPr>
              <a:t>. </a:t>
            </a:r>
            <a:r>
              <a:rPr lang="en-US" dirty="0">
                <a:effectLst/>
              </a:rPr>
              <a:t>An agent is a person, organization, or jurisdiction associated with a work or instance through roles such as author, editor, composer, etc. A subject is a concept that the work is about, such as a topic, place, event, work, instance, item, agent, etc. An event is an occurrence that may be the content of a </a:t>
            </a:r>
            <a:r>
              <a:rPr lang="en-US" dirty="0" smtClean="0">
                <a:effectLst/>
              </a:rPr>
              <a:t>work.</a:t>
            </a:r>
            <a:endParaRPr lang="en-US" dirty="0">
              <a:effectLst/>
            </a:endParaRPr>
          </a:p>
          <a:p>
            <a:pPr marL="36900" indent="0" algn="just">
              <a:buNone/>
            </a:pPr>
            <a:r>
              <a:rPr lang="en-US" dirty="0">
                <a:effectLst/>
              </a:rPr>
              <a:t>BIB FRAME does not define the length or the content of individual records and does not assign any meaning to tags, indicators or identifiers. These specifications are determined by the implementation formats that use BIB FRAME as a </a:t>
            </a:r>
            <a:r>
              <a:rPr lang="en-US" dirty="0" smtClean="0">
                <a:effectLst/>
              </a:rPr>
              <a:t>basis. </a:t>
            </a:r>
            <a:r>
              <a:rPr lang="en-US" dirty="0">
                <a:effectLst/>
              </a:rPr>
              <a:t>Some examples of implementation formats based on BIB FRAME are:</a:t>
            </a:r>
          </a:p>
          <a:p>
            <a:pPr algn="just"/>
            <a:r>
              <a:rPr lang="en-US" dirty="0">
                <a:effectLst/>
              </a:rPr>
              <a:t>MARC 21</a:t>
            </a:r>
          </a:p>
          <a:p>
            <a:pPr algn="just"/>
            <a:r>
              <a:rPr lang="en-US" dirty="0">
                <a:effectLst/>
              </a:rPr>
              <a:t>UNIMARC</a:t>
            </a:r>
          </a:p>
          <a:p>
            <a:pPr algn="just"/>
            <a:r>
              <a:rPr lang="en-US" dirty="0">
                <a:effectLst/>
              </a:rPr>
              <a:t>CCF (Common Communication Format)</a:t>
            </a:r>
          </a:p>
          <a:p>
            <a:endParaRPr lang="en-IN" dirty="0"/>
          </a:p>
        </p:txBody>
      </p:sp>
    </p:spTree>
    <p:extLst>
      <p:ext uri="{BB962C8B-B14F-4D97-AF65-F5344CB8AC3E}">
        <p14:creationId xmlns:p14="http://schemas.microsoft.com/office/powerpoint/2010/main" val="3004931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629400"/>
          </a:xfrm>
        </p:spPr>
        <p:txBody>
          <a:bodyPr>
            <a:normAutofit/>
          </a:bodyPr>
          <a:lstStyle/>
          <a:p>
            <a:pPr marL="36900" indent="0" algn="just">
              <a:buNone/>
            </a:pPr>
            <a:r>
              <a:rPr lang="en-US" dirty="0" smtClean="0">
                <a:solidFill>
                  <a:srgbClr val="00B0F0"/>
                </a:solidFill>
                <a:effectLst/>
              </a:rPr>
              <a:t>Dublin </a:t>
            </a:r>
            <a:r>
              <a:rPr lang="en-US" dirty="0">
                <a:solidFill>
                  <a:srgbClr val="00B0F0"/>
                </a:solidFill>
                <a:effectLst/>
              </a:rPr>
              <a:t>Core </a:t>
            </a:r>
            <a:r>
              <a:rPr lang="en-US" dirty="0">
                <a:effectLst/>
              </a:rPr>
              <a:t>is a set of </a:t>
            </a:r>
            <a:r>
              <a:rPr lang="en-US" b="1" dirty="0">
                <a:effectLst/>
              </a:rPr>
              <a:t>fifteen main metadata items</a:t>
            </a:r>
            <a:r>
              <a:rPr lang="en-US" dirty="0">
                <a:effectLst/>
              </a:rPr>
              <a:t> for describing digital or physical resources, such as web pages, books, images, </a:t>
            </a:r>
            <a:r>
              <a:rPr lang="en-US" dirty="0" smtClean="0">
                <a:effectLst/>
              </a:rPr>
              <a:t>etc.</a:t>
            </a:r>
            <a:r>
              <a:rPr lang="en-US" dirty="0">
                <a:effectLst/>
              </a:rPr>
              <a:t> Metadata is data that provides information about other data. For example, the title, author, and date of a book are metadata that describe the book.</a:t>
            </a:r>
          </a:p>
          <a:p>
            <a:pPr marL="36900" indent="0" algn="just">
              <a:buNone/>
            </a:pPr>
            <a:r>
              <a:rPr lang="en-US" dirty="0">
                <a:effectLst/>
              </a:rPr>
              <a:t>Dublin Core was developed by an international group of professionals from different fields, such as librarianship, computer science, and </a:t>
            </a:r>
            <a:r>
              <a:rPr lang="en-US" dirty="0" smtClean="0">
                <a:effectLst/>
              </a:rPr>
              <a:t>museums.</a:t>
            </a:r>
            <a:r>
              <a:rPr lang="en-US" dirty="0">
                <a:effectLst/>
              </a:rPr>
              <a:t> The name "Dublin" comes from Dublin, Ohio, USA, where the first workshop on Dublin Core was held in </a:t>
            </a:r>
            <a:r>
              <a:rPr lang="en-US" dirty="0" smtClean="0">
                <a:effectLst/>
              </a:rPr>
              <a:t>1995.</a:t>
            </a:r>
            <a:r>
              <a:rPr lang="en-US" dirty="0">
                <a:effectLst/>
              </a:rPr>
              <a:t> The word "Core" means that the metadata items are broad and generic, and can be used for a wide range of </a:t>
            </a:r>
            <a:r>
              <a:rPr lang="en-US" dirty="0" smtClean="0">
                <a:effectLst/>
              </a:rPr>
              <a:t>resources</a:t>
            </a:r>
            <a:endParaRPr lang="en-US" dirty="0">
              <a:effectLst/>
            </a:endParaRPr>
          </a:p>
          <a:p>
            <a:pPr marL="36900" indent="0" algn="just">
              <a:buNone/>
            </a:pPr>
            <a:r>
              <a:rPr lang="en-US" dirty="0">
                <a:effectLst/>
              </a:rPr>
              <a:t>Dublin Core is also used as an adjective for Dublin Core metadata, which is a style of metadata that uses multiple vocabularies based on the Resource Description Framework (RDF), a generic data model for </a:t>
            </a:r>
            <a:r>
              <a:rPr lang="en-US" dirty="0" smtClean="0">
                <a:effectLst/>
              </a:rPr>
              <a:t>metadata</a:t>
            </a:r>
            <a:r>
              <a:rPr lang="en-US" baseline="30000" dirty="0">
                <a:effectLst/>
              </a:rPr>
              <a:t>.</a:t>
            </a:r>
            <a:r>
              <a:rPr lang="en-US" dirty="0">
                <a:effectLst/>
              </a:rPr>
              <a:t> RDF allows metadata to be linked and shared across different applications and platforms. Dublin Core metadata can also be customized and extended by using application profiles, which are sets of rules and guidelines for using Dublin Core with other vocabularies to meet specific </a:t>
            </a:r>
            <a:r>
              <a:rPr lang="en-US" dirty="0" smtClean="0">
                <a:effectLst/>
              </a:rPr>
              <a:t>needs.</a:t>
            </a:r>
            <a:endParaRPr lang="en-US" dirty="0">
              <a:effectLst/>
            </a:endParaRPr>
          </a:p>
          <a:p>
            <a:endParaRPr lang="en-IN" dirty="0"/>
          </a:p>
        </p:txBody>
      </p:sp>
    </p:spTree>
    <p:extLst>
      <p:ext uri="{BB962C8B-B14F-4D97-AF65-F5344CB8AC3E}">
        <p14:creationId xmlns:p14="http://schemas.microsoft.com/office/powerpoint/2010/main" val="2717696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24868402"/>
              </p:ext>
            </p:extLst>
          </p:nvPr>
        </p:nvGraphicFramePr>
        <p:xfrm>
          <a:off x="152400" y="36689"/>
          <a:ext cx="8839200" cy="6795746"/>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4039526594"/>
                    </a:ext>
                  </a:extLst>
                </a:gridCol>
                <a:gridCol w="3657600">
                  <a:extLst>
                    <a:ext uri="{9D8B030D-6E8A-4147-A177-3AD203B41FA5}">
                      <a16:colId xmlns:a16="http://schemas.microsoft.com/office/drawing/2014/main" val="3179122412"/>
                    </a:ext>
                  </a:extLst>
                </a:gridCol>
                <a:gridCol w="3733800">
                  <a:extLst>
                    <a:ext uri="{9D8B030D-6E8A-4147-A177-3AD203B41FA5}">
                      <a16:colId xmlns:a16="http://schemas.microsoft.com/office/drawing/2014/main" val="3897924558"/>
                    </a:ext>
                  </a:extLst>
                </a:gridCol>
              </a:tblGrid>
              <a:tr h="417535">
                <a:tc>
                  <a:txBody>
                    <a:bodyPr/>
                    <a:lstStyle/>
                    <a:p>
                      <a:pPr algn="ctr" fontAlgn="b"/>
                      <a:r>
                        <a:rPr lang="en-IN" sz="1200" b="1" dirty="0">
                          <a:effectLst/>
                        </a:rPr>
                        <a:t>Dublin Core Element</a:t>
                      </a:r>
                      <a:endParaRPr lang="en-IN" sz="1200" dirty="0">
                        <a:effectLst/>
                      </a:endParaRPr>
                    </a:p>
                  </a:txBody>
                  <a:tcPr marL="47625" marR="47625" marT="47625" marB="47625" anchor="ctr"/>
                </a:tc>
                <a:tc>
                  <a:txBody>
                    <a:bodyPr/>
                    <a:lstStyle/>
                    <a:p>
                      <a:pPr algn="ctr" fontAlgn="b"/>
                      <a:r>
                        <a:rPr lang="en-IN" sz="1200" b="1" dirty="0">
                          <a:effectLst/>
                        </a:rPr>
                        <a:t>Use</a:t>
                      </a:r>
                      <a:endParaRPr lang="en-IN" sz="1200" dirty="0">
                        <a:effectLst/>
                      </a:endParaRPr>
                    </a:p>
                  </a:txBody>
                  <a:tcPr marL="47625" marR="47625" marT="47625" marB="47625" anchor="ctr"/>
                </a:tc>
                <a:tc>
                  <a:txBody>
                    <a:bodyPr/>
                    <a:lstStyle/>
                    <a:p>
                      <a:pPr algn="ctr" fontAlgn="b"/>
                      <a:r>
                        <a:rPr lang="en-IN" sz="1200" b="1" dirty="0">
                          <a:effectLst/>
                        </a:rPr>
                        <a:t>Possible Data Value Standards</a:t>
                      </a:r>
                      <a:endParaRPr lang="en-IN" sz="1200" dirty="0">
                        <a:effectLst/>
                      </a:endParaRPr>
                    </a:p>
                  </a:txBody>
                  <a:tcPr marL="47625" marR="47625" marT="47625" marB="47625" anchor="ctr"/>
                </a:tc>
                <a:extLst>
                  <a:ext uri="{0D108BD9-81ED-4DB2-BD59-A6C34878D82A}">
                    <a16:rowId xmlns:a16="http://schemas.microsoft.com/office/drawing/2014/main" val="3382988463"/>
                  </a:ext>
                </a:extLst>
              </a:tr>
              <a:tr h="251902">
                <a:tc>
                  <a:txBody>
                    <a:bodyPr/>
                    <a:lstStyle/>
                    <a:p>
                      <a:pPr fontAlgn="t"/>
                      <a:r>
                        <a:rPr lang="en-IN" sz="1200" b="1" dirty="0">
                          <a:effectLst/>
                        </a:rPr>
                        <a:t>Title</a:t>
                      </a:r>
                      <a:endParaRPr lang="en-IN" sz="1200" dirty="0">
                        <a:effectLst/>
                      </a:endParaRPr>
                    </a:p>
                  </a:txBody>
                  <a:tcPr marL="47625" marR="47625" marT="47625" marB="47625"/>
                </a:tc>
                <a:tc>
                  <a:txBody>
                    <a:bodyPr/>
                    <a:lstStyle/>
                    <a:p>
                      <a:pPr fontAlgn="t"/>
                      <a:r>
                        <a:rPr lang="en-US" sz="1200">
                          <a:effectLst/>
                        </a:rPr>
                        <a:t>A name given to the resource.</a:t>
                      </a:r>
                    </a:p>
                  </a:txBody>
                  <a:tcPr marL="47625" marR="47625" marT="47625" marB="47625"/>
                </a:tc>
                <a:tc>
                  <a:txBody>
                    <a:bodyPr/>
                    <a:lstStyle/>
                    <a:p>
                      <a:pPr fontAlgn="t"/>
                      <a:r>
                        <a:rPr lang="en-IN" sz="1200">
                          <a:effectLst/>
                        </a:rPr>
                        <a:t> </a:t>
                      </a:r>
                    </a:p>
                  </a:txBody>
                  <a:tcPr marL="47625" marR="47625" marT="47625" marB="47625"/>
                </a:tc>
                <a:extLst>
                  <a:ext uri="{0D108BD9-81ED-4DB2-BD59-A6C34878D82A}">
                    <a16:rowId xmlns:a16="http://schemas.microsoft.com/office/drawing/2014/main" val="3948283114"/>
                  </a:ext>
                </a:extLst>
              </a:tr>
              <a:tr h="638738">
                <a:tc>
                  <a:txBody>
                    <a:bodyPr/>
                    <a:lstStyle/>
                    <a:p>
                      <a:pPr fontAlgn="t"/>
                      <a:r>
                        <a:rPr lang="en-IN" sz="1200" b="1">
                          <a:effectLst/>
                        </a:rPr>
                        <a:t>Subject</a:t>
                      </a:r>
                      <a:endParaRPr lang="en-IN" sz="1200">
                        <a:effectLst/>
                      </a:endParaRPr>
                    </a:p>
                  </a:txBody>
                  <a:tcPr marL="47625" marR="47625" marT="47625" marB="47625"/>
                </a:tc>
                <a:tc>
                  <a:txBody>
                    <a:bodyPr/>
                    <a:lstStyle/>
                    <a:p>
                      <a:pPr fontAlgn="t"/>
                      <a:r>
                        <a:rPr lang="en-US" sz="1200" dirty="0">
                          <a:effectLst/>
                        </a:rPr>
                        <a:t>The topic of the resource.</a:t>
                      </a:r>
                    </a:p>
                  </a:txBody>
                  <a:tcPr marL="47625" marR="47625" marT="47625" marB="47625"/>
                </a:tc>
                <a:tc>
                  <a:txBody>
                    <a:bodyPr/>
                    <a:lstStyle/>
                    <a:p>
                      <a:pPr fontAlgn="t"/>
                      <a:r>
                        <a:rPr lang="en-US" sz="1200" b="0" u="none" strike="noStrike">
                          <a:solidFill>
                            <a:srgbClr val="02779E"/>
                          </a:solidFill>
                          <a:effectLst/>
                          <a:hlinkClick r:id="rId2"/>
                        </a:rPr>
                        <a:t>Library of Congress Subject Headings (LCSH)</a:t>
                      </a:r>
                      <a:endParaRPr lang="en-US" sz="1200">
                        <a:effectLst/>
                      </a:endParaRPr>
                    </a:p>
                    <a:p>
                      <a:pPr fontAlgn="t"/>
                      <a:r>
                        <a:rPr lang="en-US" sz="1200" b="0" u="none" strike="noStrike">
                          <a:solidFill>
                            <a:srgbClr val="02779E"/>
                          </a:solidFill>
                          <a:effectLst/>
                          <a:hlinkClick r:id="rId3"/>
                        </a:rPr>
                        <a:t>Faceted Application of Subject Terminology (FAST)</a:t>
                      </a:r>
                      <a:endParaRPr lang="en-US" sz="1200">
                        <a:effectLst/>
                      </a:endParaRPr>
                    </a:p>
                    <a:p>
                      <a:pPr fontAlgn="t"/>
                      <a:r>
                        <a:rPr lang="en-US" sz="1200" b="0" u="none" strike="noStrike">
                          <a:solidFill>
                            <a:srgbClr val="02779E"/>
                          </a:solidFill>
                          <a:effectLst/>
                          <a:hlinkClick r:id="rId4"/>
                        </a:rPr>
                        <a:t>Art &amp; Architecture Thesaurus (AAT)</a:t>
                      </a:r>
                      <a:endParaRPr lang="en-US" sz="1200">
                        <a:effectLst/>
                      </a:endParaRPr>
                    </a:p>
                  </a:txBody>
                  <a:tcPr marL="47625" marR="47625" marT="47625" marB="47625"/>
                </a:tc>
                <a:extLst>
                  <a:ext uri="{0D108BD9-81ED-4DB2-BD59-A6C34878D82A}">
                    <a16:rowId xmlns:a16="http://schemas.microsoft.com/office/drawing/2014/main" val="2665519714"/>
                  </a:ext>
                </a:extLst>
              </a:tr>
              <a:tr h="251902">
                <a:tc>
                  <a:txBody>
                    <a:bodyPr/>
                    <a:lstStyle/>
                    <a:p>
                      <a:pPr fontAlgn="t"/>
                      <a:r>
                        <a:rPr lang="en-IN" sz="1200" b="1">
                          <a:effectLst/>
                        </a:rPr>
                        <a:t>Description</a:t>
                      </a:r>
                      <a:endParaRPr lang="en-IN" sz="1200">
                        <a:effectLst/>
                      </a:endParaRPr>
                    </a:p>
                  </a:txBody>
                  <a:tcPr marL="47625" marR="47625" marT="47625" marB="47625"/>
                </a:tc>
                <a:tc>
                  <a:txBody>
                    <a:bodyPr/>
                    <a:lstStyle/>
                    <a:p>
                      <a:pPr fontAlgn="t"/>
                      <a:r>
                        <a:rPr lang="en-US" sz="1200">
                          <a:effectLst/>
                        </a:rPr>
                        <a:t>An account of the resource.</a:t>
                      </a:r>
                    </a:p>
                  </a:txBody>
                  <a:tcPr marL="47625" marR="47625" marT="47625" marB="47625"/>
                </a:tc>
                <a:tc>
                  <a:txBody>
                    <a:bodyPr/>
                    <a:lstStyle/>
                    <a:p>
                      <a:pPr fontAlgn="t"/>
                      <a:r>
                        <a:rPr lang="en-IN" sz="1200">
                          <a:effectLst/>
                        </a:rPr>
                        <a:t> </a:t>
                      </a:r>
                    </a:p>
                  </a:txBody>
                  <a:tcPr marL="47625" marR="47625" marT="47625" marB="47625"/>
                </a:tc>
                <a:extLst>
                  <a:ext uri="{0D108BD9-81ED-4DB2-BD59-A6C34878D82A}">
                    <a16:rowId xmlns:a16="http://schemas.microsoft.com/office/drawing/2014/main" val="656372762"/>
                  </a:ext>
                </a:extLst>
              </a:tr>
              <a:tr h="523042">
                <a:tc>
                  <a:txBody>
                    <a:bodyPr/>
                    <a:lstStyle/>
                    <a:p>
                      <a:pPr fontAlgn="t"/>
                      <a:r>
                        <a:rPr lang="en-IN" sz="1200" b="1">
                          <a:effectLst/>
                        </a:rPr>
                        <a:t>Creator</a:t>
                      </a:r>
                      <a:endParaRPr lang="en-IN" sz="1200">
                        <a:effectLst/>
                      </a:endParaRPr>
                    </a:p>
                  </a:txBody>
                  <a:tcPr marL="47625" marR="47625" marT="47625" marB="47625"/>
                </a:tc>
                <a:tc>
                  <a:txBody>
                    <a:bodyPr/>
                    <a:lstStyle/>
                    <a:p>
                      <a:pPr fontAlgn="t"/>
                      <a:r>
                        <a:rPr lang="en-US" sz="1200">
                          <a:effectLst/>
                        </a:rPr>
                        <a:t>An entity primarily responsible for making the resource.</a:t>
                      </a:r>
                    </a:p>
                  </a:txBody>
                  <a:tcPr marL="47625" marR="47625" marT="47625" marB="47625"/>
                </a:tc>
                <a:tc>
                  <a:txBody>
                    <a:bodyPr/>
                    <a:lstStyle/>
                    <a:p>
                      <a:pPr fontAlgn="t"/>
                      <a:r>
                        <a:rPr lang="en-US" sz="1200" b="0" u="none" strike="noStrike">
                          <a:solidFill>
                            <a:srgbClr val="02779E"/>
                          </a:solidFill>
                          <a:effectLst/>
                          <a:hlinkClick r:id="rId2"/>
                        </a:rPr>
                        <a:t>Library of Congress Name Authority File (LCNAF)</a:t>
                      </a:r>
                      <a:endParaRPr lang="en-US" sz="1200">
                        <a:effectLst/>
                      </a:endParaRPr>
                    </a:p>
                    <a:p>
                      <a:pPr fontAlgn="t"/>
                      <a:r>
                        <a:rPr lang="en-US" sz="1200" b="0" u="none" strike="noStrike">
                          <a:solidFill>
                            <a:srgbClr val="02779E"/>
                          </a:solidFill>
                          <a:effectLst/>
                          <a:hlinkClick r:id="rId3"/>
                        </a:rPr>
                        <a:t>Faceted Application of Subject Terminology (FAST)</a:t>
                      </a:r>
                      <a:endParaRPr lang="en-US" sz="1200">
                        <a:effectLst/>
                      </a:endParaRPr>
                    </a:p>
                  </a:txBody>
                  <a:tcPr marL="47625" marR="47625" marT="47625" marB="47625"/>
                </a:tc>
                <a:extLst>
                  <a:ext uri="{0D108BD9-81ED-4DB2-BD59-A6C34878D82A}">
                    <a16:rowId xmlns:a16="http://schemas.microsoft.com/office/drawing/2014/main" val="2013428877"/>
                  </a:ext>
                </a:extLst>
              </a:tr>
              <a:tr h="291651">
                <a:tc>
                  <a:txBody>
                    <a:bodyPr/>
                    <a:lstStyle/>
                    <a:p>
                      <a:pPr fontAlgn="t"/>
                      <a:r>
                        <a:rPr lang="en-IN" sz="1200" b="1" dirty="0">
                          <a:effectLst/>
                        </a:rPr>
                        <a:t>Publisher</a:t>
                      </a:r>
                      <a:endParaRPr lang="en-IN" sz="1200" dirty="0">
                        <a:effectLst/>
                      </a:endParaRPr>
                    </a:p>
                  </a:txBody>
                  <a:tcPr marL="47625" marR="47625" marT="47625" marB="47625"/>
                </a:tc>
                <a:tc>
                  <a:txBody>
                    <a:bodyPr/>
                    <a:lstStyle/>
                    <a:p>
                      <a:pPr fontAlgn="t"/>
                      <a:r>
                        <a:rPr lang="en-US" sz="1200">
                          <a:effectLst/>
                        </a:rPr>
                        <a:t>An entity responsible for making the resource available.</a:t>
                      </a:r>
                    </a:p>
                  </a:txBody>
                  <a:tcPr marL="47625" marR="47625" marT="47625" marB="47625"/>
                </a:tc>
                <a:tc>
                  <a:txBody>
                    <a:bodyPr/>
                    <a:lstStyle/>
                    <a:p>
                      <a:pPr fontAlgn="t"/>
                      <a:r>
                        <a:rPr lang="en-IN" sz="1200">
                          <a:effectLst/>
                        </a:rPr>
                        <a:t> </a:t>
                      </a:r>
                    </a:p>
                  </a:txBody>
                  <a:tcPr marL="47625" marR="47625" marT="47625" marB="47625"/>
                </a:tc>
                <a:extLst>
                  <a:ext uri="{0D108BD9-81ED-4DB2-BD59-A6C34878D82A}">
                    <a16:rowId xmlns:a16="http://schemas.microsoft.com/office/drawing/2014/main" val="1553682132"/>
                  </a:ext>
                </a:extLst>
              </a:tr>
              <a:tr h="523042">
                <a:tc>
                  <a:txBody>
                    <a:bodyPr/>
                    <a:lstStyle/>
                    <a:p>
                      <a:pPr fontAlgn="t"/>
                      <a:r>
                        <a:rPr lang="en-IN" sz="1200" b="1" dirty="0">
                          <a:effectLst/>
                        </a:rPr>
                        <a:t>Contributor</a:t>
                      </a:r>
                      <a:endParaRPr lang="en-IN" sz="1200" dirty="0">
                        <a:effectLst/>
                      </a:endParaRPr>
                    </a:p>
                  </a:txBody>
                  <a:tcPr marL="47625" marR="47625" marT="47625" marB="47625"/>
                </a:tc>
                <a:tc>
                  <a:txBody>
                    <a:bodyPr/>
                    <a:lstStyle/>
                    <a:p>
                      <a:pPr fontAlgn="t"/>
                      <a:r>
                        <a:rPr lang="en-US" sz="1200">
                          <a:effectLst/>
                        </a:rPr>
                        <a:t>An entity responsible for making contributions to the resource.</a:t>
                      </a:r>
                    </a:p>
                  </a:txBody>
                  <a:tcPr marL="47625" marR="47625" marT="47625" marB="47625"/>
                </a:tc>
                <a:tc>
                  <a:txBody>
                    <a:bodyPr/>
                    <a:lstStyle/>
                    <a:p>
                      <a:pPr fontAlgn="t"/>
                      <a:r>
                        <a:rPr lang="en-US" sz="1200" b="0" u="none" strike="noStrike">
                          <a:solidFill>
                            <a:srgbClr val="02779E"/>
                          </a:solidFill>
                          <a:effectLst/>
                          <a:hlinkClick r:id="rId2"/>
                        </a:rPr>
                        <a:t>Library of Congress Name Authority File (LCNAF)</a:t>
                      </a:r>
                      <a:endParaRPr lang="en-US" sz="1200">
                        <a:effectLst/>
                      </a:endParaRPr>
                    </a:p>
                    <a:p>
                      <a:pPr fontAlgn="t"/>
                      <a:r>
                        <a:rPr lang="en-US" sz="1200" b="0" u="none" strike="noStrike">
                          <a:solidFill>
                            <a:srgbClr val="02779E"/>
                          </a:solidFill>
                          <a:effectLst/>
                          <a:hlinkClick r:id="rId3"/>
                        </a:rPr>
                        <a:t>Faceted Application of Subject Terminology (FAST)</a:t>
                      </a:r>
                      <a:endParaRPr lang="en-US" sz="1200">
                        <a:effectLst/>
                      </a:endParaRPr>
                    </a:p>
                  </a:txBody>
                  <a:tcPr marL="47625" marR="47625" marT="47625" marB="47625"/>
                </a:tc>
                <a:extLst>
                  <a:ext uri="{0D108BD9-81ED-4DB2-BD59-A6C34878D82A}">
                    <a16:rowId xmlns:a16="http://schemas.microsoft.com/office/drawing/2014/main" val="2390549572"/>
                  </a:ext>
                </a:extLst>
              </a:tr>
              <a:tr h="417535">
                <a:tc>
                  <a:txBody>
                    <a:bodyPr/>
                    <a:lstStyle/>
                    <a:p>
                      <a:pPr fontAlgn="t"/>
                      <a:r>
                        <a:rPr lang="en-IN" sz="1200" b="1" dirty="0">
                          <a:effectLst/>
                        </a:rPr>
                        <a:t>Date</a:t>
                      </a:r>
                      <a:endParaRPr lang="en-IN" sz="1200" dirty="0">
                        <a:effectLst/>
                      </a:endParaRPr>
                    </a:p>
                  </a:txBody>
                  <a:tcPr marL="47625" marR="47625" marT="47625" marB="47625"/>
                </a:tc>
                <a:tc>
                  <a:txBody>
                    <a:bodyPr/>
                    <a:lstStyle/>
                    <a:p>
                      <a:pPr fontAlgn="t"/>
                      <a:r>
                        <a:rPr lang="en-US" sz="1200" dirty="0">
                          <a:effectLst/>
                        </a:rPr>
                        <a:t>A point or period of time associated with an event in the lifecycle of the resource.</a:t>
                      </a:r>
                    </a:p>
                  </a:txBody>
                  <a:tcPr marL="47625" marR="47625" marT="47625" marB="47625"/>
                </a:tc>
                <a:tc>
                  <a:txBody>
                    <a:bodyPr/>
                    <a:lstStyle/>
                    <a:p>
                      <a:pPr fontAlgn="t"/>
                      <a:r>
                        <a:rPr lang="en-IN" sz="1200" b="0" u="none" strike="noStrike">
                          <a:solidFill>
                            <a:srgbClr val="02779E"/>
                          </a:solidFill>
                          <a:effectLst/>
                          <a:hlinkClick r:id="rId5"/>
                        </a:rPr>
                        <a:t>W3CDTF</a:t>
                      </a:r>
                      <a:endParaRPr lang="en-IN" sz="1200">
                        <a:effectLst/>
                      </a:endParaRPr>
                    </a:p>
                  </a:txBody>
                  <a:tcPr marL="47625" marR="47625" marT="47625" marB="47625"/>
                </a:tc>
                <a:extLst>
                  <a:ext uri="{0D108BD9-81ED-4DB2-BD59-A6C34878D82A}">
                    <a16:rowId xmlns:a16="http://schemas.microsoft.com/office/drawing/2014/main" val="667183378"/>
                  </a:ext>
                </a:extLst>
              </a:tr>
              <a:tr h="251902">
                <a:tc>
                  <a:txBody>
                    <a:bodyPr/>
                    <a:lstStyle/>
                    <a:p>
                      <a:pPr fontAlgn="t"/>
                      <a:r>
                        <a:rPr lang="en-IN" sz="1200" b="1">
                          <a:effectLst/>
                        </a:rPr>
                        <a:t>Type</a:t>
                      </a:r>
                      <a:endParaRPr lang="en-IN" sz="1200">
                        <a:effectLst/>
                      </a:endParaRPr>
                    </a:p>
                  </a:txBody>
                  <a:tcPr marL="47625" marR="47625" marT="47625" marB="47625"/>
                </a:tc>
                <a:tc>
                  <a:txBody>
                    <a:bodyPr/>
                    <a:lstStyle/>
                    <a:p>
                      <a:pPr fontAlgn="t"/>
                      <a:r>
                        <a:rPr lang="en-US" sz="1200">
                          <a:effectLst/>
                        </a:rPr>
                        <a:t>The nature or genre of the resource.</a:t>
                      </a:r>
                    </a:p>
                  </a:txBody>
                  <a:tcPr marL="47625" marR="47625" marT="47625" marB="47625"/>
                </a:tc>
                <a:tc>
                  <a:txBody>
                    <a:bodyPr/>
                    <a:lstStyle/>
                    <a:p>
                      <a:pPr fontAlgn="t"/>
                      <a:r>
                        <a:rPr lang="en-IN" sz="1200" b="0" u="none" strike="noStrike">
                          <a:solidFill>
                            <a:srgbClr val="02779E"/>
                          </a:solidFill>
                          <a:effectLst/>
                          <a:hlinkClick r:id="rId6"/>
                        </a:rPr>
                        <a:t>DCMI Type Vocabulary</a:t>
                      </a:r>
                      <a:endParaRPr lang="en-IN" sz="1200">
                        <a:effectLst/>
                      </a:endParaRPr>
                    </a:p>
                  </a:txBody>
                  <a:tcPr marL="47625" marR="47625" marT="47625" marB="47625"/>
                </a:tc>
                <a:extLst>
                  <a:ext uri="{0D108BD9-81ED-4DB2-BD59-A6C34878D82A}">
                    <a16:rowId xmlns:a16="http://schemas.microsoft.com/office/drawing/2014/main" val="3773678443"/>
                  </a:ext>
                </a:extLst>
              </a:tr>
              <a:tr h="583169">
                <a:tc>
                  <a:txBody>
                    <a:bodyPr/>
                    <a:lstStyle/>
                    <a:p>
                      <a:pPr fontAlgn="t"/>
                      <a:r>
                        <a:rPr lang="en-IN" sz="1200" b="1">
                          <a:effectLst/>
                        </a:rPr>
                        <a:t>Format</a:t>
                      </a:r>
                      <a:endParaRPr lang="en-IN" sz="1200">
                        <a:effectLst/>
                      </a:endParaRPr>
                    </a:p>
                  </a:txBody>
                  <a:tcPr marL="47625" marR="47625" marT="47625" marB="47625"/>
                </a:tc>
                <a:tc>
                  <a:txBody>
                    <a:bodyPr/>
                    <a:lstStyle/>
                    <a:p>
                      <a:pPr fontAlgn="t"/>
                      <a:r>
                        <a:rPr lang="en-US" sz="1200" dirty="0">
                          <a:effectLst/>
                        </a:rPr>
                        <a:t>The file format, physical medium, or dimensions of the resource.</a:t>
                      </a:r>
                    </a:p>
                  </a:txBody>
                  <a:tcPr marL="47625" marR="47625" marT="47625" marB="47625"/>
                </a:tc>
                <a:tc>
                  <a:txBody>
                    <a:bodyPr/>
                    <a:lstStyle/>
                    <a:p>
                      <a:pPr fontAlgn="t"/>
                      <a:r>
                        <a:rPr lang="en-US" sz="1200" b="0" u="none" strike="noStrike" dirty="0">
                          <a:solidFill>
                            <a:srgbClr val="02779E"/>
                          </a:solidFill>
                          <a:effectLst/>
                          <a:hlinkClick r:id="rId7"/>
                        </a:rPr>
                        <a:t>Internet Media Types (MIME)</a:t>
                      </a:r>
                      <a:endParaRPr lang="en-US" sz="1200" dirty="0">
                        <a:effectLst/>
                      </a:endParaRPr>
                    </a:p>
                    <a:p>
                      <a:pPr fontAlgn="t"/>
                      <a:r>
                        <a:rPr lang="en-US" sz="1200" b="0" u="none" strike="noStrike" dirty="0">
                          <a:solidFill>
                            <a:srgbClr val="02779E"/>
                          </a:solidFill>
                          <a:effectLst/>
                          <a:hlinkClick r:id="rId8"/>
                        </a:rPr>
                        <a:t>Library of Congress Genre/Form Terms (LCGFT)</a:t>
                      </a:r>
                      <a:endParaRPr lang="en-US" sz="1200" dirty="0">
                        <a:effectLst/>
                      </a:endParaRPr>
                    </a:p>
                    <a:p>
                      <a:pPr fontAlgn="t"/>
                      <a:r>
                        <a:rPr lang="en-US" sz="1200" b="0" u="none" strike="noStrike" dirty="0">
                          <a:solidFill>
                            <a:srgbClr val="02779E"/>
                          </a:solidFill>
                          <a:effectLst/>
                          <a:hlinkClick r:id="rId9"/>
                        </a:rPr>
                        <a:t>Thesaurus for Graphical Materials (TGM)</a:t>
                      </a:r>
                      <a:endParaRPr lang="en-US" sz="1200" dirty="0">
                        <a:effectLst/>
                      </a:endParaRPr>
                    </a:p>
                  </a:txBody>
                  <a:tcPr marL="47625" marR="47625" marT="47625" marB="47625"/>
                </a:tc>
                <a:extLst>
                  <a:ext uri="{0D108BD9-81ED-4DB2-BD59-A6C34878D82A}">
                    <a16:rowId xmlns:a16="http://schemas.microsoft.com/office/drawing/2014/main" val="1158291388"/>
                  </a:ext>
                </a:extLst>
              </a:tr>
              <a:tr h="417535">
                <a:tc>
                  <a:txBody>
                    <a:bodyPr/>
                    <a:lstStyle/>
                    <a:p>
                      <a:pPr fontAlgn="t"/>
                      <a:r>
                        <a:rPr lang="en-IN" sz="1200" b="1">
                          <a:effectLst/>
                        </a:rPr>
                        <a:t>Identifier</a:t>
                      </a:r>
                      <a:endParaRPr lang="en-IN" sz="1200">
                        <a:effectLst/>
                      </a:endParaRPr>
                    </a:p>
                  </a:txBody>
                  <a:tcPr marL="47625" marR="47625" marT="47625" marB="47625"/>
                </a:tc>
                <a:tc>
                  <a:txBody>
                    <a:bodyPr/>
                    <a:lstStyle/>
                    <a:p>
                      <a:pPr fontAlgn="t"/>
                      <a:r>
                        <a:rPr lang="en-US" sz="1200" dirty="0">
                          <a:effectLst/>
                        </a:rPr>
                        <a:t>An unambiguous reference to the resource within a given context.</a:t>
                      </a:r>
                    </a:p>
                  </a:txBody>
                  <a:tcPr marL="47625" marR="47625" marT="47625" marB="47625"/>
                </a:tc>
                <a:tc>
                  <a:txBody>
                    <a:bodyPr/>
                    <a:lstStyle/>
                    <a:p>
                      <a:pPr fontAlgn="t"/>
                      <a:r>
                        <a:rPr lang="en-IN" sz="1200" dirty="0">
                          <a:effectLst/>
                        </a:rPr>
                        <a:t> </a:t>
                      </a:r>
                    </a:p>
                  </a:txBody>
                  <a:tcPr marL="47625" marR="47625" marT="47625" marB="47625"/>
                </a:tc>
                <a:extLst>
                  <a:ext uri="{0D108BD9-81ED-4DB2-BD59-A6C34878D82A}">
                    <a16:rowId xmlns:a16="http://schemas.microsoft.com/office/drawing/2014/main" val="1408395542"/>
                  </a:ext>
                </a:extLst>
              </a:tr>
              <a:tr h="417535">
                <a:tc>
                  <a:txBody>
                    <a:bodyPr/>
                    <a:lstStyle/>
                    <a:p>
                      <a:pPr fontAlgn="t"/>
                      <a:r>
                        <a:rPr lang="en-IN" sz="1200" b="1">
                          <a:effectLst/>
                        </a:rPr>
                        <a:t>Source</a:t>
                      </a:r>
                      <a:endParaRPr lang="en-IN" sz="1200">
                        <a:effectLst/>
                      </a:endParaRPr>
                    </a:p>
                  </a:txBody>
                  <a:tcPr marL="47625" marR="47625" marT="47625" marB="47625"/>
                </a:tc>
                <a:tc>
                  <a:txBody>
                    <a:bodyPr/>
                    <a:lstStyle/>
                    <a:p>
                      <a:pPr fontAlgn="t"/>
                      <a:r>
                        <a:rPr lang="en-US" sz="1200" dirty="0">
                          <a:effectLst/>
                        </a:rPr>
                        <a:t>A related resource from which the described resource is derived.</a:t>
                      </a:r>
                    </a:p>
                  </a:txBody>
                  <a:tcPr marL="47625" marR="47625" marT="47625" marB="47625"/>
                </a:tc>
                <a:tc>
                  <a:txBody>
                    <a:bodyPr/>
                    <a:lstStyle/>
                    <a:p>
                      <a:pPr fontAlgn="t"/>
                      <a:r>
                        <a:rPr lang="en-IN" sz="1200" dirty="0">
                          <a:effectLst/>
                        </a:rPr>
                        <a:t> </a:t>
                      </a:r>
                    </a:p>
                  </a:txBody>
                  <a:tcPr marL="47625" marR="47625" marT="47625" marB="47625"/>
                </a:tc>
                <a:extLst>
                  <a:ext uri="{0D108BD9-81ED-4DB2-BD59-A6C34878D82A}">
                    <a16:rowId xmlns:a16="http://schemas.microsoft.com/office/drawing/2014/main" val="521201904"/>
                  </a:ext>
                </a:extLst>
              </a:tr>
              <a:tr h="251902">
                <a:tc>
                  <a:txBody>
                    <a:bodyPr/>
                    <a:lstStyle/>
                    <a:p>
                      <a:pPr fontAlgn="t"/>
                      <a:r>
                        <a:rPr lang="en-IN" sz="1200" b="1">
                          <a:effectLst/>
                        </a:rPr>
                        <a:t>Language</a:t>
                      </a:r>
                      <a:endParaRPr lang="en-IN" sz="1200">
                        <a:effectLst/>
                      </a:endParaRPr>
                    </a:p>
                  </a:txBody>
                  <a:tcPr marL="47625" marR="47625" marT="47625" marB="47625"/>
                </a:tc>
                <a:tc>
                  <a:txBody>
                    <a:bodyPr/>
                    <a:lstStyle/>
                    <a:p>
                      <a:pPr fontAlgn="t"/>
                      <a:r>
                        <a:rPr lang="en-US" sz="1200">
                          <a:effectLst/>
                        </a:rPr>
                        <a:t>A language of the resource.</a:t>
                      </a:r>
                    </a:p>
                  </a:txBody>
                  <a:tcPr marL="47625" marR="47625" marT="47625" marB="47625"/>
                </a:tc>
                <a:tc>
                  <a:txBody>
                    <a:bodyPr/>
                    <a:lstStyle/>
                    <a:p>
                      <a:pPr fontAlgn="t"/>
                      <a:r>
                        <a:rPr lang="en-IN" sz="1200" b="0" u="none" strike="noStrike">
                          <a:solidFill>
                            <a:srgbClr val="02779E"/>
                          </a:solidFill>
                          <a:effectLst/>
                          <a:hlinkClick r:id="rId10"/>
                        </a:rPr>
                        <a:t>ISO 639</a:t>
                      </a:r>
                      <a:endParaRPr lang="en-IN" sz="1200">
                        <a:effectLst/>
                      </a:endParaRPr>
                    </a:p>
                  </a:txBody>
                  <a:tcPr marL="47625" marR="47625" marT="47625" marB="47625"/>
                </a:tc>
                <a:extLst>
                  <a:ext uri="{0D108BD9-81ED-4DB2-BD59-A6C34878D82A}">
                    <a16:rowId xmlns:a16="http://schemas.microsoft.com/office/drawing/2014/main" val="1947554737"/>
                  </a:ext>
                </a:extLst>
              </a:tr>
              <a:tr h="251902">
                <a:tc>
                  <a:txBody>
                    <a:bodyPr/>
                    <a:lstStyle/>
                    <a:p>
                      <a:pPr fontAlgn="t"/>
                      <a:r>
                        <a:rPr lang="en-IN" sz="1200" b="1">
                          <a:effectLst/>
                        </a:rPr>
                        <a:t>Relation</a:t>
                      </a:r>
                      <a:endParaRPr lang="en-IN" sz="1200">
                        <a:effectLst/>
                      </a:endParaRPr>
                    </a:p>
                  </a:txBody>
                  <a:tcPr marL="47625" marR="47625" marT="47625" marB="47625"/>
                </a:tc>
                <a:tc>
                  <a:txBody>
                    <a:bodyPr/>
                    <a:lstStyle/>
                    <a:p>
                      <a:pPr fontAlgn="t"/>
                      <a:r>
                        <a:rPr lang="en-IN" sz="1200">
                          <a:effectLst/>
                        </a:rPr>
                        <a:t>A related resource.</a:t>
                      </a:r>
                    </a:p>
                  </a:txBody>
                  <a:tcPr marL="47625" marR="47625" marT="47625" marB="47625"/>
                </a:tc>
                <a:tc>
                  <a:txBody>
                    <a:bodyPr/>
                    <a:lstStyle/>
                    <a:p>
                      <a:pPr fontAlgn="t"/>
                      <a:r>
                        <a:rPr lang="en-IN" sz="1200">
                          <a:effectLst/>
                        </a:rPr>
                        <a:t> </a:t>
                      </a:r>
                    </a:p>
                  </a:txBody>
                  <a:tcPr marL="47625" marR="47625" marT="47625" marB="47625"/>
                </a:tc>
                <a:extLst>
                  <a:ext uri="{0D108BD9-81ED-4DB2-BD59-A6C34878D82A}">
                    <a16:rowId xmlns:a16="http://schemas.microsoft.com/office/drawing/2014/main" val="1655035694"/>
                  </a:ext>
                </a:extLst>
              </a:tr>
              <a:tr h="583169">
                <a:tc>
                  <a:txBody>
                    <a:bodyPr/>
                    <a:lstStyle/>
                    <a:p>
                      <a:pPr fontAlgn="t"/>
                      <a:r>
                        <a:rPr lang="en-IN" sz="1200" b="1">
                          <a:effectLst/>
                        </a:rPr>
                        <a:t>Coverage</a:t>
                      </a:r>
                      <a:endParaRPr lang="en-IN" sz="1200">
                        <a:effectLst/>
                      </a:endParaRPr>
                    </a:p>
                  </a:txBody>
                  <a:tcPr marL="47625" marR="47625" marT="47625" marB="47625"/>
                </a:tc>
                <a:tc>
                  <a:txBody>
                    <a:bodyPr/>
                    <a:lstStyle/>
                    <a:p>
                      <a:pPr fontAlgn="t"/>
                      <a:r>
                        <a:rPr lang="en-US" sz="1200">
                          <a:effectLst/>
                        </a:rPr>
                        <a:t>The spatial or temporal topic of the resource, the spatial applicability of the resource, or the jurisdiction under which the resource is relevant.</a:t>
                      </a:r>
                    </a:p>
                  </a:txBody>
                  <a:tcPr marL="47625" marR="47625" marT="47625" marB="47625"/>
                </a:tc>
                <a:tc>
                  <a:txBody>
                    <a:bodyPr/>
                    <a:lstStyle/>
                    <a:p>
                      <a:pPr fontAlgn="t"/>
                      <a:r>
                        <a:rPr lang="en-US" sz="1200" b="0" u="none" strike="noStrike">
                          <a:solidFill>
                            <a:srgbClr val="02779E"/>
                          </a:solidFill>
                          <a:effectLst/>
                          <a:hlinkClick r:id="rId11"/>
                        </a:rPr>
                        <a:t>Thesaurus of Geographic Names (TGN)</a:t>
                      </a:r>
                      <a:endParaRPr lang="en-US" sz="1200">
                        <a:effectLst/>
                      </a:endParaRPr>
                    </a:p>
                    <a:p>
                      <a:pPr fontAlgn="t"/>
                      <a:r>
                        <a:rPr lang="en-US" sz="1200" b="0" u="none" strike="noStrike">
                          <a:solidFill>
                            <a:srgbClr val="02779E"/>
                          </a:solidFill>
                          <a:effectLst/>
                          <a:hlinkClick r:id="rId12"/>
                        </a:rPr>
                        <a:t>Geonames</a:t>
                      </a:r>
                      <a:endParaRPr lang="en-US" sz="1200">
                        <a:effectLst/>
                      </a:endParaRPr>
                    </a:p>
                  </a:txBody>
                  <a:tcPr marL="47625" marR="47625" marT="47625" marB="47625"/>
                </a:tc>
                <a:extLst>
                  <a:ext uri="{0D108BD9-81ED-4DB2-BD59-A6C34878D82A}">
                    <a16:rowId xmlns:a16="http://schemas.microsoft.com/office/drawing/2014/main" val="4176177349"/>
                  </a:ext>
                </a:extLst>
              </a:tr>
              <a:tr h="291651">
                <a:tc>
                  <a:txBody>
                    <a:bodyPr/>
                    <a:lstStyle/>
                    <a:p>
                      <a:pPr fontAlgn="t"/>
                      <a:r>
                        <a:rPr lang="en-IN" sz="1200" b="1">
                          <a:effectLst/>
                        </a:rPr>
                        <a:t>Rights</a:t>
                      </a:r>
                      <a:endParaRPr lang="en-IN" sz="1200">
                        <a:effectLst/>
                      </a:endParaRPr>
                    </a:p>
                  </a:txBody>
                  <a:tcPr marL="47625" marR="47625" marT="47625" marB="47625"/>
                </a:tc>
                <a:tc>
                  <a:txBody>
                    <a:bodyPr/>
                    <a:lstStyle/>
                    <a:p>
                      <a:pPr fontAlgn="t"/>
                      <a:r>
                        <a:rPr lang="en-US" sz="1200">
                          <a:effectLst/>
                        </a:rPr>
                        <a:t>Information about rights held in and over the resource.</a:t>
                      </a:r>
                    </a:p>
                  </a:txBody>
                  <a:tcPr marL="47625" marR="47625" marT="47625" marB="47625"/>
                </a:tc>
                <a:tc>
                  <a:txBody>
                    <a:bodyPr/>
                    <a:lstStyle/>
                    <a:p>
                      <a:pPr fontAlgn="t"/>
                      <a:r>
                        <a:rPr lang="en-IN" sz="1200" b="0" u="none" strike="noStrike" dirty="0">
                          <a:solidFill>
                            <a:srgbClr val="02779E"/>
                          </a:solidFill>
                          <a:effectLst/>
                          <a:hlinkClick r:id="rId13"/>
                        </a:rPr>
                        <a:t>RightsStatements.org</a:t>
                      </a:r>
                      <a:endParaRPr lang="en-IN" sz="1200" dirty="0">
                        <a:effectLst/>
                      </a:endParaRPr>
                    </a:p>
                  </a:txBody>
                  <a:tcPr marL="47625" marR="47625" marT="47625" marB="47625"/>
                </a:tc>
                <a:extLst>
                  <a:ext uri="{0D108BD9-81ED-4DB2-BD59-A6C34878D82A}">
                    <a16:rowId xmlns:a16="http://schemas.microsoft.com/office/drawing/2014/main" val="1713186952"/>
                  </a:ext>
                </a:extLst>
              </a:tr>
            </a:tbl>
          </a:graphicData>
        </a:graphic>
      </p:graphicFrame>
    </p:spTree>
    <p:extLst>
      <p:ext uri="{BB962C8B-B14F-4D97-AF65-F5344CB8AC3E}">
        <p14:creationId xmlns:p14="http://schemas.microsoft.com/office/powerpoint/2010/main" val="14109749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770</TotalTime>
  <Words>578</Words>
  <Application>Microsoft Office PowerPoint</Application>
  <PresentationFormat>On-screen Show (4:3)</PresentationFormat>
  <Paragraphs>140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Calisto MT</vt:lpstr>
      <vt:lpstr>Times New Roman</vt:lpstr>
      <vt:lpstr>Trebuchet MS</vt:lpstr>
      <vt:lpstr>Wingdings 2</vt:lpstr>
      <vt:lpstr>Slate</vt:lpstr>
      <vt:lpstr>MLIS 102 Advanced Information Retrieval System (IRS) (Theory)</vt:lpstr>
      <vt:lpstr>ISBD, MARC 21, CCF, FRBR, Bib Frame, Dublin Core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Z39.71 is an International Standard Protocol used by networked computer systems for information retrieval. It enables information seekers to search different systems on a network or the Internet through the use of a single user interface. </vt:lpstr>
      <vt:lpstr>PowerPoint Presentation</vt:lpstr>
      <vt:lpstr>Definition Z39.50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ravi</dc:creator>
  <cp:lastModifiedBy>ravi</cp:lastModifiedBy>
  <cp:revision>79</cp:revision>
  <dcterms:created xsi:type="dcterms:W3CDTF">2006-08-16T00:00:00Z</dcterms:created>
  <dcterms:modified xsi:type="dcterms:W3CDTF">2023-09-02T06:20:06Z</dcterms:modified>
</cp:coreProperties>
</file>