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9" r:id="rId5"/>
    <p:sldId id="259" r:id="rId6"/>
    <p:sldId id="260" r:id="rId7"/>
    <p:sldId id="264" r:id="rId8"/>
    <p:sldId id="265" r:id="rId9"/>
    <p:sldId id="266" r:id="rId10"/>
    <p:sldId id="267" r:id="rId11"/>
    <p:sldId id="268" r:id="rId12"/>
    <p:sldId id="261" r:id="rId13"/>
    <p:sldId id="262" r:id="rId14"/>
    <p:sldId id="263"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40299F-B5FE-40BE-9D5C-B4EB6539AE0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687412E-9D50-42EF-9A62-2BB3F5CC7B4F}">
      <dgm:prSet phldrT="[Text]"/>
      <dgm:spPr/>
      <dgm:t>
        <a:bodyPr/>
        <a:lstStyle/>
        <a:p>
          <a:r>
            <a:rPr lang="en-US" dirty="0" smtClean="0"/>
            <a:t>c</a:t>
          </a:r>
          <a:endParaRPr lang="en-US" dirty="0"/>
        </a:p>
      </dgm:t>
    </dgm:pt>
    <dgm:pt modelId="{91AFC1CC-09BB-4331-B0DF-AD8CD7641644}" type="parTrans" cxnId="{8E427622-21DA-4BC6-AD7B-8872CF79E59D}">
      <dgm:prSet/>
      <dgm:spPr/>
      <dgm:t>
        <a:bodyPr/>
        <a:lstStyle/>
        <a:p>
          <a:endParaRPr lang="en-US"/>
        </a:p>
      </dgm:t>
    </dgm:pt>
    <dgm:pt modelId="{5484E40C-592F-40FC-B213-0E93E61BF2FA}" type="sibTrans" cxnId="{8E427622-21DA-4BC6-AD7B-8872CF79E59D}">
      <dgm:prSet/>
      <dgm:spPr/>
      <dgm:t>
        <a:bodyPr/>
        <a:lstStyle/>
        <a:p>
          <a:endParaRPr lang="en-US"/>
        </a:p>
      </dgm:t>
    </dgm:pt>
    <dgm:pt modelId="{97AE7F38-A0FE-4DE1-A6B6-C1FA7BF8DBA3}">
      <dgm:prSet phldrT="[Text]"/>
      <dgm:spPr/>
      <dgm:t>
        <a:bodyPr/>
        <a:lstStyle/>
        <a:p>
          <a:r>
            <a:rPr lang="en-US" dirty="0" smtClean="0"/>
            <a:t>B        A</a:t>
          </a:r>
          <a:endParaRPr lang="en-US" dirty="0"/>
        </a:p>
      </dgm:t>
    </dgm:pt>
    <dgm:pt modelId="{655DF294-6668-4C86-B6EB-8DFA211A717D}" type="parTrans" cxnId="{75010305-B203-4F97-98D4-DBF142DDA938}">
      <dgm:prSet/>
      <dgm:spPr/>
      <dgm:t>
        <a:bodyPr/>
        <a:lstStyle/>
        <a:p>
          <a:endParaRPr lang="en-US"/>
        </a:p>
      </dgm:t>
    </dgm:pt>
    <dgm:pt modelId="{9778ADB5-6203-4D62-B473-2CFD89BCBD50}" type="sibTrans" cxnId="{75010305-B203-4F97-98D4-DBF142DDA938}">
      <dgm:prSet/>
      <dgm:spPr/>
      <dgm:t>
        <a:bodyPr/>
        <a:lstStyle/>
        <a:p>
          <a:endParaRPr lang="en-US"/>
        </a:p>
      </dgm:t>
    </dgm:pt>
    <dgm:pt modelId="{9544B322-0D16-4829-A2A2-A2875DCB1701}">
      <dgm:prSet phldrT="[Text]"/>
      <dgm:spPr/>
      <dgm:t>
        <a:bodyPr/>
        <a:lstStyle/>
        <a:p>
          <a:r>
            <a:rPr lang="en-US" dirty="0" smtClean="0"/>
            <a:t>D       E</a:t>
          </a:r>
          <a:endParaRPr lang="en-US" dirty="0"/>
        </a:p>
      </dgm:t>
    </dgm:pt>
    <dgm:pt modelId="{0FABC28D-D620-4FE7-9616-2FC1A5F1F532}" type="parTrans" cxnId="{27A2811F-B0ED-41B2-805D-14FA1429DB15}">
      <dgm:prSet/>
      <dgm:spPr/>
      <dgm:t>
        <a:bodyPr/>
        <a:lstStyle/>
        <a:p>
          <a:endParaRPr lang="en-US"/>
        </a:p>
      </dgm:t>
    </dgm:pt>
    <dgm:pt modelId="{9C3576EA-F4DB-4004-9A89-607B7A871740}" type="sibTrans" cxnId="{27A2811F-B0ED-41B2-805D-14FA1429DB15}">
      <dgm:prSet/>
      <dgm:spPr/>
      <dgm:t>
        <a:bodyPr/>
        <a:lstStyle/>
        <a:p>
          <a:endParaRPr lang="en-US"/>
        </a:p>
      </dgm:t>
    </dgm:pt>
    <dgm:pt modelId="{06AA00FB-3468-4E52-BAC4-4F43C17C1754}" type="pres">
      <dgm:prSet presAssocID="{6F40299F-B5FE-40BE-9D5C-B4EB6539AE02}" presName="diagram" presStyleCnt="0">
        <dgm:presLayoutVars>
          <dgm:dir/>
          <dgm:resizeHandles val="exact"/>
        </dgm:presLayoutVars>
      </dgm:prSet>
      <dgm:spPr/>
      <dgm:t>
        <a:bodyPr/>
        <a:lstStyle/>
        <a:p>
          <a:endParaRPr lang="en-US"/>
        </a:p>
      </dgm:t>
    </dgm:pt>
    <dgm:pt modelId="{FD333D27-0B58-4467-801F-9EB46B4B054C}" type="pres">
      <dgm:prSet presAssocID="{0687412E-9D50-42EF-9A62-2BB3F5CC7B4F}" presName="node" presStyleLbl="node1" presStyleIdx="0" presStyleCnt="3">
        <dgm:presLayoutVars>
          <dgm:bulletEnabled val="1"/>
        </dgm:presLayoutVars>
      </dgm:prSet>
      <dgm:spPr/>
      <dgm:t>
        <a:bodyPr/>
        <a:lstStyle/>
        <a:p>
          <a:endParaRPr lang="en-US"/>
        </a:p>
      </dgm:t>
    </dgm:pt>
    <dgm:pt modelId="{DB2A28CE-8173-41F7-9F32-FCE7035069E1}" type="pres">
      <dgm:prSet presAssocID="{5484E40C-592F-40FC-B213-0E93E61BF2FA}" presName="sibTrans" presStyleCnt="0"/>
      <dgm:spPr/>
    </dgm:pt>
    <dgm:pt modelId="{4BF4DC9A-B74C-4405-A731-83C804B18339}" type="pres">
      <dgm:prSet presAssocID="{97AE7F38-A0FE-4DE1-A6B6-C1FA7BF8DBA3}" presName="node" presStyleLbl="node1" presStyleIdx="1" presStyleCnt="3">
        <dgm:presLayoutVars>
          <dgm:bulletEnabled val="1"/>
        </dgm:presLayoutVars>
      </dgm:prSet>
      <dgm:spPr/>
      <dgm:t>
        <a:bodyPr/>
        <a:lstStyle/>
        <a:p>
          <a:endParaRPr lang="en-US"/>
        </a:p>
      </dgm:t>
    </dgm:pt>
    <dgm:pt modelId="{BC6D2366-B542-4C7E-A68B-4463562B0456}" type="pres">
      <dgm:prSet presAssocID="{9778ADB5-6203-4D62-B473-2CFD89BCBD50}" presName="sibTrans" presStyleCnt="0"/>
      <dgm:spPr/>
    </dgm:pt>
    <dgm:pt modelId="{8BADCA47-A2DF-4245-9C1B-97D25B9B923F}" type="pres">
      <dgm:prSet presAssocID="{9544B322-0D16-4829-A2A2-A2875DCB1701}" presName="node" presStyleLbl="node1" presStyleIdx="2" presStyleCnt="3">
        <dgm:presLayoutVars>
          <dgm:bulletEnabled val="1"/>
        </dgm:presLayoutVars>
      </dgm:prSet>
      <dgm:spPr/>
      <dgm:t>
        <a:bodyPr/>
        <a:lstStyle/>
        <a:p>
          <a:endParaRPr lang="en-US"/>
        </a:p>
      </dgm:t>
    </dgm:pt>
  </dgm:ptLst>
  <dgm:cxnLst>
    <dgm:cxn modelId="{C0010756-915F-4574-B779-50C4BD90CBC3}" type="presOf" srcId="{6F40299F-B5FE-40BE-9D5C-B4EB6539AE02}" destId="{06AA00FB-3468-4E52-BAC4-4F43C17C1754}" srcOrd="0" destOrd="0" presId="urn:microsoft.com/office/officeart/2005/8/layout/default"/>
    <dgm:cxn modelId="{75010305-B203-4F97-98D4-DBF142DDA938}" srcId="{6F40299F-B5FE-40BE-9D5C-B4EB6539AE02}" destId="{97AE7F38-A0FE-4DE1-A6B6-C1FA7BF8DBA3}" srcOrd="1" destOrd="0" parTransId="{655DF294-6668-4C86-B6EB-8DFA211A717D}" sibTransId="{9778ADB5-6203-4D62-B473-2CFD89BCBD50}"/>
    <dgm:cxn modelId="{27A2811F-B0ED-41B2-805D-14FA1429DB15}" srcId="{6F40299F-B5FE-40BE-9D5C-B4EB6539AE02}" destId="{9544B322-0D16-4829-A2A2-A2875DCB1701}" srcOrd="2" destOrd="0" parTransId="{0FABC28D-D620-4FE7-9616-2FC1A5F1F532}" sibTransId="{9C3576EA-F4DB-4004-9A89-607B7A871740}"/>
    <dgm:cxn modelId="{9BFB84E8-81CD-4CAF-9D87-626A1812A34C}" type="presOf" srcId="{0687412E-9D50-42EF-9A62-2BB3F5CC7B4F}" destId="{FD333D27-0B58-4467-801F-9EB46B4B054C}" srcOrd="0" destOrd="0" presId="urn:microsoft.com/office/officeart/2005/8/layout/default"/>
    <dgm:cxn modelId="{8E427622-21DA-4BC6-AD7B-8872CF79E59D}" srcId="{6F40299F-B5FE-40BE-9D5C-B4EB6539AE02}" destId="{0687412E-9D50-42EF-9A62-2BB3F5CC7B4F}" srcOrd="0" destOrd="0" parTransId="{91AFC1CC-09BB-4331-B0DF-AD8CD7641644}" sibTransId="{5484E40C-592F-40FC-B213-0E93E61BF2FA}"/>
    <dgm:cxn modelId="{BD5BF169-67C4-4693-9A0D-819217BB1B9A}" type="presOf" srcId="{97AE7F38-A0FE-4DE1-A6B6-C1FA7BF8DBA3}" destId="{4BF4DC9A-B74C-4405-A731-83C804B18339}" srcOrd="0" destOrd="0" presId="urn:microsoft.com/office/officeart/2005/8/layout/default"/>
    <dgm:cxn modelId="{335C3428-7030-435B-90F0-3322703974F0}" type="presOf" srcId="{9544B322-0D16-4829-A2A2-A2875DCB1701}" destId="{8BADCA47-A2DF-4245-9C1B-97D25B9B923F}" srcOrd="0" destOrd="0" presId="urn:microsoft.com/office/officeart/2005/8/layout/default"/>
    <dgm:cxn modelId="{60A5B359-107E-459C-BB8E-53518E8EC1FD}" type="presParOf" srcId="{06AA00FB-3468-4E52-BAC4-4F43C17C1754}" destId="{FD333D27-0B58-4467-801F-9EB46B4B054C}" srcOrd="0" destOrd="0" presId="urn:microsoft.com/office/officeart/2005/8/layout/default"/>
    <dgm:cxn modelId="{6B017502-9B4E-4D8D-87B5-65EF83BC7CD1}" type="presParOf" srcId="{06AA00FB-3468-4E52-BAC4-4F43C17C1754}" destId="{DB2A28CE-8173-41F7-9F32-FCE7035069E1}" srcOrd="1" destOrd="0" presId="urn:microsoft.com/office/officeart/2005/8/layout/default"/>
    <dgm:cxn modelId="{7AFB8BCC-7D5F-4680-A8F3-7D8E98171513}" type="presParOf" srcId="{06AA00FB-3468-4E52-BAC4-4F43C17C1754}" destId="{4BF4DC9A-B74C-4405-A731-83C804B18339}" srcOrd="2" destOrd="0" presId="urn:microsoft.com/office/officeart/2005/8/layout/default"/>
    <dgm:cxn modelId="{8467E114-F659-4B41-BA4F-CAD7D4BAE34E}" type="presParOf" srcId="{06AA00FB-3468-4E52-BAC4-4F43C17C1754}" destId="{BC6D2366-B542-4C7E-A68B-4463562B0456}" srcOrd="3" destOrd="0" presId="urn:microsoft.com/office/officeart/2005/8/layout/default"/>
    <dgm:cxn modelId="{DB23A19F-2946-4E23-A76D-C59221C114F5}" type="presParOf" srcId="{06AA00FB-3468-4E52-BAC4-4F43C17C1754}" destId="{8BADCA47-A2DF-4245-9C1B-97D25B9B923F}"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333D27-0B58-4467-801F-9EB46B4B054C}">
      <dsp:nvSpPr>
        <dsp:cNvPr id="0" name=""/>
        <dsp:cNvSpPr/>
      </dsp:nvSpPr>
      <dsp:spPr>
        <a:xfrm>
          <a:off x="623348" y="346"/>
          <a:ext cx="1347620" cy="80857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c</a:t>
          </a:r>
          <a:endParaRPr lang="en-US" sz="2600" kern="1200" dirty="0"/>
        </a:p>
      </dsp:txBody>
      <dsp:txXfrm>
        <a:off x="623348" y="346"/>
        <a:ext cx="1347620" cy="808572"/>
      </dsp:txXfrm>
    </dsp:sp>
    <dsp:sp modelId="{4BF4DC9A-B74C-4405-A731-83C804B18339}">
      <dsp:nvSpPr>
        <dsp:cNvPr id="0" name=""/>
        <dsp:cNvSpPr/>
      </dsp:nvSpPr>
      <dsp:spPr>
        <a:xfrm>
          <a:off x="2105731" y="346"/>
          <a:ext cx="1347620" cy="80857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B        A</a:t>
          </a:r>
          <a:endParaRPr lang="en-US" sz="2600" kern="1200" dirty="0"/>
        </a:p>
      </dsp:txBody>
      <dsp:txXfrm>
        <a:off x="2105731" y="346"/>
        <a:ext cx="1347620" cy="808572"/>
      </dsp:txXfrm>
    </dsp:sp>
    <dsp:sp modelId="{8BADCA47-A2DF-4245-9C1B-97D25B9B923F}">
      <dsp:nvSpPr>
        <dsp:cNvPr id="0" name=""/>
        <dsp:cNvSpPr/>
      </dsp:nvSpPr>
      <dsp:spPr>
        <a:xfrm>
          <a:off x="1364539" y="943681"/>
          <a:ext cx="1347620" cy="80857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D       E</a:t>
          </a:r>
          <a:endParaRPr lang="en-US" sz="2600" kern="1200" dirty="0"/>
        </a:p>
      </dsp:txBody>
      <dsp:txXfrm>
        <a:off x="1364539" y="943681"/>
        <a:ext cx="1347620" cy="80857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6085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46440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64197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49740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49910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9/1/2023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8814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9/1/2023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21208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9779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961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4040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90511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16927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75767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9/1/2023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26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75218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70814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28166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1D8BD707-D9CF-40AE-B4C6-C98DA3205C09}" type="datetimeFigureOut">
              <a:rPr lang="en-US" smtClean="0"/>
              <a:pPr/>
              <a:t>9/1/2023</a:t>
            </a:fld>
            <a:endParaRPr lang="en-US"/>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7593661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fontScale="90000"/>
          </a:bodyPr>
          <a:lstStyle/>
          <a:p>
            <a:r>
              <a:rPr lang="en-IN" dirty="0" smtClean="0"/>
              <a:t>MLIS 102 Advanced Information Retrieval System (IRS) (Theory)</a:t>
            </a:r>
            <a:endParaRPr lang="en-IN" dirty="0"/>
          </a:p>
        </p:txBody>
      </p:sp>
      <p:sp>
        <p:nvSpPr>
          <p:cNvPr id="3" name="Content Placeholder 2"/>
          <p:cNvSpPr>
            <a:spLocks noGrp="1"/>
          </p:cNvSpPr>
          <p:nvPr>
            <p:ph idx="1"/>
          </p:nvPr>
        </p:nvSpPr>
        <p:spPr>
          <a:xfrm>
            <a:off x="457200" y="2667000"/>
            <a:ext cx="8229600" cy="3810000"/>
          </a:xfrm>
        </p:spPr>
        <p:txBody>
          <a:bodyPr>
            <a:noAutofit/>
          </a:bodyPr>
          <a:lstStyle/>
          <a:p>
            <a:r>
              <a:rPr lang="en-IN" sz="2800" dirty="0" smtClean="0">
                <a:solidFill>
                  <a:srgbClr val="00B0F0"/>
                </a:solidFill>
              </a:rPr>
              <a:t>Indexing: Specific </a:t>
            </a:r>
            <a:r>
              <a:rPr lang="en-IN" sz="2800" dirty="0" smtClean="0">
                <a:solidFill>
                  <a:srgbClr val="00B0F0"/>
                </a:solidFill>
              </a:rPr>
              <a:t>Aspects</a:t>
            </a:r>
          </a:p>
          <a:p>
            <a:endParaRPr lang="en-IN" sz="2800" dirty="0" smtClean="0"/>
          </a:p>
          <a:p>
            <a:pPr marL="0" indent="0">
              <a:buNone/>
            </a:pPr>
            <a:r>
              <a:rPr lang="en-IN" sz="2400" dirty="0" smtClean="0"/>
              <a:t>(</a:t>
            </a:r>
            <a:r>
              <a:rPr lang="en-IN" sz="2400" dirty="0" err="1" smtClean="0"/>
              <a:t>i</a:t>
            </a:r>
            <a:r>
              <a:rPr lang="en-IN" sz="2400" dirty="0" smtClean="0"/>
              <a:t>) Indexing: Concept, Definitions, Functions</a:t>
            </a:r>
          </a:p>
          <a:p>
            <a:pPr marL="0" indent="0">
              <a:buNone/>
            </a:pPr>
            <a:r>
              <a:rPr lang="en-IN" sz="2400" dirty="0" smtClean="0"/>
              <a:t>(ii) Citation Indexing: Concept, Definitions- SCI &amp; SSCI.</a:t>
            </a:r>
          </a:p>
          <a:p>
            <a:pPr marL="0" indent="0">
              <a:buNone/>
            </a:pPr>
            <a:r>
              <a:rPr lang="en-IN" sz="2400" dirty="0" smtClean="0"/>
              <a:t>(iii) Thesaurus Construction</a:t>
            </a:r>
            <a:r>
              <a:rPr lang="en-IN" sz="2400" dirty="0" smtClean="0"/>
              <a:t>.</a:t>
            </a:r>
            <a:endParaRPr lang="en-IN" sz="2400" dirty="0" smtClean="0"/>
          </a:p>
        </p:txBody>
      </p:sp>
    </p:spTree>
    <p:extLst>
      <p:ext uri="{BB962C8B-B14F-4D97-AF65-F5344CB8AC3E}">
        <p14:creationId xmlns:p14="http://schemas.microsoft.com/office/powerpoint/2010/main" val="3781967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lstStyle/>
          <a:p>
            <a:pPr marL="0" indent="0">
              <a:buNone/>
            </a:pPr>
            <a:r>
              <a:rPr lang="en-IN" dirty="0" smtClean="0"/>
              <a:t>Codes: </a:t>
            </a:r>
          </a:p>
          <a:p>
            <a:pPr marL="0" indent="0">
              <a:buNone/>
            </a:pP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3848232723"/>
              </p:ext>
            </p:extLst>
          </p:nvPr>
        </p:nvGraphicFramePr>
        <p:xfrm>
          <a:off x="1524000" y="1397000"/>
          <a:ext cx="6096000" cy="2870202"/>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1812113806"/>
                    </a:ext>
                  </a:extLst>
                </a:gridCol>
                <a:gridCol w="3505200">
                  <a:extLst>
                    <a:ext uri="{9D8B030D-6E8A-4147-A177-3AD203B41FA5}">
                      <a16:colId xmlns:a16="http://schemas.microsoft.com/office/drawing/2014/main" val="1737120407"/>
                    </a:ext>
                  </a:extLst>
                </a:gridCol>
                <a:gridCol w="1295400">
                  <a:extLst>
                    <a:ext uri="{9D8B030D-6E8A-4147-A177-3AD203B41FA5}">
                      <a16:colId xmlns:a16="http://schemas.microsoft.com/office/drawing/2014/main" val="1135539250"/>
                    </a:ext>
                  </a:extLst>
                </a:gridCol>
              </a:tblGrid>
              <a:tr h="478367">
                <a:tc>
                  <a:txBody>
                    <a:bodyPr/>
                    <a:lstStyle/>
                    <a:p>
                      <a:pPr algn="ctr"/>
                      <a:r>
                        <a:rPr lang="en-IN" dirty="0" smtClean="0"/>
                        <a:t>$x</a:t>
                      </a:r>
                      <a:endParaRPr lang="en-IN" dirty="0"/>
                    </a:p>
                  </a:txBody>
                  <a:tcPr anchor="ctr"/>
                </a:tc>
                <a:tc>
                  <a:txBody>
                    <a:bodyPr/>
                    <a:lstStyle/>
                    <a:p>
                      <a:r>
                        <a:rPr lang="en-IN" dirty="0" smtClean="0"/>
                        <a:t>1</a:t>
                      </a:r>
                      <a:r>
                        <a:rPr lang="en-IN" baseline="30000" dirty="0" smtClean="0"/>
                        <a:t>st</a:t>
                      </a:r>
                      <a:r>
                        <a:rPr lang="en-IN" baseline="0" dirty="0" smtClean="0"/>
                        <a:t> concept in coordinate theme</a:t>
                      </a:r>
                    </a:p>
                  </a:txBody>
                  <a:tcPr/>
                </a:tc>
                <a:tc rowSpan="2">
                  <a:txBody>
                    <a:bodyPr/>
                    <a:lstStyle/>
                    <a:p>
                      <a:pPr algn="ctr"/>
                      <a:r>
                        <a:rPr lang="en-IN" dirty="0" smtClean="0"/>
                        <a:t>Theme Interlinks</a:t>
                      </a:r>
                      <a:endParaRPr lang="en-IN" dirty="0"/>
                    </a:p>
                  </a:txBody>
                  <a:tcPr anchor="ctr"/>
                </a:tc>
                <a:extLst>
                  <a:ext uri="{0D108BD9-81ED-4DB2-BD59-A6C34878D82A}">
                    <a16:rowId xmlns:a16="http://schemas.microsoft.com/office/drawing/2014/main" val="1117330236"/>
                  </a:ext>
                </a:extLst>
              </a:tr>
              <a:tr h="478367">
                <a:tc>
                  <a:txBody>
                    <a:bodyPr/>
                    <a:lstStyle/>
                    <a:p>
                      <a:pPr algn="ctr"/>
                      <a:r>
                        <a:rPr lang="en-IN" dirty="0" smtClean="0"/>
                        <a:t>$y</a:t>
                      </a:r>
                      <a:endParaRPr lang="en-IN" dirty="0"/>
                    </a:p>
                  </a:txBody>
                  <a:tcPr anchor="ctr"/>
                </a:tc>
                <a:tc>
                  <a:txBody>
                    <a:bodyPr/>
                    <a:lstStyle/>
                    <a:p>
                      <a:r>
                        <a:rPr lang="en-IN" dirty="0" smtClean="0"/>
                        <a:t>2</a:t>
                      </a:r>
                      <a:r>
                        <a:rPr lang="en-IN" baseline="30000" dirty="0" smtClean="0"/>
                        <a:t>nd</a:t>
                      </a:r>
                      <a:r>
                        <a:rPr lang="en-IN" dirty="0" smtClean="0"/>
                        <a:t> concept in subsequent theme</a:t>
                      </a:r>
                      <a:endParaRPr lang="en-IN" dirty="0"/>
                    </a:p>
                  </a:txBody>
                  <a:tcPr/>
                </a:tc>
                <a:tc vMerge="1">
                  <a:txBody>
                    <a:bodyPr/>
                    <a:lstStyle/>
                    <a:p>
                      <a:endParaRPr lang="en-IN" dirty="0"/>
                    </a:p>
                  </a:txBody>
                  <a:tcPr/>
                </a:tc>
                <a:extLst>
                  <a:ext uri="{0D108BD9-81ED-4DB2-BD59-A6C34878D82A}">
                    <a16:rowId xmlns:a16="http://schemas.microsoft.com/office/drawing/2014/main" val="2820295175"/>
                  </a:ext>
                </a:extLst>
              </a:tr>
              <a:tr h="478367">
                <a:tc>
                  <a:txBody>
                    <a:bodyPr/>
                    <a:lstStyle/>
                    <a:p>
                      <a:pPr algn="ctr"/>
                      <a:r>
                        <a:rPr lang="en-IN" dirty="0" smtClean="0"/>
                        <a:t>$z</a:t>
                      </a:r>
                      <a:endParaRPr lang="en-IN" dirty="0"/>
                    </a:p>
                  </a:txBody>
                  <a:tcPr anchor="ctr"/>
                </a:tc>
                <a:tc>
                  <a:txBody>
                    <a:bodyPr/>
                    <a:lstStyle/>
                    <a:p>
                      <a:r>
                        <a:rPr lang="en-IN" dirty="0" smtClean="0"/>
                        <a:t>Common concept</a:t>
                      </a:r>
                      <a:endParaRPr lang="en-IN" dirty="0"/>
                    </a:p>
                  </a:txBody>
                  <a:tcPr/>
                </a:tc>
                <a:tc rowSpan="4">
                  <a:txBody>
                    <a:bodyPr/>
                    <a:lstStyle/>
                    <a:p>
                      <a:pPr algn="ctr"/>
                      <a:r>
                        <a:rPr lang="en-IN" dirty="0" smtClean="0"/>
                        <a:t>Term Codes</a:t>
                      </a:r>
                      <a:endParaRPr lang="en-IN" dirty="0"/>
                    </a:p>
                  </a:txBody>
                  <a:tcPr anchor="ctr"/>
                </a:tc>
                <a:extLst>
                  <a:ext uri="{0D108BD9-81ED-4DB2-BD59-A6C34878D82A}">
                    <a16:rowId xmlns:a16="http://schemas.microsoft.com/office/drawing/2014/main" val="2987844192"/>
                  </a:ext>
                </a:extLst>
              </a:tr>
              <a:tr h="478367">
                <a:tc>
                  <a:txBody>
                    <a:bodyPr/>
                    <a:lstStyle/>
                    <a:p>
                      <a:pPr algn="ctr"/>
                      <a:r>
                        <a:rPr lang="en-IN" dirty="0" smtClean="0"/>
                        <a:t>$a</a:t>
                      </a:r>
                      <a:endParaRPr lang="en-IN" dirty="0"/>
                    </a:p>
                  </a:txBody>
                  <a:tcPr anchor="ctr"/>
                </a:tc>
                <a:tc>
                  <a:txBody>
                    <a:bodyPr/>
                    <a:lstStyle/>
                    <a:p>
                      <a:r>
                        <a:rPr lang="en-IN" dirty="0" smtClean="0"/>
                        <a:t>Common Noun</a:t>
                      </a:r>
                      <a:endParaRPr lang="en-IN" dirty="0"/>
                    </a:p>
                  </a:txBody>
                  <a:tcPr/>
                </a:tc>
                <a:tc vMerge="1">
                  <a:txBody>
                    <a:bodyPr/>
                    <a:lstStyle/>
                    <a:p>
                      <a:endParaRPr lang="en-IN" dirty="0"/>
                    </a:p>
                  </a:txBody>
                  <a:tcPr/>
                </a:tc>
                <a:extLst>
                  <a:ext uri="{0D108BD9-81ED-4DB2-BD59-A6C34878D82A}">
                    <a16:rowId xmlns:a16="http://schemas.microsoft.com/office/drawing/2014/main" val="936203305"/>
                  </a:ext>
                </a:extLst>
              </a:tr>
              <a:tr h="478367">
                <a:tc>
                  <a:txBody>
                    <a:bodyPr/>
                    <a:lstStyle/>
                    <a:p>
                      <a:pPr algn="ctr"/>
                      <a:r>
                        <a:rPr lang="en-IN" dirty="0" smtClean="0"/>
                        <a:t>$c</a:t>
                      </a:r>
                      <a:endParaRPr lang="en-IN" dirty="0"/>
                    </a:p>
                  </a:txBody>
                  <a:tcPr anchor="ctr"/>
                </a:tc>
                <a:tc>
                  <a:txBody>
                    <a:bodyPr/>
                    <a:lstStyle/>
                    <a:p>
                      <a:r>
                        <a:rPr lang="en-IN" dirty="0" smtClean="0"/>
                        <a:t>Proper Name</a:t>
                      </a:r>
                      <a:endParaRPr lang="en-IN" dirty="0"/>
                    </a:p>
                  </a:txBody>
                  <a:tcPr/>
                </a:tc>
                <a:tc vMerge="1">
                  <a:txBody>
                    <a:bodyPr/>
                    <a:lstStyle/>
                    <a:p>
                      <a:endParaRPr lang="en-IN" dirty="0"/>
                    </a:p>
                  </a:txBody>
                  <a:tcPr/>
                </a:tc>
                <a:extLst>
                  <a:ext uri="{0D108BD9-81ED-4DB2-BD59-A6C34878D82A}">
                    <a16:rowId xmlns:a16="http://schemas.microsoft.com/office/drawing/2014/main" val="1268454626"/>
                  </a:ext>
                </a:extLst>
              </a:tr>
              <a:tr h="478367">
                <a:tc>
                  <a:txBody>
                    <a:bodyPr/>
                    <a:lstStyle/>
                    <a:p>
                      <a:pPr algn="ctr"/>
                      <a:r>
                        <a:rPr lang="en-IN" dirty="0" smtClean="0"/>
                        <a:t>$d</a:t>
                      </a:r>
                      <a:endParaRPr lang="en-IN" dirty="0"/>
                    </a:p>
                  </a:txBody>
                  <a:tcPr anchor="ctr"/>
                </a:tc>
                <a:tc>
                  <a:txBody>
                    <a:bodyPr/>
                    <a:lstStyle/>
                    <a:p>
                      <a:r>
                        <a:rPr lang="en-IN" dirty="0" smtClean="0"/>
                        <a:t>Place Name</a:t>
                      </a:r>
                      <a:endParaRPr lang="en-IN" dirty="0"/>
                    </a:p>
                  </a:txBody>
                  <a:tcPr/>
                </a:tc>
                <a:tc vMerge="1">
                  <a:txBody>
                    <a:bodyPr/>
                    <a:lstStyle/>
                    <a:p>
                      <a:endParaRPr lang="en-IN" dirty="0"/>
                    </a:p>
                  </a:txBody>
                  <a:tcPr/>
                </a:tc>
                <a:extLst>
                  <a:ext uri="{0D108BD9-81ED-4DB2-BD59-A6C34878D82A}">
                    <a16:rowId xmlns:a16="http://schemas.microsoft.com/office/drawing/2014/main" val="741224569"/>
                  </a:ext>
                </a:extLst>
              </a:tr>
            </a:tbl>
          </a:graphicData>
        </a:graphic>
      </p:graphicFrame>
    </p:spTree>
    <p:extLst>
      <p:ext uri="{BB962C8B-B14F-4D97-AF65-F5344CB8AC3E}">
        <p14:creationId xmlns:p14="http://schemas.microsoft.com/office/powerpoint/2010/main" val="4159255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a:bodyPr>
          <a:lstStyle/>
          <a:p>
            <a:r>
              <a:rPr lang="en-IN" sz="3200" dirty="0" smtClean="0"/>
              <a:t>Entry Structure of PRECIS</a:t>
            </a:r>
            <a:endParaRPr lang="en-IN" sz="3200" dirty="0"/>
          </a:p>
        </p:txBody>
      </p:sp>
      <p:sp>
        <p:nvSpPr>
          <p:cNvPr id="3" name="Content Placeholder 2"/>
          <p:cNvSpPr>
            <a:spLocks noGrp="1"/>
          </p:cNvSpPr>
          <p:nvPr>
            <p:ph idx="1"/>
          </p:nvPr>
        </p:nvSpPr>
        <p:spPr>
          <a:xfrm>
            <a:off x="457200" y="914400"/>
            <a:ext cx="8229600" cy="5715000"/>
          </a:xfrm>
        </p:spPr>
        <p:txBody>
          <a:bodyPr/>
          <a:lstStyle/>
          <a:p>
            <a:r>
              <a:rPr lang="en-IN" sz="2800" dirty="0" smtClean="0"/>
              <a:t>Two line, Three parts Structure.</a:t>
            </a:r>
          </a:p>
          <a:p>
            <a:pPr marL="571500" indent="-571500" algn="just">
              <a:buAutoNum type="romanLcParenBoth"/>
            </a:pPr>
            <a:r>
              <a:rPr lang="en-IN" sz="2400" dirty="0" smtClean="0"/>
              <a:t>Lead:- Lead position serves as the user’s approach term by which user may search the index.</a:t>
            </a:r>
          </a:p>
          <a:p>
            <a:pPr marL="571500" indent="-571500" algn="just">
              <a:buAutoNum type="romanLcParenBoth"/>
            </a:pPr>
            <a:r>
              <a:rPr lang="en-IN" sz="2400" dirty="0" smtClean="0"/>
              <a:t>Qualifier:- Qualifier position is occupied by the term that set the lead into its widen context. </a:t>
            </a:r>
          </a:p>
          <a:p>
            <a:pPr marL="571500" indent="-571500" algn="just">
              <a:buAutoNum type="romanLcParenBoth"/>
            </a:pPr>
            <a:r>
              <a:rPr lang="en-IN" sz="2400" dirty="0" smtClean="0"/>
              <a:t>Display:- it is the remaining part of the string.</a:t>
            </a:r>
          </a:p>
          <a:p>
            <a:pPr marL="0" indent="0">
              <a:buNone/>
            </a:pPr>
            <a:endParaRPr lang="en-IN" dirty="0"/>
          </a:p>
          <a:p>
            <a:pPr marL="0" indent="0">
              <a:buNone/>
            </a:pPr>
            <a:endParaRPr lang="en-IN" dirty="0"/>
          </a:p>
        </p:txBody>
      </p:sp>
      <p:graphicFrame>
        <p:nvGraphicFramePr>
          <p:cNvPr id="4" name="Diagram 3"/>
          <p:cNvGraphicFramePr/>
          <p:nvPr>
            <p:extLst>
              <p:ext uri="{D42A27DB-BD31-4B8C-83A1-F6EECF244321}">
                <p14:modId xmlns:p14="http://schemas.microsoft.com/office/powerpoint/2010/main" val="2080840774"/>
              </p:ext>
            </p:extLst>
          </p:nvPr>
        </p:nvGraphicFramePr>
        <p:xfrm>
          <a:off x="2286000" y="4552055"/>
          <a:ext cx="4076700" cy="175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loud Callout 5"/>
          <p:cNvSpPr/>
          <p:nvPr/>
        </p:nvSpPr>
        <p:spPr>
          <a:xfrm>
            <a:off x="1676400" y="3683678"/>
            <a:ext cx="1371600" cy="685800"/>
          </a:xfrm>
          <a:prstGeom prst="cloudCallout">
            <a:avLst>
              <a:gd name="adj1" fmla="val 41718"/>
              <a:gd name="adj2" fmla="val 806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Lead</a:t>
            </a:r>
          </a:p>
          <a:p>
            <a:pPr algn="ctr"/>
            <a:r>
              <a:rPr lang="en-IN" dirty="0" smtClean="0"/>
              <a:t>1</a:t>
            </a:r>
            <a:r>
              <a:rPr lang="en-IN" baseline="30000" dirty="0" smtClean="0"/>
              <a:t>st</a:t>
            </a:r>
            <a:r>
              <a:rPr lang="en-IN" dirty="0" smtClean="0"/>
              <a:t> part</a:t>
            </a:r>
            <a:endParaRPr lang="en-IN" dirty="0"/>
          </a:p>
        </p:txBody>
      </p:sp>
      <p:sp>
        <p:nvSpPr>
          <p:cNvPr id="9" name="Cloud Callout 8"/>
          <p:cNvSpPr/>
          <p:nvPr/>
        </p:nvSpPr>
        <p:spPr>
          <a:xfrm>
            <a:off x="5334000" y="3840686"/>
            <a:ext cx="1667228" cy="685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err="1" smtClean="0"/>
              <a:t>Qulifier</a:t>
            </a:r>
            <a:endParaRPr lang="en-IN" dirty="0" smtClean="0"/>
          </a:p>
          <a:p>
            <a:pPr algn="ctr"/>
            <a:r>
              <a:rPr lang="en-IN" dirty="0" smtClean="0"/>
              <a:t>2</a:t>
            </a:r>
            <a:r>
              <a:rPr lang="en-IN" baseline="30000" dirty="0" smtClean="0"/>
              <a:t>nd</a:t>
            </a:r>
            <a:r>
              <a:rPr lang="en-IN" dirty="0" smtClean="0"/>
              <a:t> part</a:t>
            </a:r>
            <a:endParaRPr lang="en-IN" dirty="0"/>
          </a:p>
        </p:txBody>
      </p:sp>
      <p:sp>
        <p:nvSpPr>
          <p:cNvPr id="11" name="Cloud Callout 10"/>
          <p:cNvSpPr/>
          <p:nvPr/>
        </p:nvSpPr>
        <p:spPr>
          <a:xfrm>
            <a:off x="5175956" y="5575130"/>
            <a:ext cx="1682044" cy="755093"/>
          </a:xfrm>
          <a:prstGeom prst="cloudCallout">
            <a:avLst>
              <a:gd name="adj1" fmla="val -62808"/>
              <a:gd name="adj2" fmla="val 394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Display</a:t>
            </a:r>
          </a:p>
          <a:p>
            <a:pPr algn="ctr"/>
            <a:r>
              <a:rPr lang="en-IN" dirty="0" smtClean="0"/>
              <a:t>3</a:t>
            </a:r>
            <a:r>
              <a:rPr lang="en-IN" baseline="30000" dirty="0" smtClean="0"/>
              <a:t>rd</a:t>
            </a:r>
            <a:r>
              <a:rPr lang="en-IN" dirty="0" smtClean="0"/>
              <a:t> part</a:t>
            </a:r>
            <a:endParaRPr lang="en-IN" dirty="0"/>
          </a:p>
        </p:txBody>
      </p:sp>
    </p:spTree>
    <p:extLst>
      <p:ext uri="{BB962C8B-B14F-4D97-AF65-F5344CB8AC3E}">
        <p14:creationId xmlns:p14="http://schemas.microsoft.com/office/powerpoint/2010/main" val="2531423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a:t>Objectives of PRECIS </a:t>
            </a:r>
            <a:endParaRPr lang="en-IN" sz="3200" dirty="0"/>
          </a:p>
        </p:txBody>
      </p:sp>
      <p:sp>
        <p:nvSpPr>
          <p:cNvPr id="3" name="Content Placeholder 2"/>
          <p:cNvSpPr>
            <a:spLocks noGrp="1"/>
          </p:cNvSpPr>
          <p:nvPr>
            <p:ph idx="1"/>
          </p:nvPr>
        </p:nvSpPr>
        <p:spPr>
          <a:xfrm>
            <a:off x="457200" y="1066800"/>
            <a:ext cx="8229600" cy="5562600"/>
          </a:xfrm>
        </p:spPr>
        <p:txBody>
          <a:bodyPr>
            <a:normAutofit fontScale="92500" lnSpcReduction="20000"/>
          </a:bodyPr>
          <a:lstStyle/>
          <a:p>
            <a:pPr marL="0" indent="0">
              <a:buNone/>
            </a:pPr>
            <a:r>
              <a:rPr lang="en-US" dirty="0"/>
              <a:t>Objectives of PRECIS </a:t>
            </a:r>
            <a:endParaRPr lang="en-US" dirty="0" smtClean="0"/>
          </a:p>
          <a:p>
            <a:pPr marL="0" indent="0">
              <a:buNone/>
            </a:pPr>
            <a:endParaRPr lang="en-US" dirty="0" smtClean="0"/>
          </a:p>
          <a:p>
            <a:pPr marL="514350" indent="-514350" algn="just">
              <a:buAutoNum type="alphaLcParenR"/>
            </a:pPr>
            <a:r>
              <a:rPr lang="en-US" dirty="0" smtClean="0"/>
              <a:t>The </a:t>
            </a:r>
            <a:r>
              <a:rPr lang="en-US" dirty="0"/>
              <a:t>computer, not the indexer, should produce all index entries. The indexer’s responsibility is to prepare the input strings and to give necessary instructions to the computers to generate index entries according to definite formats. </a:t>
            </a:r>
            <a:endParaRPr lang="en-US" dirty="0" smtClean="0"/>
          </a:p>
          <a:p>
            <a:pPr marL="514350" indent="-514350" algn="just">
              <a:buAutoNum type="alphaLcParenR"/>
            </a:pPr>
            <a:r>
              <a:rPr lang="en-US" dirty="0" smtClean="0"/>
              <a:t>Each </a:t>
            </a:r>
            <a:r>
              <a:rPr lang="en-US" dirty="0"/>
              <a:t>of the sought terms should find index entries and each entry should express the complete thought content / full context of the document unlike the chain procedure where only one entry is specific—i.e. fully co-extensive with the subject of the document and others are cross references describing only one aspect of the thought content of the document. </a:t>
            </a:r>
            <a:endParaRPr lang="en-US" dirty="0" smtClean="0"/>
          </a:p>
          <a:p>
            <a:pPr marL="514350" indent="-514350" algn="just">
              <a:buAutoNum type="alphaLcParenR"/>
            </a:pPr>
            <a:r>
              <a:rPr lang="en-US" dirty="0" smtClean="0"/>
              <a:t>Each </a:t>
            </a:r>
            <a:r>
              <a:rPr lang="en-US" dirty="0"/>
              <a:t>of the entry should be expressive. </a:t>
            </a:r>
            <a:endParaRPr lang="en-US" dirty="0" smtClean="0"/>
          </a:p>
          <a:p>
            <a:pPr marL="514350" indent="-514350" algn="just">
              <a:buAutoNum type="alphaLcParenR"/>
            </a:pPr>
            <a:r>
              <a:rPr lang="en-US" dirty="0" smtClean="0"/>
              <a:t>The </a:t>
            </a:r>
            <a:r>
              <a:rPr lang="en-US" dirty="0"/>
              <a:t>system should be based on a single set of logical rules to make it consistent. </a:t>
            </a:r>
            <a:endParaRPr lang="en-US" dirty="0" smtClean="0"/>
          </a:p>
          <a:p>
            <a:pPr marL="514350" indent="-514350" algn="just">
              <a:buAutoNum type="alphaLcParenR"/>
            </a:pPr>
            <a:r>
              <a:rPr lang="en-US" dirty="0" smtClean="0"/>
              <a:t>The </a:t>
            </a:r>
            <a:r>
              <a:rPr lang="en-US" dirty="0"/>
              <a:t>system should be based on the concept of open-ended vocabulary, which means that terms can be admitted into the index at any time, as soon as they have been encountered in the literature. </a:t>
            </a:r>
            <a:endParaRPr lang="en-US" dirty="0" smtClean="0"/>
          </a:p>
          <a:p>
            <a:pPr marL="514350" indent="-514350" algn="just">
              <a:buAutoNum type="alphaLcParenR"/>
            </a:pPr>
            <a:r>
              <a:rPr lang="en-US" dirty="0" smtClean="0"/>
              <a:t>The </a:t>
            </a:r>
            <a:r>
              <a:rPr lang="en-US" dirty="0"/>
              <a:t>system must have sufficient references between semantically related terms.</a:t>
            </a:r>
            <a:endParaRPr lang="en-IN" dirty="0"/>
          </a:p>
        </p:txBody>
      </p:sp>
    </p:spTree>
    <p:extLst>
      <p:ext uri="{BB962C8B-B14F-4D97-AF65-F5344CB8AC3E}">
        <p14:creationId xmlns:p14="http://schemas.microsoft.com/office/powerpoint/2010/main" val="1842126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a:t>Features of PRECIS</a:t>
            </a:r>
            <a:endParaRPr lang="en-IN" sz="3200" dirty="0"/>
          </a:p>
        </p:txBody>
      </p:sp>
      <p:sp>
        <p:nvSpPr>
          <p:cNvPr id="3" name="Content Placeholder 2"/>
          <p:cNvSpPr>
            <a:spLocks noGrp="1"/>
          </p:cNvSpPr>
          <p:nvPr>
            <p:ph idx="1"/>
          </p:nvPr>
        </p:nvSpPr>
        <p:spPr>
          <a:xfrm>
            <a:off x="457200" y="1143000"/>
            <a:ext cx="8229600" cy="5486400"/>
          </a:xfrm>
        </p:spPr>
        <p:txBody>
          <a:bodyPr>
            <a:normAutofit fontScale="92500" lnSpcReduction="10000"/>
          </a:bodyPr>
          <a:lstStyle/>
          <a:p>
            <a:pPr algn="just"/>
            <a:r>
              <a:rPr lang="en-US" dirty="0" smtClean="0"/>
              <a:t>It </a:t>
            </a:r>
            <a:r>
              <a:rPr lang="en-US" dirty="0"/>
              <a:t>is more amenable to automatic manipulation than indexing based on the notational classifications. </a:t>
            </a:r>
          </a:p>
          <a:p>
            <a:pPr algn="just"/>
            <a:r>
              <a:rPr lang="en-US" dirty="0" smtClean="0"/>
              <a:t>The </a:t>
            </a:r>
            <a:r>
              <a:rPr lang="en-US" dirty="0"/>
              <a:t>permuted entries read naturally, which is achieved by the prescribed order of the role operators; </a:t>
            </a:r>
            <a:endParaRPr lang="en-US" dirty="0" smtClean="0"/>
          </a:p>
          <a:p>
            <a:pPr algn="just"/>
            <a:r>
              <a:rPr lang="en-US" dirty="0" smtClean="0"/>
              <a:t>The </a:t>
            </a:r>
            <a:r>
              <a:rPr lang="en-US" dirty="0"/>
              <a:t>terms are linked to a machine-held thesaurus thereby providing possible ‘see’ and ‘see also’ references; </a:t>
            </a:r>
          </a:p>
          <a:p>
            <a:pPr algn="just"/>
            <a:r>
              <a:rPr lang="en-US" dirty="0" smtClean="0"/>
              <a:t>PRECIS </a:t>
            </a:r>
            <a:r>
              <a:rPr lang="en-US" dirty="0"/>
              <a:t>can be adapted to other languages. </a:t>
            </a:r>
            <a:endParaRPr lang="en-US" dirty="0" smtClean="0"/>
          </a:p>
          <a:p>
            <a:pPr algn="just"/>
            <a:r>
              <a:rPr lang="en-US" dirty="0" smtClean="0"/>
              <a:t>The </a:t>
            </a:r>
            <a:r>
              <a:rPr lang="en-US" dirty="0"/>
              <a:t>indexer determines the meaning of the terms codes the roles and identifies the lead terms, whereas the computer takes care of the permutations. </a:t>
            </a:r>
            <a:endParaRPr lang="en-US" dirty="0" smtClean="0"/>
          </a:p>
          <a:p>
            <a:pPr algn="just"/>
            <a:r>
              <a:rPr lang="en-US" dirty="0" smtClean="0"/>
              <a:t>Its </a:t>
            </a:r>
            <a:r>
              <a:rPr lang="en-US" dirty="0"/>
              <a:t>subject formulation is completely independent of classification, therefore exclusively geared to no classification numbers assigned in the MARC record. </a:t>
            </a:r>
            <a:endParaRPr lang="en-US" dirty="0" smtClean="0"/>
          </a:p>
          <a:p>
            <a:pPr algn="just"/>
            <a:r>
              <a:rPr lang="en-US" dirty="0" smtClean="0"/>
              <a:t>Context </a:t>
            </a:r>
            <a:r>
              <a:rPr lang="en-US" dirty="0"/>
              <a:t>is preserved: It presents the full subject statement at every point of index entry, by gradual inversion of the concept string, thus overcoming the problem of the disappearing chain. </a:t>
            </a:r>
            <a:endParaRPr lang="en-IN" dirty="0"/>
          </a:p>
        </p:txBody>
      </p:sp>
    </p:spTree>
    <p:extLst>
      <p:ext uri="{BB962C8B-B14F-4D97-AF65-F5344CB8AC3E}">
        <p14:creationId xmlns:p14="http://schemas.microsoft.com/office/powerpoint/2010/main" val="4142086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339" y="76200"/>
            <a:ext cx="7765322" cy="685800"/>
          </a:xfrm>
        </p:spPr>
        <p:txBody>
          <a:bodyPr>
            <a:normAutofit fontScale="90000"/>
          </a:bodyPr>
          <a:lstStyle/>
          <a:p>
            <a:r>
              <a:rPr lang="en-IN" sz="3200" dirty="0">
                <a:solidFill>
                  <a:srgbClr val="00B0F0"/>
                </a:solidFill>
              </a:rPr>
              <a:t>Citation Indexing: Concept, </a:t>
            </a:r>
            <a:r>
              <a:rPr lang="en-IN" sz="3200" dirty="0" smtClean="0">
                <a:solidFill>
                  <a:srgbClr val="00B0F0"/>
                </a:solidFill>
              </a:rPr>
              <a:t>Definitions (SCI &amp; SSCI)</a:t>
            </a:r>
            <a:endParaRPr lang="en-IN" sz="3200" dirty="0">
              <a:solidFill>
                <a:srgbClr val="00B0F0"/>
              </a:solidFill>
            </a:endParaRPr>
          </a:p>
        </p:txBody>
      </p:sp>
      <p:sp>
        <p:nvSpPr>
          <p:cNvPr id="3" name="Content Placeholder 2"/>
          <p:cNvSpPr>
            <a:spLocks noGrp="1"/>
          </p:cNvSpPr>
          <p:nvPr>
            <p:ph idx="1"/>
          </p:nvPr>
        </p:nvSpPr>
        <p:spPr>
          <a:xfrm>
            <a:off x="152400" y="990600"/>
            <a:ext cx="8839200" cy="5715000"/>
          </a:xfrm>
        </p:spPr>
        <p:txBody>
          <a:bodyPr>
            <a:normAutofit fontScale="62500" lnSpcReduction="20000"/>
          </a:bodyPr>
          <a:lstStyle/>
          <a:p>
            <a:pPr algn="just"/>
            <a:r>
              <a:rPr lang="en-US" sz="2400" dirty="0">
                <a:effectLst/>
              </a:rPr>
              <a:t>A</a:t>
            </a:r>
            <a:r>
              <a:rPr lang="en-US" sz="2400" dirty="0" smtClean="0">
                <a:effectLst/>
              </a:rPr>
              <a:t> </a:t>
            </a:r>
            <a:r>
              <a:rPr lang="en-US" sz="2400" dirty="0">
                <a:effectLst/>
              </a:rPr>
              <a:t>method of tracking the impact and influence of scholarly publications.</a:t>
            </a:r>
          </a:p>
          <a:p>
            <a:pPr algn="just"/>
            <a:r>
              <a:rPr lang="en-US" sz="2400" dirty="0">
                <a:effectLst/>
              </a:rPr>
              <a:t>Citation indexing is a kind of bibliographic index that records the citations between publications. It allows the user to easily find out which later documents cite which earlier documents. A citation index can also reveal the connections and relationships among different fields and disciplines of research.</a:t>
            </a:r>
          </a:p>
          <a:p>
            <a:pPr algn="just"/>
            <a:r>
              <a:rPr lang="en-US" sz="2400" dirty="0">
                <a:effectLst/>
              </a:rPr>
              <a:t>The concept of citation indexing is not new. It can be traced back to the 12th century, when Maimonides created an index of biblical citations in rabbinic </a:t>
            </a:r>
            <a:r>
              <a:rPr lang="en-US" sz="2400" dirty="0" smtClean="0">
                <a:effectLst/>
              </a:rPr>
              <a:t>literature.</a:t>
            </a:r>
            <a:r>
              <a:rPr lang="en-US" sz="2400" dirty="0">
                <a:effectLst/>
              </a:rPr>
              <a:t> Later, citation indexes were developed for legal cases, such as Shepard’s Citations in </a:t>
            </a:r>
            <a:r>
              <a:rPr lang="en-US" sz="2400" dirty="0" smtClean="0">
                <a:effectLst/>
              </a:rPr>
              <a:t>1873.</a:t>
            </a:r>
            <a:endParaRPr lang="en-US" sz="2400" dirty="0">
              <a:effectLst/>
            </a:endParaRPr>
          </a:p>
          <a:p>
            <a:pPr algn="just"/>
            <a:r>
              <a:rPr lang="en-US" sz="2400" dirty="0">
                <a:effectLst/>
              </a:rPr>
              <a:t>The first citation index for scientific papers was introduced by Eugene Garfield’s Institute for Scientific Information (ISI) in 1961. It was called the </a:t>
            </a:r>
            <a:r>
              <a:rPr lang="en-US" sz="2400" i="1" dirty="0">
                <a:solidFill>
                  <a:srgbClr val="00B0F0"/>
                </a:solidFill>
                <a:effectLst/>
              </a:rPr>
              <a:t>Science Citation Index (SCI), </a:t>
            </a:r>
            <a:r>
              <a:rPr lang="en-US" sz="2400" dirty="0">
                <a:effectLst/>
              </a:rPr>
              <a:t>and it covered journals from various disciplines of science. Later, ISI expanded its coverage to include the </a:t>
            </a:r>
            <a:r>
              <a:rPr lang="en-US" sz="2400" i="1" dirty="0">
                <a:solidFill>
                  <a:srgbClr val="00B0F0"/>
                </a:solidFill>
                <a:effectLst/>
              </a:rPr>
              <a:t>Social Sciences Citation Index (SSCI) </a:t>
            </a:r>
            <a:r>
              <a:rPr lang="en-US" sz="2400" dirty="0">
                <a:effectLst/>
              </a:rPr>
              <a:t>and the Arts and Humanities Citation Index (AHCI) </a:t>
            </a:r>
            <a:r>
              <a:rPr lang="en-US" sz="2400" dirty="0" smtClean="0">
                <a:effectLst/>
              </a:rPr>
              <a:t>.</a:t>
            </a:r>
            <a:endParaRPr lang="en-US" sz="2400" dirty="0">
              <a:effectLst/>
            </a:endParaRPr>
          </a:p>
          <a:p>
            <a:pPr algn="just"/>
            <a:r>
              <a:rPr lang="en-US" sz="2400" dirty="0">
                <a:effectLst/>
              </a:rPr>
              <a:t>Citation indexes have several advantages over traditional indexing and abstracting services. They are multidisciplinary, covering a wide range of subjects and sources. They are also independent of language, title words, or author keywords, since they rely on citation connections to retrieve relevant papers. They enable various citation-based search strategies, such as bibliographic coupling, co-citation, and keywords </a:t>
            </a:r>
            <a:r>
              <a:rPr lang="en-US" sz="2400" dirty="0" smtClean="0">
                <a:effectLst/>
              </a:rPr>
              <a:t>plus.</a:t>
            </a:r>
            <a:endParaRPr lang="en-US" sz="2400" dirty="0">
              <a:effectLst/>
            </a:endParaRPr>
          </a:p>
          <a:p>
            <a:pPr algn="just"/>
            <a:r>
              <a:rPr lang="en-US" sz="2400" dirty="0">
                <a:effectLst/>
              </a:rPr>
              <a:t>Citation indexes are also useful for measuring the impact and quality of research. They provide indicators such as citation counts, h-index, impact factor, and </a:t>
            </a:r>
            <a:r>
              <a:rPr lang="en-US" sz="2400" dirty="0" err="1" smtClean="0">
                <a:effectLst/>
              </a:rPr>
              <a:t>eigenfactor</a:t>
            </a:r>
            <a:r>
              <a:rPr lang="en-US" sz="2400" dirty="0" smtClean="0">
                <a:effectLst/>
              </a:rPr>
              <a:t> (</a:t>
            </a:r>
            <a:r>
              <a:rPr lang="en-US" dirty="0">
                <a:effectLst/>
              </a:rPr>
              <a:t>The </a:t>
            </a:r>
            <a:r>
              <a:rPr lang="en-US" dirty="0" err="1">
                <a:effectLst/>
              </a:rPr>
              <a:t>Eigenfactor</a:t>
            </a:r>
            <a:r>
              <a:rPr lang="en-US" dirty="0">
                <a:effectLst/>
              </a:rPr>
              <a:t> score, developed by </a:t>
            </a:r>
            <a:r>
              <a:rPr lang="en-US" dirty="0" err="1">
                <a:effectLst/>
              </a:rPr>
              <a:t>Jevin</a:t>
            </a:r>
            <a:r>
              <a:rPr lang="en-US" dirty="0">
                <a:effectLst/>
              </a:rPr>
              <a:t> West and Carl Bergstrom at the University of Washington, is a rating of the total importance of a scientific journal.</a:t>
            </a:r>
            <a:r>
              <a:rPr lang="en-US" sz="2400" dirty="0" smtClean="0">
                <a:effectLst/>
              </a:rPr>
              <a:t>), </a:t>
            </a:r>
            <a:r>
              <a:rPr lang="en-US" sz="2400" dirty="0">
                <a:effectLst/>
              </a:rPr>
              <a:t>which reflect how often a paper, an author, or a journal is cited by others. These indicators can help researchers identify influential papers, authors, and journals in their </a:t>
            </a:r>
            <a:r>
              <a:rPr lang="en-US" sz="2400" dirty="0" smtClean="0">
                <a:effectLst/>
              </a:rPr>
              <a:t>fields.</a:t>
            </a:r>
            <a:endParaRPr lang="en-US" sz="2400" dirty="0">
              <a:effectLst/>
            </a:endParaRPr>
          </a:p>
          <a:p>
            <a:pPr algn="just"/>
            <a:r>
              <a:rPr lang="en-US" sz="2400" dirty="0">
                <a:effectLst/>
              </a:rPr>
              <a:t>Today, there are many sources of citation data available online, such as Google </a:t>
            </a:r>
            <a:r>
              <a:rPr lang="en-US" sz="2400" dirty="0" smtClean="0">
                <a:effectLst/>
              </a:rPr>
              <a:t>Scholar</a:t>
            </a:r>
            <a:r>
              <a:rPr lang="en-US" sz="2400" dirty="0">
                <a:effectLst/>
              </a:rPr>
              <a:t>,</a:t>
            </a:r>
            <a:r>
              <a:rPr lang="en-US" sz="2400" dirty="0" smtClean="0">
                <a:effectLst/>
              </a:rPr>
              <a:t> </a:t>
            </a:r>
            <a:r>
              <a:rPr lang="en-US" sz="2400" dirty="0">
                <a:effectLst/>
              </a:rPr>
              <a:t>Academic, Scopus, and Web of Science. Each source has its own strengths and limitations in terms of coverage, accuracy, and functionality. Users should be aware of these differences and choose the most appropriate source for their </a:t>
            </a:r>
            <a:r>
              <a:rPr lang="en-US" sz="2400" dirty="0" smtClean="0">
                <a:effectLst/>
              </a:rPr>
              <a:t>needs.</a:t>
            </a:r>
            <a:endParaRPr lang="en-US" sz="2400" dirty="0">
              <a:effectLst/>
            </a:endParaRPr>
          </a:p>
          <a:p>
            <a:pPr marL="36900" indent="0">
              <a:buNone/>
            </a:pPr>
            <a:endParaRPr lang="en-IN" dirty="0"/>
          </a:p>
        </p:txBody>
      </p:sp>
    </p:spTree>
    <p:extLst>
      <p:ext uri="{BB962C8B-B14F-4D97-AF65-F5344CB8AC3E}">
        <p14:creationId xmlns:p14="http://schemas.microsoft.com/office/powerpoint/2010/main" val="67984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239" y="11289"/>
            <a:ext cx="7765322" cy="750711"/>
          </a:xfrm>
        </p:spPr>
        <p:txBody>
          <a:bodyPr>
            <a:normAutofit/>
          </a:bodyPr>
          <a:lstStyle/>
          <a:p>
            <a:r>
              <a:rPr lang="en-IN" sz="3200" dirty="0">
                <a:solidFill>
                  <a:schemeClr val="accent1">
                    <a:lumMod val="60000"/>
                    <a:lumOff val="40000"/>
                  </a:schemeClr>
                </a:solidFill>
              </a:rPr>
              <a:t>Thesaurus Construction</a:t>
            </a:r>
          </a:p>
        </p:txBody>
      </p:sp>
      <p:sp>
        <p:nvSpPr>
          <p:cNvPr id="3" name="Content Placeholder 2"/>
          <p:cNvSpPr>
            <a:spLocks noGrp="1"/>
          </p:cNvSpPr>
          <p:nvPr>
            <p:ph idx="1"/>
          </p:nvPr>
        </p:nvSpPr>
        <p:spPr>
          <a:xfrm>
            <a:off x="76200" y="762001"/>
            <a:ext cx="8915400" cy="6019800"/>
          </a:xfrm>
        </p:spPr>
        <p:txBody>
          <a:bodyPr>
            <a:normAutofit fontScale="70000" lnSpcReduction="20000"/>
          </a:bodyPr>
          <a:lstStyle/>
          <a:p>
            <a:pPr marL="36900" indent="0" algn="just">
              <a:buNone/>
            </a:pPr>
            <a:r>
              <a:rPr lang="en-US" dirty="0">
                <a:effectLst/>
              </a:rPr>
              <a:t>A thesaurus is a type of controlled vocabulary that lists synonyms and related terms for a given concept. It is used to improve the consistency and precision of indexing and searching documents in a specific domain or discipline.</a:t>
            </a:r>
          </a:p>
          <a:p>
            <a:pPr marL="36900" indent="0" algn="just">
              <a:buNone/>
            </a:pPr>
            <a:r>
              <a:rPr lang="en-US" dirty="0">
                <a:effectLst/>
              </a:rPr>
              <a:t>Thesaurus construction is the process of creating and maintaining a thesaurus. It involves the following steps:</a:t>
            </a:r>
          </a:p>
          <a:p>
            <a:pPr algn="just"/>
            <a:r>
              <a:rPr lang="en-US" b="1" dirty="0">
                <a:effectLst/>
              </a:rPr>
              <a:t>Collecting terms</a:t>
            </a:r>
            <a:r>
              <a:rPr lang="en-US" dirty="0">
                <a:effectLst/>
              </a:rPr>
              <a:t>: This step involves identifying and selecting the relevant terms that represent the concepts in the domain of interest. The terms can be extracted from various sources, such as existing documents, databases, dictionaries, glossaries, subject headings, etc.</a:t>
            </a:r>
          </a:p>
          <a:p>
            <a:pPr algn="just"/>
            <a:r>
              <a:rPr lang="en-US" b="1" dirty="0">
                <a:effectLst/>
              </a:rPr>
              <a:t>Modifying terms</a:t>
            </a:r>
            <a:r>
              <a:rPr lang="en-US" dirty="0">
                <a:effectLst/>
              </a:rPr>
              <a:t>: This step involves modifying the terms to conform to certain standards and rules, such as spelling, grammar, format, etc. It also involves eliminating duplicate, ambiguous, or obsolete terms, and resolving conflicts or inconsistencies among different sources.</a:t>
            </a:r>
          </a:p>
          <a:p>
            <a:pPr algn="just"/>
            <a:r>
              <a:rPr lang="en-US" b="1" dirty="0">
                <a:effectLst/>
              </a:rPr>
              <a:t>Assigning descriptors and non-descriptors</a:t>
            </a:r>
            <a:r>
              <a:rPr lang="en-US" dirty="0">
                <a:effectLst/>
              </a:rPr>
              <a:t>: This step involves deciding which terms will be used as preferred terms (also called descriptors) and which terms will be used as non-preferred terms (also called non-descriptors or synonyms). A descriptor is a term that is chosen to represent a concept in the thesaurus, while a non-descriptor is a term that is not chosen but is related to a descriptor. Non-descriptors are linked to descriptors by equivalence relationships, such as “USE” and “USED FOR”.</a:t>
            </a:r>
          </a:p>
          <a:p>
            <a:pPr algn="just"/>
            <a:r>
              <a:rPr lang="en-US" b="1" dirty="0">
                <a:effectLst/>
              </a:rPr>
              <a:t>Establishing semantic relationships</a:t>
            </a:r>
            <a:r>
              <a:rPr lang="en-US" dirty="0">
                <a:effectLst/>
              </a:rPr>
              <a:t>: This step involves establishing the hierarchical, associative, and equivalence relationships among the descriptors in the thesaurus. A hierarchical relationship indicates that one descriptor is a broader or narrower term of another descriptor. An associative relationship indicates that two descriptors are related but not hierarchically. An equivalence relationship indicates that two descriptors are synonyms or variants of each other.</a:t>
            </a:r>
          </a:p>
          <a:p>
            <a:pPr algn="just"/>
            <a:r>
              <a:rPr lang="en-US" b="1" dirty="0">
                <a:effectLst/>
              </a:rPr>
              <a:t>Defining scope notes</a:t>
            </a:r>
            <a:r>
              <a:rPr lang="en-US" dirty="0">
                <a:effectLst/>
              </a:rPr>
              <a:t>: This step involves providing definitions or explanations for the descriptors in the thesaurus. A scope note is a brief statement that clarifies the meaning, scope, or usage of a descriptor. It helps to avoid confusion or ambiguity among similar or overlapping concepts.</a:t>
            </a:r>
          </a:p>
          <a:p>
            <a:pPr algn="just"/>
            <a:r>
              <a:rPr lang="en-US" b="1" dirty="0">
                <a:effectLst/>
              </a:rPr>
              <a:t>Revising and updating</a:t>
            </a:r>
            <a:r>
              <a:rPr lang="en-US" dirty="0">
                <a:effectLst/>
              </a:rPr>
              <a:t>: This step involves reviewing and evaluating the thesaurus for accuracy, completeness, consistency, and currency. It also involves updating the thesaurus to reflect new developments or changes in the domain.</a:t>
            </a:r>
          </a:p>
          <a:p>
            <a:pPr marL="36900" indent="0" algn="just">
              <a:buNone/>
            </a:pPr>
            <a:r>
              <a:rPr lang="en-US" dirty="0">
                <a:effectLst/>
              </a:rPr>
              <a:t>Thesaurus construction is an important and challenging task that requires domain knowledge, linguistic skills, and analytical abilities. It can be done manually or with the help of software tools. A well-constructed thesaurus can enhance the quality and efficiency of information retrieval and management</a:t>
            </a:r>
            <a:r>
              <a:rPr lang="en-US" dirty="0" smtClean="0">
                <a:effectLst/>
              </a:rPr>
              <a:t>.</a:t>
            </a:r>
            <a:endParaRPr lang="en-US" dirty="0">
              <a:effectLst/>
            </a:endParaRPr>
          </a:p>
        </p:txBody>
      </p:sp>
    </p:spTree>
    <p:extLst>
      <p:ext uri="{BB962C8B-B14F-4D97-AF65-F5344CB8AC3E}">
        <p14:creationId xmlns:p14="http://schemas.microsoft.com/office/powerpoint/2010/main" val="467169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477000"/>
          </a:xfrm>
        </p:spPr>
        <p:txBody>
          <a:bodyPr>
            <a:normAutofit fontScale="77500" lnSpcReduction="20000"/>
          </a:bodyPr>
          <a:lstStyle/>
          <a:p>
            <a:pPr marL="36900" indent="0" algn="just">
              <a:buNone/>
            </a:pPr>
            <a:r>
              <a:rPr lang="en-US" dirty="0"/>
              <a:t>Thesaurus is newly </a:t>
            </a:r>
            <a:r>
              <a:rPr lang="en-US" dirty="0" smtClean="0"/>
              <a:t>developed </a:t>
            </a:r>
            <a:r>
              <a:rPr lang="en-US" dirty="0"/>
              <a:t>tool to control the indexing language. This word was first </a:t>
            </a:r>
            <a:r>
              <a:rPr lang="en-US" dirty="0" smtClean="0"/>
              <a:t>comes </a:t>
            </a:r>
            <a:r>
              <a:rPr lang="en-US" dirty="0"/>
              <a:t>in 1957 and since then the application of this word has been increasing day by day in information retrieval methods and systems. Today the compilation of many thesauri (plural of thesaurus) in different subjects is being done for different aims. In Hindi, thesaurus may be a dictionary of specific terms. The thesaurus in printed form are easily available today for the sue. </a:t>
            </a:r>
            <a:endParaRPr lang="en-US" dirty="0" smtClean="0"/>
          </a:p>
          <a:p>
            <a:pPr marL="36900" indent="0" algn="just">
              <a:buNone/>
            </a:pPr>
            <a:r>
              <a:rPr lang="en-US" dirty="0" smtClean="0"/>
              <a:t>	</a:t>
            </a:r>
            <a:r>
              <a:rPr lang="en-US" dirty="0" smtClean="0">
                <a:solidFill>
                  <a:srgbClr val="00B0F0"/>
                </a:solidFill>
              </a:rPr>
              <a:t>1. Meaning </a:t>
            </a:r>
            <a:r>
              <a:rPr lang="en-US" dirty="0">
                <a:solidFill>
                  <a:srgbClr val="00B0F0"/>
                </a:solidFill>
              </a:rPr>
              <a:t>of Thesaurus : </a:t>
            </a:r>
            <a:r>
              <a:rPr lang="en-US" dirty="0"/>
              <a:t>The dictionary meaning of the word thesaurus is a collection of words put in groups together according to likeliness in their meaning rather than an alphabetical list. However, in library and information science </a:t>
            </a:r>
            <a:r>
              <a:rPr lang="en-US" dirty="0" smtClean="0"/>
              <a:t>parlance</a:t>
            </a:r>
            <a:r>
              <a:rPr lang="en-US" dirty="0"/>
              <a:t>, the word thesaurus means an authoritative list showing terms which may and 'sometimes very may not be used in catalogue or index to describe concepts. Technically. a </a:t>
            </a:r>
            <a:r>
              <a:rPr lang="en-US" dirty="0" smtClean="0"/>
              <a:t>thesaurus </a:t>
            </a:r>
            <a:r>
              <a:rPr lang="en-US" dirty="0"/>
              <a:t>could be defined as a compilation of words and phrases showing synonyms, hierarchical and other relationships and dependencies, the function of which is to provide a standard Vocabulary for information storage and retrieval systems. A thesaurus may be </a:t>
            </a:r>
            <a:r>
              <a:rPr lang="en-US" dirty="0" err="1"/>
              <a:t>detined</a:t>
            </a:r>
            <a:r>
              <a:rPr lang="en-US" dirty="0"/>
              <a:t> either in terms of its functions or its structure. In terms of functions, a thesaurus is a terminological control device used in translating from natural language of documents, indexers or users into a more constrained system of language. And in terms of structure a thesaurus is a controlled and dynamic vocabulary of semantically and generally related terms which covers a specific domain of knowledge. (a) Regular Thesaurus - It comprises of definitions composed of description of terms. It may bear any of several relationships to the entry. A relationship of near quality is often used more frequently expressed as 'see also'. Terms are well connected by see and see also cross references, so as to avoid </a:t>
            </a:r>
            <a:r>
              <a:rPr lang="en-US" dirty="0" smtClean="0"/>
              <a:t>delicacy. </a:t>
            </a:r>
            <a:r>
              <a:rPr lang="en-US" dirty="0"/>
              <a:t>(b) Stem Thesaurus  It consists simply of a list of word stem, by using the words included in a particular document collection, each distinct word stem being furnished with a different sequence number. There are mainly two types of thesaurus. </a:t>
            </a:r>
            <a:endParaRPr lang="en-US" dirty="0" smtClean="0"/>
          </a:p>
          <a:p>
            <a:pPr marL="36900" indent="0" algn="just">
              <a:buNone/>
            </a:pPr>
            <a:r>
              <a:rPr lang="en-US" dirty="0" smtClean="0"/>
              <a:t>	</a:t>
            </a:r>
            <a:r>
              <a:rPr lang="en-US" dirty="0" smtClean="0">
                <a:solidFill>
                  <a:srgbClr val="00B0F0"/>
                </a:solidFill>
              </a:rPr>
              <a:t>2</a:t>
            </a:r>
            <a:r>
              <a:rPr lang="en-US" dirty="0">
                <a:solidFill>
                  <a:srgbClr val="00B0F0"/>
                </a:solidFill>
              </a:rPr>
              <a:t>. Advantages of Thesaurus : </a:t>
            </a:r>
            <a:r>
              <a:rPr lang="en-US" dirty="0"/>
              <a:t>The use of thesaurus gives us </a:t>
            </a:r>
            <a:r>
              <a:rPr lang="en-US" dirty="0" smtClean="0"/>
              <a:t>following </a:t>
            </a:r>
            <a:r>
              <a:rPr lang="en-US" dirty="0"/>
              <a:t>advantage in information retrieval systems. 1. Information retrieval procedures can be extended to collections in many different areas, since the thesaurus problem no longer constitutes an impediment. 3. 4. The investigation of differences in </a:t>
            </a:r>
            <a:r>
              <a:rPr lang="en-US" dirty="0" smtClean="0"/>
              <a:t>vocabulary </a:t>
            </a:r>
            <a:r>
              <a:rPr lang="en-US" dirty="0"/>
              <a:t>between different subject areas becomes possible. Thesaurus removes any possible differences in retrieval effectiveness between different subject areas due to disturbances introduced by varying methods of thesaurus construction. The investigation of the retrieval effectiveness of a variety of thesauri for a given collection, including variation in the thesaurus size, becomes possible in the number of concept </a:t>
            </a:r>
            <a:r>
              <a:rPr lang="en-US" dirty="0" smtClean="0"/>
              <a:t>classes </a:t>
            </a:r>
            <a:r>
              <a:rPr lang="en-US" dirty="0"/>
              <a:t>and in ne </a:t>
            </a:r>
            <a:r>
              <a:rPr lang="en-US" dirty="0" smtClean="0"/>
              <a:t>correspondent's </a:t>
            </a:r>
            <a:r>
              <a:rPr lang="en-US" dirty="0"/>
              <a:t>assigned to each class. </a:t>
            </a:r>
            <a:endParaRPr lang="en-US" dirty="0" smtClean="0"/>
          </a:p>
        </p:txBody>
      </p:sp>
    </p:spTree>
    <p:extLst>
      <p:ext uri="{BB962C8B-B14F-4D97-AF65-F5344CB8AC3E}">
        <p14:creationId xmlns:p14="http://schemas.microsoft.com/office/powerpoint/2010/main" val="1111733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77500" lnSpcReduction="20000"/>
          </a:bodyPr>
          <a:lstStyle/>
          <a:p>
            <a:pPr marL="36900" indent="0" algn="just">
              <a:buNone/>
            </a:pPr>
            <a:r>
              <a:rPr lang="en-US" sz="2200" dirty="0">
                <a:solidFill>
                  <a:srgbClr val="00B0F0"/>
                </a:solidFill>
              </a:rPr>
              <a:t>3. Main Features of a Thesaurus : </a:t>
            </a:r>
            <a:r>
              <a:rPr lang="en-US" sz="2200" dirty="0"/>
              <a:t>The main part of a thesaurus is a list of terms and defines the index language. These terms are </a:t>
            </a:r>
            <a:r>
              <a:rPr lang="en-US" sz="2200" dirty="0" smtClean="0"/>
              <a:t>normally </a:t>
            </a:r>
            <a:r>
              <a:rPr lang="en-US" sz="2200" dirty="0"/>
              <a:t>featured in an alphabetical sequence. In a thesaurus, descriptors or terms which are acceptable for use in indexes to describe subject concept, as well as non-descriptors, or terms which are not to be used in the / index but appear in order to expand the entry vocabulary of the indexing language, are also featured. Most of the terms in thesaurus are single concept terms, even through in some instances a deliberate decision may be found indicating listing of multi-concept terms. Thus single words, phrases of two or three words, words linked by "and' compound phrases and names of persons are featured in the thesaurus. Relationships between terms in an indexing language are also indicated in most of the thesauri. These relationships might be preferential, hierarchical and affinitive. </a:t>
            </a:r>
            <a:endParaRPr lang="en-US" sz="2200" dirty="0" smtClean="0"/>
          </a:p>
          <a:p>
            <a:pPr marL="36900" indent="0" algn="just">
              <a:buNone/>
            </a:pPr>
            <a:r>
              <a:rPr lang="en-US" sz="2200" dirty="0" smtClean="0">
                <a:solidFill>
                  <a:srgbClr val="00B0F0"/>
                </a:solidFill>
              </a:rPr>
              <a:t>4</a:t>
            </a:r>
            <a:r>
              <a:rPr lang="en-US" sz="2200" dirty="0">
                <a:solidFill>
                  <a:srgbClr val="00B0F0"/>
                </a:solidFill>
              </a:rPr>
              <a:t>. Role of </a:t>
            </a:r>
            <a:r>
              <a:rPr lang="en-US" sz="2200" dirty="0" err="1">
                <a:solidFill>
                  <a:srgbClr val="00B0F0"/>
                </a:solidFill>
              </a:rPr>
              <a:t>Theasurus</a:t>
            </a:r>
            <a:r>
              <a:rPr lang="en-US" sz="2200" dirty="0">
                <a:solidFill>
                  <a:srgbClr val="00B0F0"/>
                </a:solidFill>
              </a:rPr>
              <a:t> in IRS : </a:t>
            </a:r>
            <a:r>
              <a:rPr lang="en-US" sz="2200" dirty="0"/>
              <a:t>The advances in technology and information explosion have ushered in a new concept in the information retrieval, which is known as on-line system. In an on-line </a:t>
            </a:r>
            <a:r>
              <a:rPr lang="en-US" sz="2200" dirty="0" smtClean="0"/>
              <a:t>system of information </a:t>
            </a:r>
            <a:r>
              <a:rPr lang="en-US" sz="2200" dirty="0"/>
              <a:t>retrieval, the user is in direct communication with the </a:t>
            </a:r>
            <a:r>
              <a:rPr lang="en-US" sz="2200" dirty="0" smtClean="0"/>
              <a:t>computer </a:t>
            </a:r>
            <a:r>
              <a:rPr lang="en-US" sz="2200" dirty="0"/>
              <a:t>through a terminal. Simply the use of computer is not a guarantee for the </a:t>
            </a:r>
            <a:r>
              <a:rPr lang="en-US" sz="2200" dirty="0" smtClean="0"/>
              <a:t>access </a:t>
            </a:r>
            <a:r>
              <a:rPr lang="en-US" sz="2200" dirty="0"/>
              <a:t>of information retrieval system. In fact, the entire structure of IRS depends on the intellectual </a:t>
            </a:r>
            <a:r>
              <a:rPr lang="en-US" sz="2200" dirty="0" smtClean="0"/>
              <a:t>organization </a:t>
            </a:r>
            <a:r>
              <a:rPr lang="en-US" sz="2200" dirty="0"/>
              <a:t>of document contents and logical processing of the request, i.e. searching. In it thesaurus can play a best role as follows : </a:t>
            </a:r>
            <a:endParaRPr lang="en-US" sz="2200" dirty="0" smtClean="0"/>
          </a:p>
          <a:p>
            <a:pPr marL="36900" indent="0" algn="just">
              <a:buNone/>
            </a:pPr>
            <a:r>
              <a:rPr lang="en-US" sz="2200" dirty="0" smtClean="0"/>
              <a:t>	(</a:t>
            </a:r>
            <a:r>
              <a:rPr lang="en-US" sz="2200" dirty="0" err="1" smtClean="0"/>
              <a:t>i</a:t>
            </a:r>
            <a:r>
              <a:rPr lang="en-US" sz="2200" dirty="0" smtClean="0"/>
              <a:t>) As </a:t>
            </a:r>
            <a:r>
              <a:rPr lang="en-US" sz="2200" dirty="0"/>
              <a:t>a Language normalization tool : In the on-line IR System, use of natural language searching capabilities enhances the performance of the system. Now, when the natural language is the primary input to an information system, any content analysis must include means for consistent language normalization. A well defined terminology adds to the clear perception of any given topic. Any subject is identified by various symbols attached to it. These symbols take the concrete form of thesaurus. The thesaurus is an </a:t>
            </a:r>
            <a:r>
              <a:rPr lang="en-US" sz="2200" dirty="0" smtClean="0"/>
              <a:t>organized </a:t>
            </a:r>
            <a:r>
              <a:rPr lang="en-US" sz="2200" dirty="0"/>
              <a:t>representation of this symbolism and it is also the most effective tool for providing language normalization. It is the most essentially required feature of any IR system and specially on-line </a:t>
            </a:r>
            <a:r>
              <a:rPr lang="en-US" sz="2200" dirty="0" smtClean="0"/>
              <a:t>system. </a:t>
            </a:r>
          </a:p>
        </p:txBody>
      </p:sp>
    </p:spTree>
    <p:extLst>
      <p:ext uri="{BB962C8B-B14F-4D97-AF65-F5344CB8AC3E}">
        <p14:creationId xmlns:p14="http://schemas.microsoft.com/office/powerpoint/2010/main" val="3586702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172200"/>
          </a:xfrm>
        </p:spPr>
        <p:txBody>
          <a:bodyPr>
            <a:normAutofit fontScale="85000" lnSpcReduction="20000"/>
          </a:bodyPr>
          <a:lstStyle/>
          <a:p>
            <a:pPr marL="36900" indent="0" algn="just">
              <a:buNone/>
            </a:pPr>
            <a:r>
              <a:rPr lang="en-US" dirty="0"/>
              <a:t> (ii) As intellectual aid : In an on-line system, the searcher is entrusted with a very heavy responsibilities of intellectual burden because the primary input is in natural language. Hence on the search level, all possible entry points have to the thought of and searched to retrieve the relevant information. Thesaurus is the most effective tool to lighten this intellectual burden and to help the searcher in standardizing the language. In fact, rather than in the controlled vocabulary indexing system, a thesaurus proves to be much more beneficial to the searcher in a natural language system. Here it functions as a search tool and of the most essential aids of searching profession. </a:t>
            </a:r>
          </a:p>
          <a:p>
            <a:pPr marL="36900" indent="0" algn="just">
              <a:buNone/>
            </a:pPr>
            <a:r>
              <a:rPr lang="en-US" dirty="0"/>
              <a:t>	 (iii) As a tool for vocabulary control : Vocabulary control is necessary in respect of terms used as subject identifiers in a catalogue or index, because of the variety of natural language. Such control may involve barring of certain terms from use as headings or access points in a library catalogue or in index. The terms which are to be used are specified and the synonyms recognized and as far as possible are eliminated. Preferred Word forms are noted. The list of terms thus prepared constitutes what is called indexing language. One of the methods by which such a language is formed, is to list or store the acceptable terms in Vocabulary. Such lists contain specific decisions relating to the preferred words, and also decisions regarding the form of words be used, for example singular or plural nouns or adjectives. Thesaurus is one of them to control the terminology used in subject catalogues and indexes. Hence thesaurus plays a role also as a tool for vocabulary control for indexing. </a:t>
            </a:r>
          </a:p>
          <a:p>
            <a:pPr marL="36900" indent="0" algn="just">
              <a:buNone/>
            </a:pPr>
            <a:r>
              <a:rPr lang="en-US" dirty="0"/>
              <a:t>Thus in conclusion we say that the thesaurus is an indexing and searching aid for librarians and information scientists. It is true that infinite intellectual endeavor is involved in the construction of a thesaurus. Nevertheless this searching tool can immensely e</a:t>
            </a:r>
            <a:r>
              <a:rPr lang="en-US" dirty="0" smtClean="0"/>
              <a:t>nhance </a:t>
            </a:r>
            <a:r>
              <a:rPr lang="en-US" dirty="0"/>
              <a:t>the performance of on-line </a:t>
            </a:r>
            <a:r>
              <a:rPr lang="en-US" dirty="0" err="1"/>
              <a:t>lRS</a:t>
            </a:r>
            <a:r>
              <a:rPr lang="en-US" dirty="0"/>
              <a:t>. In the long run it repaves the cost manifold in saving time of searching and thereby making the on-line system Cost effective. ln this age we need </a:t>
            </a:r>
            <a:r>
              <a:rPr lang="en-US" dirty="0" smtClean="0"/>
              <a:t>thesaurus </a:t>
            </a:r>
            <a:r>
              <a:rPr lang="en-US" dirty="0"/>
              <a:t>on each and every subject area. Only when the thesaurus covers the entire subject fields we can sure of satisfying the information needs of all and providing effective on-line information retrieval system.</a:t>
            </a:r>
            <a:endParaRPr lang="en-IN" dirty="0"/>
          </a:p>
        </p:txBody>
      </p:sp>
    </p:spTree>
    <p:extLst>
      <p:ext uri="{BB962C8B-B14F-4D97-AF65-F5344CB8AC3E}">
        <p14:creationId xmlns:p14="http://schemas.microsoft.com/office/powerpoint/2010/main" val="2130031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563562"/>
          </a:xfrm>
        </p:spPr>
        <p:txBody>
          <a:bodyPr>
            <a:normAutofit fontScale="90000"/>
          </a:bodyPr>
          <a:lstStyle/>
          <a:p>
            <a:r>
              <a:rPr lang="en-IN" dirty="0"/>
              <a:t>Indexing: Specific </a:t>
            </a:r>
            <a:r>
              <a:rPr lang="en-IN" dirty="0" smtClean="0"/>
              <a:t>Aspects</a:t>
            </a:r>
            <a:endParaRPr lang="en-IN" dirty="0"/>
          </a:p>
        </p:txBody>
      </p:sp>
      <p:sp>
        <p:nvSpPr>
          <p:cNvPr id="3" name="Content Placeholder 2"/>
          <p:cNvSpPr>
            <a:spLocks noGrp="1"/>
          </p:cNvSpPr>
          <p:nvPr>
            <p:ph idx="1"/>
          </p:nvPr>
        </p:nvSpPr>
        <p:spPr>
          <a:xfrm>
            <a:off x="152400" y="639762"/>
            <a:ext cx="8839200" cy="6142038"/>
          </a:xfrm>
        </p:spPr>
        <p:txBody>
          <a:bodyPr>
            <a:normAutofit fontScale="25000" lnSpcReduction="20000"/>
          </a:bodyPr>
          <a:lstStyle/>
          <a:p>
            <a:pPr marL="0" indent="0">
              <a:buNone/>
            </a:pPr>
            <a:r>
              <a:rPr lang="en-US" sz="5500" b="1" dirty="0" smtClean="0">
                <a:solidFill>
                  <a:schemeClr val="accent1"/>
                </a:solidFill>
              </a:rPr>
              <a:t>Indexing Meaning and Concept: </a:t>
            </a:r>
          </a:p>
          <a:p>
            <a:pPr marL="0" indent="0">
              <a:buNone/>
            </a:pPr>
            <a:endParaRPr lang="en-US" dirty="0" smtClean="0"/>
          </a:p>
          <a:p>
            <a:pPr marL="0" indent="0" algn="just">
              <a:buNone/>
            </a:pPr>
            <a:r>
              <a:rPr lang="en-US" sz="5500" dirty="0"/>
              <a:t>Indexing is a useful and widely applied concept in various fields and disciplines. It can help to simplify complex data, improve efficiency and accuracy, and facilitate comparison and analysis. </a:t>
            </a:r>
          </a:p>
          <a:p>
            <a:pPr marL="0" indent="0" algn="just">
              <a:buNone/>
            </a:pPr>
            <a:endParaRPr lang="en-US" sz="5500" dirty="0" smtClean="0"/>
          </a:p>
          <a:p>
            <a:pPr marL="0" indent="0" algn="just">
              <a:buNone/>
            </a:pPr>
            <a:r>
              <a:rPr lang="en-US" sz="5500" dirty="0" smtClean="0"/>
              <a:t>Indexing </a:t>
            </a:r>
            <a:r>
              <a:rPr lang="en-US" sz="5500" dirty="0"/>
              <a:t>is a technique that helps to </a:t>
            </a:r>
            <a:r>
              <a:rPr lang="en-US" sz="5500" i="1" dirty="0"/>
              <a:t>efficiently retrieve data from a database</a:t>
            </a:r>
            <a:r>
              <a:rPr lang="en-US" sz="5500" dirty="0"/>
              <a:t> or a file. It involves creating a data structure, called an index, that stores some information about the data and allows faster access to it. </a:t>
            </a:r>
            <a:r>
              <a:rPr lang="en-US" sz="5500" i="1" dirty="0"/>
              <a:t>Indexing is similar to having a table of contents in a book</a:t>
            </a:r>
            <a:r>
              <a:rPr lang="en-US" sz="5500" dirty="0"/>
              <a:t>, where you can quickly find the page number of a topic without scanning the whole book</a:t>
            </a:r>
            <a:r>
              <a:rPr lang="en-US" sz="5500" dirty="0" smtClean="0"/>
              <a:t>.</a:t>
            </a:r>
          </a:p>
          <a:p>
            <a:pPr marL="0" indent="0" algn="just">
              <a:buNone/>
            </a:pPr>
            <a:endParaRPr lang="en-US" sz="5500" dirty="0"/>
          </a:p>
          <a:p>
            <a:pPr marL="0" indent="0" algn="just">
              <a:buNone/>
            </a:pPr>
            <a:r>
              <a:rPr lang="en-US" sz="5500" dirty="0" smtClean="0"/>
              <a:t>Some </a:t>
            </a:r>
            <a:r>
              <a:rPr lang="en-US" sz="5500" dirty="0"/>
              <a:t>of the factors that affect the performance of indexing are</a:t>
            </a:r>
            <a:r>
              <a:rPr lang="en-US" sz="5500" dirty="0" smtClean="0"/>
              <a:t>:</a:t>
            </a:r>
          </a:p>
          <a:p>
            <a:pPr marL="0" indent="0" algn="just">
              <a:buNone/>
            </a:pPr>
            <a:endParaRPr lang="en-US" sz="5500" dirty="0"/>
          </a:p>
          <a:p>
            <a:pPr algn="just"/>
            <a:r>
              <a:rPr lang="en-US" sz="5500" dirty="0"/>
              <a:t>Access type: This refers to how the data is searched, such as by value, range, or pattern.</a:t>
            </a:r>
          </a:p>
          <a:p>
            <a:pPr algn="just"/>
            <a:r>
              <a:rPr lang="en-US" sz="5500" dirty="0"/>
              <a:t>Access time: This refers to how long it takes to find the data using the index.</a:t>
            </a:r>
          </a:p>
          <a:p>
            <a:pPr algn="just"/>
            <a:r>
              <a:rPr lang="en-US" sz="5500" dirty="0"/>
              <a:t>Insertion time: This refers to how long it takes to add new data and update the index.</a:t>
            </a:r>
          </a:p>
          <a:p>
            <a:pPr algn="just"/>
            <a:r>
              <a:rPr lang="en-US" sz="5500" dirty="0"/>
              <a:t>Deletion time: This refers to how long it takes to remove data and update the index.</a:t>
            </a:r>
          </a:p>
          <a:p>
            <a:pPr algn="just"/>
            <a:r>
              <a:rPr lang="en-US" sz="5500" dirty="0"/>
              <a:t>Space overhead: This refers to how much extra space is required by the index.</a:t>
            </a:r>
          </a:p>
          <a:p>
            <a:pPr marL="0" indent="0" algn="just">
              <a:buNone/>
            </a:pPr>
            <a:endParaRPr lang="en-US" sz="5500" dirty="0" smtClean="0"/>
          </a:p>
          <a:p>
            <a:pPr marL="0" indent="0" algn="just">
              <a:buNone/>
            </a:pPr>
            <a:r>
              <a:rPr lang="en-US" sz="5500" dirty="0" smtClean="0"/>
              <a:t>Indexing </a:t>
            </a:r>
            <a:r>
              <a:rPr lang="en-US" sz="5500" dirty="0"/>
              <a:t>can improve the speed and efficiency of data retrieval, but it also requires more space and maintenance. Therefore, it is important to choose the appropriate indexing method and attributes for each data set and query</a:t>
            </a:r>
            <a:r>
              <a:rPr lang="en-US" sz="5500" dirty="0" smtClean="0"/>
              <a:t>.</a:t>
            </a:r>
            <a:endParaRPr lang="en-US" sz="5500" dirty="0"/>
          </a:p>
        </p:txBody>
      </p:sp>
    </p:spTree>
    <p:extLst>
      <p:ext uri="{BB962C8B-B14F-4D97-AF65-F5344CB8AC3E}">
        <p14:creationId xmlns:p14="http://schemas.microsoft.com/office/powerpoint/2010/main" val="1038002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5943600"/>
          </a:xfrm>
        </p:spPr>
        <p:txBody>
          <a:bodyPr>
            <a:normAutofit/>
          </a:bodyPr>
          <a:lstStyle/>
          <a:p>
            <a:pPr marL="0" indent="0" algn="just">
              <a:buNone/>
            </a:pPr>
            <a:r>
              <a:rPr lang="en-US" sz="2400" dirty="0"/>
              <a:t>Assigned indexing is also known as ‘concept indexing’, because it involves identifying concept(s) associated with the content of each document. It is a method of indexing in which a human indexer selects one or more subject headings or descriptors from a list of controlled vocabulary to represent the subject(s) of a work. </a:t>
            </a:r>
            <a:r>
              <a:rPr lang="en-US" sz="2400" i="1" dirty="0">
                <a:solidFill>
                  <a:schemeClr val="accent1"/>
                </a:solidFill>
              </a:rPr>
              <a:t>The indexing terms selected to represent the content need not appear in the title or text of the document indexed</a:t>
            </a:r>
            <a:r>
              <a:rPr lang="en-US" sz="2400" dirty="0"/>
              <a:t>. Here, an indexing language is designed and it is used for both indexing and searching. Some notable examples of assignment indexing are chain indexing, PRECIS, POPSI, classification schemes, etc.</a:t>
            </a:r>
            <a:endParaRPr lang="en-IN" sz="2400" dirty="0"/>
          </a:p>
        </p:txBody>
      </p:sp>
    </p:spTree>
    <p:extLst>
      <p:ext uri="{BB962C8B-B14F-4D97-AF65-F5344CB8AC3E}">
        <p14:creationId xmlns:p14="http://schemas.microsoft.com/office/powerpoint/2010/main" val="958658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152400"/>
            <a:ext cx="8229600" cy="639762"/>
          </a:xfrm>
        </p:spPr>
        <p:txBody>
          <a:bodyPr>
            <a:normAutofit/>
          </a:bodyPr>
          <a:lstStyle/>
          <a:p>
            <a:r>
              <a:rPr lang="en-IN" sz="3200" dirty="0" smtClean="0"/>
              <a:t>Methods of Indexing</a:t>
            </a:r>
            <a:endParaRPr lang="en-IN" sz="3200" dirty="0"/>
          </a:p>
        </p:txBody>
      </p:sp>
      <p:sp>
        <p:nvSpPr>
          <p:cNvPr id="3" name="Content Placeholder 2"/>
          <p:cNvSpPr>
            <a:spLocks noGrp="1"/>
          </p:cNvSpPr>
          <p:nvPr>
            <p:ph idx="1"/>
          </p:nvPr>
        </p:nvSpPr>
        <p:spPr>
          <a:xfrm>
            <a:off x="457200" y="792162"/>
            <a:ext cx="8229600" cy="5837238"/>
          </a:xfrm>
        </p:spPr>
        <p:txBody>
          <a:bodyPr>
            <a:normAutofit fontScale="70000" lnSpcReduction="20000"/>
          </a:bodyPr>
          <a:lstStyle/>
          <a:p>
            <a:pPr marL="0" indent="0">
              <a:buNone/>
            </a:pPr>
            <a:r>
              <a:rPr lang="en-IN" sz="2400" dirty="0" smtClean="0"/>
              <a:t>Mainly two types of methods using in indexing:</a:t>
            </a:r>
          </a:p>
          <a:p>
            <a:pPr marL="571500" indent="-571500">
              <a:buAutoNum type="romanLcParenBoth"/>
            </a:pPr>
            <a:r>
              <a:rPr lang="en-IN" sz="2400" dirty="0" smtClean="0"/>
              <a:t>Pre- coordinate indexing</a:t>
            </a:r>
          </a:p>
          <a:p>
            <a:pPr marL="571500" indent="-571500">
              <a:buAutoNum type="romanLcParenBoth"/>
            </a:pPr>
            <a:r>
              <a:rPr lang="en-IN" sz="2400" dirty="0" smtClean="0"/>
              <a:t>Post coordinate indexing</a:t>
            </a:r>
          </a:p>
          <a:p>
            <a:pPr marL="0" indent="0">
              <a:buNone/>
            </a:pPr>
            <a:endParaRPr lang="en-IN" sz="1600" dirty="0" smtClean="0"/>
          </a:p>
          <a:p>
            <a:pPr marL="0" indent="0">
              <a:buNone/>
            </a:pPr>
            <a:r>
              <a:rPr lang="en-IN" sz="2800" dirty="0"/>
              <a:t>Pre- coordinate indexing</a:t>
            </a:r>
          </a:p>
          <a:p>
            <a:r>
              <a:rPr lang="en-IN" sz="2400" dirty="0" smtClean="0"/>
              <a:t>Alphabetical Subject indexing</a:t>
            </a:r>
          </a:p>
          <a:p>
            <a:r>
              <a:rPr lang="en-IN" sz="2400" dirty="0" smtClean="0"/>
              <a:t>Classified subject indexing</a:t>
            </a:r>
          </a:p>
          <a:p>
            <a:r>
              <a:rPr lang="en-IN" sz="2400" dirty="0" smtClean="0"/>
              <a:t>Chain indexing (</a:t>
            </a:r>
            <a:r>
              <a:rPr lang="en-IN" sz="2400" dirty="0" err="1" smtClean="0"/>
              <a:t>Dr.</a:t>
            </a:r>
            <a:r>
              <a:rPr lang="en-IN" sz="2400" dirty="0" smtClean="0"/>
              <a:t> S. R. </a:t>
            </a:r>
            <a:r>
              <a:rPr lang="en-IN" sz="2400" dirty="0" err="1" smtClean="0"/>
              <a:t>Ranganathan</a:t>
            </a:r>
            <a:r>
              <a:rPr lang="en-IN" sz="2400" dirty="0" smtClean="0"/>
              <a:t>)</a:t>
            </a:r>
          </a:p>
          <a:p>
            <a:r>
              <a:rPr lang="en-IN" sz="2400" dirty="0" smtClean="0"/>
              <a:t>PRECIS (Derek Austin)</a:t>
            </a:r>
          </a:p>
          <a:p>
            <a:r>
              <a:rPr lang="en-IN" sz="2400" dirty="0" smtClean="0"/>
              <a:t>POPSI (G. Bhattacharya, 1964)</a:t>
            </a:r>
          </a:p>
          <a:p>
            <a:pPr marL="0" indent="0">
              <a:buNone/>
            </a:pPr>
            <a:r>
              <a:rPr lang="en-IN" sz="2800" dirty="0"/>
              <a:t>Post coordinate indexing</a:t>
            </a:r>
          </a:p>
          <a:p>
            <a:r>
              <a:rPr lang="en-IN" sz="2400" dirty="0" err="1" smtClean="0"/>
              <a:t>Uniterm</a:t>
            </a:r>
            <a:r>
              <a:rPr lang="en-IN" sz="2400" dirty="0" smtClean="0"/>
              <a:t> indexing System (M. Taube)</a:t>
            </a:r>
          </a:p>
          <a:p>
            <a:r>
              <a:rPr lang="en-IN" sz="2400" dirty="0" smtClean="0"/>
              <a:t>KWIC indexing (H. P. </a:t>
            </a:r>
            <a:r>
              <a:rPr lang="en-IN" sz="2400" dirty="0" err="1" smtClean="0"/>
              <a:t>Luhan</a:t>
            </a:r>
            <a:r>
              <a:rPr lang="en-IN" sz="2400" dirty="0" smtClean="0"/>
              <a:t>)</a:t>
            </a:r>
          </a:p>
          <a:p>
            <a:r>
              <a:rPr lang="en-IN" sz="2400" dirty="0" smtClean="0"/>
              <a:t>KWOC</a:t>
            </a:r>
          </a:p>
          <a:p>
            <a:r>
              <a:rPr lang="en-IN" sz="2400" dirty="0" smtClean="0"/>
              <a:t>Citation (</a:t>
            </a:r>
            <a:r>
              <a:rPr lang="en-IN" sz="2400" dirty="0" err="1" smtClean="0"/>
              <a:t>Eugine</a:t>
            </a:r>
            <a:r>
              <a:rPr lang="en-IN" sz="2400" dirty="0" smtClean="0"/>
              <a:t> Garfield)</a:t>
            </a:r>
          </a:p>
          <a:p>
            <a:r>
              <a:rPr lang="en-IN" sz="2400" dirty="0" smtClean="0"/>
              <a:t>Peak-a-boo (</a:t>
            </a:r>
            <a:r>
              <a:rPr lang="en-IN" sz="2400" dirty="0" err="1" smtClean="0"/>
              <a:t>Batan</a:t>
            </a:r>
            <a:r>
              <a:rPr lang="en-IN" sz="2400" dirty="0" smtClean="0"/>
              <a:t>)</a:t>
            </a:r>
          </a:p>
          <a:p>
            <a:r>
              <a:rPr lang="en-IN" sz="2400" dirty="0" smtClean="0"/>
              <a:t>Zeta Coding System (</a:t>
            </a:r>
            <a:r>
              <a:rPr lang="en-IN" sz="2400" dirty="0" err="1" smtClean="0"/>
              <a:t>Moores</a:t>
            </a:r>
            <a:r>
              <a:rPr lang="en-IN" sz="2400" dirty="0" smtClean="0"/>
              <a:t>)</a:t>
            </a:r>
            <a:endParaRPr lang="en-IN" sz="2400" dirty="0"/>
          </a:p>
        </p:txBody>
      </p:sp>
    </p:spTree>
    <p:extLst>
      <p:ext uri="{BB962C8B-B14F-4D97-AF65-F5344CB8AC3E}">
        <p14:creationId xmlns:p14="http://schemas.microsoft.com/office/powerpoint/2010/main" val="956132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09600"/>
          </a:xfrm>
        </p:spPr>
        <p:txBody>
          <a:bodyPr>
            <a:normAutofit fontScale="90000"/>
          </a:bodyPr>
          <a:lstStyle/>
          <a:p>
            <a:r>
              <a:rPr lang="en-IN" sz="3200" dirty="0"/>
              <a:t>PRE-COORDINATE INDEXING SYSTEMS</a:t>
            </a:r>
          </a:p>
        </p:txBody>
      </p:sp>
      <p:sp>
        <p:nvSpPr>
          <p:cNvPr id="3" name="Content Placeholder 2"/>
          <p:cNvSpPr>
            <a:spLocks noGrp="1"/>
          </p:cNvSpPr>
          <p:nvPr>
            <p:ph idx="1"/>
          </p:nvPr>
        </p:nvSpPr>
        <p:spPr>
          <a:xfrm>
            <a:off x="152400" y="792162"/>
            <a:ext cx="8763000" cy="5989638"/>
          </a:xfrm>
        </p:spPr>
        <p:txBody>
          <a:bodyPr>
            <a:normAutofit fontScale="32500" lnSpcReduction="20000"/>
          </a:bodyPr>
          <a:lstStyle/>
          <a:p>
            <a:pPr marL="0" indent="0" algn="just">
              <a:buNone/>
            </a:pPr>
            <a:r>
              <a:rPr lang="en-US" sz="3500" dirty="0"/>
              <a:t>Pre-coordinate indexing systems are methods of </a:t>
            </a:r>
            <a:r>
              <a:rPr lang="en-US" sz="3500" i="1" dirty="0"/>
              <a:t>organizing and retrieving information based on the combination of terms or concepts that represent the subject of a document</a:t>
            </a:r>
            <a:r>
              <a:rPr lang="en-US" sz="3500" dirty="0"/>
              <a:t>. In pre-coordinate indexing, the indexer selects and arranges the terms or concepts before any user request is made, and creates an index entry that reflects the logical relationship among them. The index entry is usually a string or a chain of terms or symbols that can be searched as a whole. Pre-coordinate indexing systems are commonly used in printed indexes, such as library catalogs, bibliographies, and abstracting and indexing journals</a:t>
            </a:r>
            <a:r>
              <a:rPr lang="en-US" sz="3500" i="1" dirty="0" smtClean="0"/>
              <a:t>. (Terms/Strings/Role operators) </a:t>
            </a:r>
            <a:endParaRPr lang="en-US" sz="3500" i="1" dirty="0"/>
          </a:p>
          <a:p>
            <a:pPr marL="0" indent="0" algn="just">
              <a:buNone/>
            </a:pPr>
            <a:r>
              <a:rPr lang="en-US" sz="3500" dirty="0">
                <a:solidFill>
                  <a:schemeClr val="accent1"/>
                </a:solidFill>
              </a:rPr>
              <a:t>Some of the advantages of pre-coordinate indexing systems are:</a:t>
            </a:r>
          </a:p>
          <a:p>
            <a:pPr algn="just"/>
            <a:r>
              <a:rPr lang="en-US" sz="3500" dirty="0"/>
              <a:t>They provide context and clarity for the subject of the document, as the terms or concepts are linked by rules of syntax and punctuation.</a:t>
            </a:r>
          </a:p>
          <a:p>
            <a:pPr algn="just"/>
            <a:r>
              <a:rPr lang="en-US" sz="3500" dirty="0"/>
              <a:t>They allow for browsing and </a:t>
            </a:r>
            <a:r>
              <a:rPr lang="en-US" sz="3500" dirty="0" smtClean="0"/>
              <a:t>similar </a:t>
            </a:r>
            <a:r>
              <a:rPr lang="en-US" sz="3500" dirty="0"/>
              <a:t>discovery of related documents, as the index entries are arranged in alphabetical or classified order.</a:t>
            </a:r>
          </a:p>
          <a:p>
            <a:pPr algn="just"/>
            <a:r>
              <a:rPr lang="en-US" sz="3500" dirty="0"/>
              <a:t>They can </a:t>
            </a:r>
            <a:r>
              <a:rPr lang="en-US" sz="3500" i="1" dirty="0"/>
              <a:t>express complex and compound subjects more effectively</a:t>
            </a:r>
            <a:r>
              <a:rPr lang="en-US" sz="3500" dirty="0"/>
              <a:t> than single words or post-coordinated terms.</a:t>
            </a:r>
          </a:p>
          <a:p>
            <a:pPr algn="just"/>
            <a:r>
              <a:rPr lang="en-US" sz="3500" dirty="0"/>
              <a:t>They can be faceted or deconstructed by systems </a:t>
            </a:r>
            <a:r>
              <a:rPr lang="en-US" sz="3500" i="1" dirty="0"/>
              <a:t>to display different aspects or categories of the subject</a:t>
            </a:r>
            <a:r>
              <a:rPr lang="en-US" sz="3500" dirty="0"/>
              <a:t>, such as place, time, form, etc.</a:t>
            </a:r>
          </a:p>
          <a:p>
            <a:pPr marL="0" indent="0" algn="just">
              <a:buNone/>
            </a:pPr>
            <a:r>
              <a:rPr lang="en-US" sz="3500" dirty="0">
                <a:solidFill>
                  <a:schemeClr val="accent1"/>
                </a:solidFill>
              </a:rPr>
              <a:t>Some of the disadvantages of pre-coordinate indexing systems are:</a:t>
            </a:r>
          </a:p>
          <a:p>
            <a:pPr algn="just"/>
            <a:r>
              <a:rPr lang="en-US" sz="3500" dirty="0"/>
              <a:t>They require a lot of </a:t>
            </a:r>
            <a:r>
              <a:rPr lang="en-US" sz="3500" i="1" dirty="0"/>
              <a:t>intellectual effort and skill from the indexer </a:t>
            </a:r>
            <a:r>
              <a:rPr lang="en-US" sz="3500" dirty="0"/>
              <a:t>to select and coordinate the terms or concepts appropriately.</a:t>
            </a:r>
          </a:p>
          <a:p>
            <a:pPr algn="just"/>
            <a:r>
              <a:rPr lang="en-US" sz="3500" dirty="0"/>
              <a:t>They may not match the exact query or need of the user, as the user has to formulate the search using the same terms or concepts as the indexer.</a:t>
            </a:r>
          </a:p>
          <a:p>
            <a:pPr algn="just"/>
            <a:r>
              <a:rPr lang="en-US" sz="3500" dirty="0"/>
              <a:t>They may result in inconsistent or incomplete coverage of the subject, </a:t>
            </a:r>
            <a:r>
              <a:rPr lang="en-US" sz="3500" i="1" dirty="0"/>
              <a:t>as different indexers may use different terms or concepts </a:t>
            </a:r>
            <a:r>
              <a:rPr lang="en-US" sz="3500" dirty="0"/>
              <a:t>or different levels of specificity.</a:t>
            </a:r>
          </a:p>
          <a:p>
            <a:pPr algn="just"/>
            <a:r>
              <a:rPr lang="en-US" sz="3500" dirty="0"/>
              <a:t>They may become outdated or obsolete as new terms or concepts emerge or change over time.</a:t>
            </a:r>
          </a:p>
          <a:p>
            <a:pPr marL="0" indent="0" algn="just">
              <a:buNone/>
            </a:pPr>
            <a:r>
              <a:rPr lang="en-US" sz="3500" dirty="0">
                <a:solidFill>
                  <a:schemeClr val="accent1"/>
                </a:solidFill>
              </a:rPr>
              <a:t>Some examples of pre-coordinate indexing systems are:</a:t>
            </a:r>
          </a:p>
          <a:p>
            <a:pPr algn="just"/>
            <a:r>
              <a:rPr lang="en-US" sz="3500" dirty="0" err="1"/>
              <a:t>Ranganathan’s</a:t>
            </a:r>
            <a:r>
              <a:rPr lang="en-US" sz="3500" dirty="0"/>
              <a:t> Chain Indexing, which uses a scheme of classification and a set of rules to construct index entries from class numbers and facet indicators.</a:t>
            </a:r>
          </a:p>
          <a:p>
            <a:pPr algn="just"/>
            <a:r>
              <a:rPr lang="en-US" sz="3500" dirty="0"/>
              <a:t>G. Bhattacharya’s POPSI (Postulate-Based Permuted Subject Indexing), which uses a set of postulates and principles to generate index entries from keywords and their modifiers.</a:t>
            </a:r>
          </a:p>
          <a:p>
            <a:pPr algn="just"/>
            <a:r>
              <a:rPr lang="en-US" sz="3500" dirty="0"/>
              <a:t>Derek Austin’s PRECIS (Preserved Context Index System), which uses a set of roles and relations to create index entries from keywords and their attributes.</a:t>
            </a:r>
          </a:p>
          <a:p>
            <a:endParaRPr lang="en-IN" dirty="0"/>
          </a:p>
        </p:txBody>
      </p:sp>
    </p:spTree>
    <p:extLst>
      <p:ext uri="{BB962C8B-B14F-4D97-AF65-F5344CB8AC3E}">
        <p14:creationId xmlns:p14="http://schemas.microsoft.com/office/powerpoint/2010/main" val="1489642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sz="3200" dirty="0"/>
              <a:t>PRECIS (Preserved Context Index System)</a:t>
            </a:r>
            <a:endParaRPr lang="en-IN" sz="3200" dirty="0"/>
          </a:p>
        </p:txBody>
      </p:sp>
      <p:sp>
        <p:nvSpPr>
          <p:cNvPr id="3" name="Content Placeholder 2"/>
          <p:cNvSpPr>
            <a:spLocks noGrp="1"/>
          </p:cNvSpPr>
          <p:nvPr>
            <p:ph idx="1"/>
          </p:nvPr>
        </p:nvSpPr>
        <p:spPr>
          <a:xfrm>
            <a:off x="228600" y="838200"/>
            <a:ext cx="8686800" cy="5287963"/>
          </a:xfrm>
        </p:spPr>
        <p:txBody>
          <a:bodyPr>
            <a:normAutofit lnSpcReduction="10000"/>
          </a:bodyPr>
          <a:lstStyle/>
          <a:p>
            <a:pPr marL="0" indent="0" algn="just">
              <a:lnSpc>
                <a:spcPct val="150000"/>
              </a:lnSpc>
              <a:buNone/>
            </a:pPr>
            <a:r>
              <a:rPr lang="en-US" sz="2400" dirty="0"/>
              <a:t>PRECIS is a system of subject indexing in which the initial string of terms </a:t>
            </a:r>
            <a:r>
              <a:rPr lang="en-US" sz="2400" dirty="0" err="1"/>
              <a:t>organised</a:t>
            </a:r>
            <a:r>
              <a:rPr lang="en-US" sz="2400" dirty="0"/>
              <a:t> according to the scheme of role </a:t>
            </a:r>
            <a:r>
              <a:rPr lang="en-US" sz="2400" dirty="0" smtClean="0"/>
              <a:t>operators.</a:t>
            </a:r>
            <a:endParaRPr lang="en-US" sz="2400" dirty="0"/>
          </a:p>
          <a:p>
            <a:pPr marL="0" indent="0" algn="just">
              <a:lnSpc>
                <a:spcPct val="150000"/>
              </a:lnSpc>
              <a:buNone/>
            </a:pPr>
            <a:r>
              <a:rPr lang="en-US" sz="2400" dirty="0" smtClean="0"/>
              <a:t>Developed by Derek Austin in 1971, it was developed for British National Bibliography for Subject Indexing.</a:t>
            </a:r>
          </a:p>
          <a:p>
            <a:pPr marL="0" indent="0" algn="just">
              <a:lnSpc>
                <a:spcPct val="150000"/>
              </a:lnSpc>
              <a:buNone/>
            </a:pPr>
            <a:r>
              <a:rPr lang="en-US" sz="2400" dirty="0" smtClean="0"/>
              <a:t>Before PRECIS, BNB used Chain Indexing, because at that time BNB developed the MARC system and also using computer and its face many difficulties so that chain indexing was replaced by PRECIS.</a:t>
            </a:r>
          </a:p>
          <a:p>
            <a:pPr marL="0" indent="0" algn="just">
              <a:lnSpc>
                <a:spcPct val="150000"/>
              </a:lnSpc>
              <a:buNone/>
            </a:pPr>
            <a:r>
              <a:rPr lang="en-US" sz="2400" dirty="0" smtClean="0"/>
              <a:t>After that in the year 1990, PRECIS was replaced by COMPASS. </a:t>
            </a:r>
          </a:p>
          <a:p>
            <a:pPr marL="0" indent="0" algn="just">
              <a:buNone/>
            </a:pPr>
            <a:endParaRPr lang="en-US" sz="2400" dirty="0" smtClean="0"/>
          </a:p>
        </p:txBody>
      </p:sp>
    </p:spTree>
    <p:extLst>
      <p:ext uri="{BB962C8B-B14F-4D97-AF65-F5344CB8AC3E}">
        <p14:creationId xmlns:p14="http://schemas.microsoft.com/office/powerpoint/2010/main" val="8647360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IN" sz="3200" dirty="0" smtClean="0"/>
              <a:t>Concept of PRECIS</a:t>
            </a:r>
            <a:endParaRPr lang="en-IN" sz="3200" dirty="0"/>
          </a:p>
        </p:txBody>
      </p:sp>
      <p:sp>
        <p:nvSpPr>
          <p:cNvPr id="3" name="Content Placeholder 2"/>
          <p:cNvSpPr>
            <a:spLocks noGrp="1"/>
          </p:cNvSpPr>
          <p:nvPr>
            <p:ph idx="1"/>
          </p:nvPr>
        </p:nvSpPr>
        <p:spPr>
          <a:xfrm>
            <a:off x="457200" y="914400"/>
            <a:ext cx="8458200" cy="5791200"/>
          </a:xfrm>
        </p:spPr>
        <p:txBody>
          <a:bodyPr>
            <a:normAutofit lnSpcReduction="10000"/>
          </a:bodyPr>
          <a:lstStyle/>
          <a:p>
            <a:r>
              <a:rPr lang="en-IN" dirty="0" smtClean="0">
                <a:solidFill>
                  <a:schemeClr val="tx2"/>
                </a:solidFill>
              </a:rPr>
              <a:t>There are is main concepts:</a:t>
            </a:r>
          </a:p>
          <a:p>
            <a:pPr marL="571500" indent="-571500" algn="just">
              <a:buAutoNum type="romanLcParenBoth"/>
            </a:pPr>
            <a:r>
              <a:rPr lang="en-IN" sz="2800" dirty="0" smtClean="0"/>
              <a:t>Term: A term is a verbal representation of a concept. It may consist of one or more words.</a:t>
            </a:r>
          </a:p>
          <a:p>
            <a:pPr marL="571500" indent="-571500" algn="just">
              <a:buAutoNum type="romanLcParenBoth"/>
            </a:pPr>
            <a:r>
              <a:rPr lang="en-IN" sz="2800" dirty="0" smtClean="0"/>
              <a:t>String: An order sequence of a component terms, excluding articles, prepositions etc. proceeded by role operators is called a string. The string represents the subject of the documents. </a:t>
            </a:r>
          </a:p>
          <a:p>
            <a:pPr marL="571500" indent="-571500" algn="just">
              <a:buAutoNum type="romanLcParenBoth"/>
            </a:pPr>
            <a:r>
              <a:rPr lang="en-IN" sz="2800" dirty="0" smtClean="0"/>
              <a:t>Role Operators: The role operators are the code symbols which shows the function of the component term and fix its position in the strings. These role operators are meant for the guidance of the indexers only and do not appear in the index entry. </a:t>
            </a:r>
            <a:endParaRPr lang="en-IN" sz="2800" dirty="0"/>
          </a:p>
        </p:txBody>
      </p:sp>
    </p:spTree>
    <p:extLst>
      <p:ext uri="{BB962C8B-B14F-4D97-AF65-F5344CB8AC3E}">
        <p14:creationId xmlns:p14="http://schemas.microsoft.com/office/powerpoint/2010/main" val="1791554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324600"/>
          </a:xfrm>
        </p:spPr>
        <p:txBody>
          <a:bodyPr/>
          <a:lstStyle/>
          <a:p>
            <a:r>
              <a:rPr lang="en-IN" dirty="0" smtClean="0"/>
              <a:t>There are two types of role operators:</a:t>
            </a:r>
          </a:p>
          <a:p>
            <a:pPr marL="571500" indent="-571500">
              <a:buAutoNum type="romanLcParenBoth"/>
            </a:pPr>
            <a:r>
              <a:rPr lang="en-IN" sz="2400" dirty="0" smtClean="0"/>
              <a:t>Primary Operators (Mainline Operators)</a:t>
            </a:r>
          </a:p>
          <a:p>
            <a:pPr marL="571500" indent="-571500">
              <a:buAutoNum type="romanLcParenBoth"/>
            </a:pPr>
            <a:r>
              <a:rPr lang="en-IN" sz="2400" dirty="0" smtClean="0"/>
              <a:t>Secondary Operators (Interposed Operators)</a:t>
            </a:r>
          </a:p>
          <a:p>
            <a:pPr marL="0" indent="0">
              <a:buNone/>
            </a:pPr>
            <a:endParaRPr lang="en-IN" sz="1800" dirty="0" smtClean="0"/>
          </a:p>
          <a:p>
            <a:pPr marL="0" indent="0">
              <a:buNone/>
            </a:pPr>
            <a:r>
              <a:rPr lang="en-IN" dirty="0" smtClean="0">
                <a:solidFill>
                  <a:schemeClr val="accent6">
                    <a:lumMod val="75000"/>
                  </a:schemeClr>
                </a:solidFill>
              </a:rPr>
              <a:t>Primary Operators</a:t>
            </a:r>
          </a:p>
          <a:p>
            <a:pPr marL="0" indent="0">
              <a:buNone/>
            </a:pPr>
            <a:endParaRPr lang="en-IN" dirty="0"/>
          </a:p>
          <a:p>
            <a:pPr marL="0" indent="0">
              <a:buNone/>
            </a:pP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355095742"/>
              </p:ext>
            </p:extLst>
          </p:nvPr>
        </p:nvGraphicFramePr>
        <p:xfrm>
          <a:off x="324556" y="2895601"/>
          <a:ext cx="8514645" cy="3923212"/>
        </p:xfrm>
        <a:graphic>
          <a:graphicData uri="http://schemas.openxmlformats.org/drawingml/2006/table">
            <a:tbl>
              <a:tblPr firstRow="1" bandRow="1">
                <a:tableStyleId>{5C22544A-7EE6-4342-B048-85BDC9FD1C3A}</a:tableStyleId>
              </a:tblPr>
              <a:tblGrid>
                <a:gridCol w="1047044">
                  <a:extLst>
                    <a:ext uri="{9D8B030D-6E8A-4147-A177-3AD203B41FA5}">
                      <a16:colId xmlns:a16="http://schemas.microsoft.com/office/drawing/2014/main" val="3501682265"/>
                    </a:ext>
                  </a:extLst>
                </a:gridCol>
                <a:gridCol w="4629386">
                  <a:extLst>
                    <a:ext uri="{9D8B030D-6E8A-4147-A177-3AD203B41FA5}">
                      <a16:colId xmlns:a16="http://schemas.microsoft.com/office/drawing/2014/main" val="379135322"/>
                    </a:ext>
                  </a:extLst>
                </a:gridCol>
                <a:gridCol w="2838215">
                  <a:extLst>
                    <a:ext uri="{9D8B030D-6E8A-4147-A177-3AD203B41FA5}">
                      <a16:colId xmlns:a16="http://schemas.microsoft.com/office/drawing/2014/main" val="336047095"/>
                    </a:ext>
                  </a:extLst>
                </a:gridCol>
              </a:tblGrid>
              <a:tr h="500743">
                <a:tc>
                  <a:txBody>
                    <a:bodyPr/>
                    <a:lstStyle/>
                    <a:p>
                      <a:pPr algn="ctr"/>
                      <a:r>
                        <a:rPr lang="en-IN" dirty="0" smtClean="0"/>
                        <a:t>0 </a:t>
                      </a:r>
                      <a:endParaRPr lang="en-IN" dirty="0"/>
                    </a:p>
                  </a:txBody>
                  <a:tcPr anchor="ctr"/>
                </a:tc>
                <a:tc>
                  <a:txBody>
                    <a:bodyPr/>
                    <a:lstStyle/>
                    <a:p>
                      <a:pPr algn="l"/>
                      <a:r>
                        <a:rPr lang="en-IN" dirty="0" smtClean="0"/>
                        <a:t>Location</a:t>
                      </a:r>
                      <a:endParaRPr lang="en-IN" dirty="0"/>
                    </a:p>
                  </a:txBody>
                  <a:tcPr anchor="ctr"/>
                </a:tc>
                <a:tc>
                  <a:txBody>
                    <a:bodyPr/>
                    <a:lstStyle/>
                    <a:p>
                      <a:pPr algn="l"/>
                      <a:r>
                        <a:rPr lang="en-IN" dirty="0" smtClean="0"/>
                        <a:t>Environment Core Concept</a:t>
                      </a:r>
                      <a:endParaRPr lang="en-IN" dirty="0"/>
                    </a:p>
                  </a:txBody>
                  <a:tcPr anchor="ctr"/>
                </a:tc>
                <a:extLst>
                  <a:ext uri="{0D108BD9-81ED-4DB2-BD59-A6C34878D82A}">
                    <a16:rowId xmlns:a16="http://schemas.microsoft.com/office/drawing/2014/main" val="3114514070"/>
                  </a:ext>
                </a:extLst>
              </a:tr>
              <a:tr h="500743">
                <a:tc>
                  <a:txBody>
                    <a:bodyPr/>
                    <a:lstStyle/>
                    <a:p>
                      <a:pPr algn="ctr"/>
                      <a:r>
                        <a:rPr lang="en-IN" dirty="0" smtClean="0"/>
                        <a:t>1</a:t>
                      </a:r>
                      <a:endParaRPr lang="en-IN" dirty="0"/>
                    </a:p>
                  </a:txBody>
                  <a:tcPr anchor="ctr"/>
                </a:tc>
                <a:tc>
                  <a:txBody>
                    <a:bodyPr/>
                    <a:lstStyle/>
                    <a:p>
                      <a:r>
                        <a:rPr lang="en-IN" dirty="0" smtClean="0"/>
                        <a:t>Key System/Objective of transitive Action</a:t>
                      </a:r>
                      <a:endParaRPr lang="en-IN" dirty="0"/>
                    </a:p>
                  </a:txBody>
                  <a:tcPr/>
                </a:tc>
                <a:tc rowSpan="3">
                  <a:txBody>
                    <a:bodyPr/>
                    <a:lstStyle/>
                    <a:p>
                      <a:r>
                        <a:rPr lang="en-IN" dirty="0" smtClean="0"/>
                        <a:t>Core Concept</a:t>
                      </a:r>
                      <a:endParaRPr lang="en-IN" dirty="0"/>
                    </a:p>
                  </a:txBody>
                  <a:tcPr anchor="ctr"/>
                </a:tc>
                <a:extLst>
                  <a:ext uri="{0D108BD9-81ED-4DB2-BD59-A6C34878D82A}">
                    <a16:rowId xmlns:a16="http://schemas.microsoft.com/office/drawing/2014/main" val="3310528807"/>
                  </a:ext>
                </a:extLst>
              </a:tr>
              <a:tr h="500743">
                <a:tc>
                  <a:txBody>
                    <a:bodyPr/>
                    <a:lstStyle/>
                    <a:p>
                      <a:pPr algn="ctr"/>
                      <a:r>
                        <a:rPr lang="en-IN" dirty="0" smtClean="0"/>
                        <a:t>2</a:t>
                      </a:r>
                      <a:endParaRPr lang="en-IN" dirty="0"/>
                    </a:p>
                  </a:txBody>
                  <a:tcPr anchor="ctr"/>
                </a:tc>
                <a:tc>
                  <a:txBody>
                    <a:bodyPr/>
                    <a:lstStyle/>
                    <a:p>
                      <a:r>
                        <a:rPr lang="en-IN" dirty="0" smtClean="0"/>
                        <a:t>Action; effect of action</a:t>
                      </a:r>
                      <a:endParaRPr lang="en-IN" dirty="0"/>
                    </a:p>
                  </a:txBody>
                  <a:tcPr/>
                </a:tc>
                <a:tc vMerge="1">
                  <a:txBody>
                    <a:bodyPr/>
                    <a:lstStyle/>
                    <a:p>
                      <a:endParaRPr lang="en-IN" dirty="0"/>
                    </a:p>
                  </a:txBody>
                  <a:tcPr/>
                </a:tc>
                <a:extLst>
                  <a:ext uri="{0D108BD9-81ED-4DB2-BD59-A6C34878D82A}">
                    <a16:rowId xmlns:a16="http://schemas.microsoft.com/office/drawing/2014/main" val="1288766578"/>
                  </a:ext>
                </a:extLst>
              </a:tr>
              <a:tr h="500743">
                <a:tc>
                  <a:txBody>
                    <a:bodyPr/>
                    <a:lstStyle/>
                    <a:p>
                      <a:pPr algn="ctr"/>
                      <a:r>
                        <a:rPr lang="en-IN" dirty="0" smtClean="0"/>
                        <a:t>3</a:t>
                      </a:r>
                      <a:endParaRPr lang="en-IN" dirty="0"/>
                    </a:p>
                  </a:txBody>
                  <a:tcPr anchor="ctr"/>
                </a:tc>
                <a:tc>
                  <a:txBody>
                    <a:bodyPr/>
                    <a:lstStyle/>
                    <a:p>
                      <a:r>
                        <a:rPr lang="en-IN" dirty="0" smtClean="0"/>
                        <a:t>Performer of transitive</a:t>
                      </a:r>
                      <a:r>
                        <a:rPr lang="en-IN" baseline="0" dirty="0" smtClean="0"/>
                        <a:t> action (Agent of Action)</a:t>
                      </a:r>
                    </a:p>
                  </a:txBody>
                  <a:tcPr/>
                </a:tc>
                <a:tc vMerge="1">
                  <a:txBody>
                    <a:bodyPr/>
                    <a:lstStyle/>
                    <a:p>
                      <a:endParaRPr lang="en-IN" dirty="0"/>
                    </a:p>
                  </a:txBody>
                  <a:tcPr/>
                </a:tc>
                <a:extLst>
                  <a:ext uri="{0D108BD9-81ED-4DB2-BD59-A6C34878D82A}">
                    <a16:rowId xmlns:a16="http://schemas.microsoft.com/office/drawing/2014/main" val="4148079186"/>
                  </a:ext>
                </a:extLst>
              </a:tr>
              <a:tr h="500743">
                <a:tc>
                  <a:txBody>
                    <a:bodyPr/>
                    <a:lstStyle/>
                    <a:p>
                      <a:pPr algn="ctr"/>
                      <a:r>
                        <a:rPr lang="en-IN" dirty="0" smtClean="0"/>
                        <a:t>4</a:t>
                      </a:r>
                      <a:endParaRPr lang="en-IN" dirty="0"/>
                    </a:p>
                  </a:txBody>
                  <a:tcPr anchor="ctr"/>
                </a:tc>
                <a:tc>
                  <a:txBody>
                    <a:bodyPr/>
                    <a:lstStyle/>
                    <a:p>
                      <a:r>
                        <a:rPr lang="en-IN" dirty="0" smtClean="0"/>
                        <a:t>View Point</a:t>
                      </a:r>
                      <a:endParaRPr lang="en-IN" dirty="0"/>
                    </a:p>
                  </a:txBody>
                  <a:tcPr/>
                </a:tc>
                <a:tc rowSpan="3">
                  <a:txBody>
                    <a:bodyPr/>
                    <a:lstStyle/>
                    <a:p>
                      <a:r>
                        <a:rPr lang="en-IN" dirty="0" smtClean="0"/>
                        <a:t>Extra Core Concept</a:t>
                      </a:r>
                      <a:endParaRPr lang="en-IN" dirty="0"/>
                    </a:p>
                  </a:txBody>
                  <a:tcPr anchor="ctr"/>
                </a:tc>
                <a:extLst>
                  <a:ext uri="{0D108BD9-81ED-4DB2-BD59-A6C34878D82A}">
                    <a16:rowId xmlns:a16="http://schemas.microsoft.com/office/drawing/2014/main" val="2921539182"/>
                  </a:ext>
                </a:extLst>
              </a:tr>
              <a:tr h="500743">
                <a:tc>
                  <a:txBody>
                    <a:bodyPr/>
                    <a:lstStyle/>
                    <a:p>
                      <a:pPr algn="ctr"/>
                      <a:r>
                        <a:rPr lang="en-IN" dirty="0" smtClean="0"/>
                        <a:t>5</a:t>
                      </a:r>
                      <a:endParaRPr lang="en-IN" dirty="0"/>
                    </a:p>
                  </a:txBody>
                  <a:tcPr anchor="ctr"/>
                </a:tc>
                <a:tc>
                  <a:txBody>
                    <a:bodyPr/>
                    <a:lstStyle/>
                    <a:p>
                      <a:r>
                        <a:rPr lang="en-IN" dirty="0" smtClean="0"/>
                        <a:t>Selected Instance: study region, study example- sample population</a:t>
                      </a:r>
                      <a:endParaRPr lang="en-IN" dirty="0"/>
                    </a:p>
                  </a:txBody>
                  <a:tcPr/>
                </a:tc>
                <a:tc vMerge="1">
                  <a:txBody>
                    <a:bodyPr/>
                    <a:lstStyle/>
                    <a:p>
                      <a:endParaRPr lang="en-IN" dirty="0"/>
                    </a:p>
                  </a:txBody>
                  <a:tcPr/>
                </a:tc>
                <a:extLst>
                  <a:ext uri="{0D108BD9-81ED-4DB2-BD59-A6C34878D82A}">
                    <a16:rowId xmlns:a16="http://schemas.microsoft.com/office/drawing/2014/main" val="3903818729"/>
                  </a:ext>
                </a:extLst>
              </a:tr>
              <a:tr h="500743">
                <a:tc>
                  <a:txBody>
                    <a:bodyPr/>
                    <a:lstStyle/>
                    <a:p>
                      <a:pPr algn="ctr"/>
                      <a:r>
                        <a:rPr lang="en-IN" dirty="0" smtClean="0"/>
                        <a:t>6</a:t>
                      </a:r>
                      <a:endParaRPr lang="en-IN" dirty="0"/>
                    </a:p>
                  </a:txBody>
                  <a:tcPr anchor="ctr"/>
                </a:tc>
                <a:tc>
                  <a:txBody>
                    <a:bodyPr/>
                    <a:lstStyle/>
                    <a:p>
                      <a:r>
                        <a:rPr lang="en-IN" dirty="0" smtClean="0"/>
                        <a:t>Form of document; target user</a:t>
                      </a:r>
                      <a:endParaRPr lang="en-IN" dirty="0"/>
                    </a:p>
                  </a:txBody>
                  <a:tcPr/>
                </a:tc>
                <a:tc vMerge="1">
                  <a:txBody>
                    <a:bodyPr/>
                    <a:lstStyle/>
                    <a:p>
                      <a:endParaRPr lang="en-IN" dirty="0"/>
                    </a:p>
                  </a:txBody>
                  <a:tcPr/>
                </a:tc>
                <a:extLst>
                  <a:ext uri="{0D108BD9-81ED-4DB2-BD59-A6C34878D82A}">
                    <a16:rowId xmlns:a16="http://schemas.microsoft.com/office/drawing/2014/main" val="4110884848"/>
                  </a:ext>
                </a:extLst>
              </a:tr>
            </a:tbl>
          </a:graphicData>
        </a:graphic>
      </p:graphicFrame>
    </p:spTree>
    <p:extLst>
      <p:ext uri="{BB962C8B-B14F-4D97-AF65-F5344CB8AC3E}">
        <p14:creationId xmlns:p14="http://schemas.microsoft.com/office/powerpoint/2010/main" val="1991018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85000" lnSpcReduction="20000"/>
          </a:bodyPr>
          <a:lstStyle/>
          <a:p>
            <a:pPr marL="0" indent="0">
              <a:buNone/>
            </a:pPr>
            <a:r>
              <a:rPr lang="en-IN" dirty="0">
                <a:solidFill>
                  <a:schemeClr val="accent6">
                    <a:lumMod val="75000"/>
                  </a:schemeClr>
                </a:solidFill>
              </a:rPr>
              <a:t>Secondary </a:t>
            </a:r>
            <a:r>
              <a:rPr lang="en-IN" dirty="0" smtClean="0">
                <a:solidFill>
                  <a:schemeClr val="accent6">
                    <a:lumMod val="75000"/>
                  </a:schemeClr>
                </a:solidFill>
              </a:rPr>
              <a:t>Operators</a:t>
            </a:r>
          </a:p>
          <a:p>
            <a:pPr marL="0" indent="0">
              <a:buNone/>
            </a:pPr>
            <a:r>
              <a:rPr lang="en-IN" sz="2400" dirty="0" smtClean="0"/>
              <a:t>There are three parts- </a:t>
            </a:r>
          </a:p>
          <a:p>
            <a:pPr marL="0" indent="0">
              <a:buNone/>
            </a:pPr>
            <a:r>
              <a:rPr lang="en-IN" sz="2400" dirty="0" smtClean="0"/>
              <a:t>(f) And (g)  		 </a:t>
            </a:r>
            <a:r>
              <a:rPr lang="en-IN" sz="2400" dirty="0"/>
              <a:t>–</a:t>
            </a:r>
            <a:r>
              <a:rPr lang="en-IN" sz="2400" dirty="0" smtClean="0"/>
              <a:t> Co-ordinate concept</a:t>
            </a:r>
          </a:p>
          <a:p>
            <a:pPr marL="0" indent="0">
              <a:buNone/>
            </a:pPr>
            <a:r>
              <a:rPr lang="en-IN" sz="2400" dirty="0" smtClean="0"/>
              <a:t>(p), (q), and (r)		 </a:t>
            </a:r>
            <a:r>
              <a:rPr lang="en-IN" sz="2400" dirty="0"/>
              <a:t>–</a:t>
            </a:r>
            <a:r>
              <a:rPr lang="en-IN" sz="2400" dirty="0" smtClean="0"/>
              <a:t> for dependent elements</a:t>
            </a:r>
          </a:p>
          <a:p>
            <a:pPr marL="0" indent="0">
              <a:buNone/>
            </a:pPr>
            <a:r>
              <a:rPr lang="en-IN" sz="2400" dirty="0" smtClean="0"/>
              <a:t>(s), (t), and (u)		 – for special classes of action. </a:t>
            </a:r>
          </a:p>
          <a:p>
            <a:pPr marL="0" indent="0">
              <a:buNone/>
            </a:pPr>
            <a:endParaRPr lang="en-IN" sz="2400" dirty="0" smtClean="0"/>
          </a:p>
          <a:p>
            <a:pPr marL="0" indent="0">
              <a:buNone/>
            </a:pPr>
            <a:r>
              <a:rPr lang="en-IN" sz="2400" dirty="0" smtClean="0"/>
              <a:t>(f) – Bound coordinate concept</a:t>
            </a:r>
          </a:p>
          <a:p>
            <a:pPr marL="0" indent="0">
              <a:buNone/>
            </a:pPr>
            <a:r>
              <a:rPr lang="en-IN" sz="2400" dirty="0" smtClean="0"/>
              <a:t>(g) – Standard coordinate concept</a:t>
            </a:r>
          </a:p>
          <a:p>
            <a:pPr marL="0" indent="0">
              <a:buNone/>
            </a:pPr>
            <a:endParaRPr lang="en-IN" sz="2400" dirty="0"/>
          </a:p>
          <a:p>
            <a:pPr marL="0" indent="0">
              <a:buNone/>
            </a:pPr>
            <a:r>
              <a:rPr lang="en-IN" sz="2400" dirty="0" smtClean="0"/>
              <a:t>(p) – Part: Property</a:t>
            </a:r>
          </a:p>
          <a:p>
            <a:pPr marL="0" indent="0">
              <a:buNone/>
            </a:pPr>
            <a:r>
              <a:rPr lang="en-IN" sz="2400" dirty="0" smtClean="0"/>
              <a:t>(q) – Member of quasi- generic group</a:t>
            </a:r>
          </a:p>
          <a:p>
            <a:pPr marL="0" indent="0">
              <a:buNone/>
            </a:pPr>
            <a:r>
              <a:rPr lang="en-IN" sz="2400" dirty="0" smtClean="0"/>
              <a:t>(r) – Assembly</a:t>
            </a:r>
          </a:p>
          <a:p>
            <a:pPr marL="0" indent="0">
              <a:buNone/>
            </a:pPr>
            <a:endParaRPr lang="en-IN" sz="2400" dirty="0"/>
          </a:p>
          <a:p>
            <a:pPr marL="0" indent="0">
              <a:buNone/>
            </a:pPr>
            <a:r>
              <a:rPr lang="en-IN" sz="2400" dirty="0" smtClean="0"/>
              <a:t>(s) – Roll definer</a:t>
            </a:r>
          </a:p>
          <a:p>
            <a:pPr marL="0" indent="0">
              <a:buNone/>
            </a:pPr>
            <a:r>
              <a:rPr lang="en-IN" sz="2400" dirty="0" smtClean="0"/>
              <a:t>(t) – Author Attributed Action</a:t>
            </a:r>
          </a:p>
          <a:p>
            <a:pPr marL="0" indent="0">
              <a:buNone/>
            </a:pPr>
            <a:r>
              <a:rPr lang="en-IN" sz="2400" dirty="0" smtClean="0"/>
              <a:t>(u) – Two way interaction </a:t>
            </a:r>
            <a:endParaRPr lang="en-IN" sz="2400" dirty="0"/>
          </a:p>
        </p:txBody>
      </p:sp>
    </p:spTree>
    <p:extLst>
      <p:ext uri="{BB962C8B-B14F-4D97-AF65-F5344CB8AC3E}">
        <p14:creationId xmlns:p14="http://schemas.microsoft.com/office/powerpoint/2010/main" val="29286601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537</TotalTime>
  <Words>2448</Words>
  <Application>Microsoft Office PowerPoint</Application>
  <PresentationFormat>On-screen Show (4:3)</PresentationFormat>
  <Paragraphs>178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Calisto MT</vt:lpstr>
      <vt:lpstr>Trebuchet MS</vt:lpstr>
      <vt:lpstr>Wingdings 2</vt:lpstr>
      <vt:lpstr>Slate</vt:lpstr>
      <vt:lpstr>MLIS 102 Advanced Information Retrieval System (IRS) (Theory)</vt:lpstr>
      <vt:lpstr>Indexing: Specific Aspects</vt:lpstr>
      <vt:lpstr>PowerPoint Presentation</vt:lpstr>
      <vt:lpstr>Methods of Indexing</vt:lpstr>
      <vt:lpstr>PRE-COORDINATE INDEXING SYSTEMS</vt:lpstr>
      <vt:lpstr>PRECIS (Preserved Context Index System)</vt:lpstr>
      <vt:lpstr>Concept of PRECIS</vt:lpstr>
      <vt:lpstr>PowerPoint Presentation</vt:lpstr>
      <vt:lpstr>PowerPoint Presentation</vt:lpstr>
      <vt:lpstr>PowerPoint Presentation</vt:lpstr>
      <vt:lpstr>Entry Structure of PRECIS</vt:lpstr>
      <vt:lpstr>Objectives of PRECIS </vt:lpstr>
      <vt:lpstr>Features of PRECIS</vt:lpstr>
      <vt:lpstr>Citation Indexing: Concept, Definitions (SCI &amp; SSCI)</vt:lpstr>
      <vt:lpstr>Thesaurus Construction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ravi</dc:creator>
  <cp:lastModifiedBy>ravi</cp:lastModifiedBy>
  <cp:revision>62</cp:revision>
  <dcterms:created xsi:type="dcterms:W3CDTF">2006-08-16T00:00:00Z</dcterms:created>
  <dcterms:modified xsi:type="dcterms:W3CDTF">2023-09-01T08:02:22Z</dcterms:modified>
</cp:coreProperties>
</file>