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7" r:id="rId4"/>
    <p:sldId id="274" r:id="rId5"/>
    <p:sldId id="278" r:id="rId6"/>
    <p:sldId id="279" r:id="rId7"/>
    <p:sldId id="280" r:id="rId8"/>
    <p:sldId id="281"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020" y="1769541"/>
            <a:ext cx="7080026"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028020" y="3598339"/>
            <a:ext cx="7080026"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60856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Slate-V2-S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995" y="540085"/>
            <a:ext cx="7656010" cy="3834374"/>
          </a:xfrm>
          <a:prstGeom prst="rect">
            <a:avLst/>
          </a:prstGeom>
        </p:spPr>
      </p:pic>
      <p:sp>
        <p:nvSpPr>
          <p:cNvPr id="2" name="Title 1"/>
          <p:cNvSpPr>
            <a:spLocks noGrp="1"/>
          </p:cNvSpPr>
          <p:nvPr>
            <p:ph type="title"/>
          </p:nvPr>
        </p:nvSpPr>
        <p:spPr>
          <a:xfrm>
            <a:off x="685354" y="4565255"/>
            <a:ext cx="7766495"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26217" y="695010"/>
            <a:ext cx="7285600"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5108728"/>
            <a:ext cx="776532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4644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8437"/>
            <a:ext cx="776532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46" y="4295180"/>
            <a:ext cx="7765322"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4197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3"/>
            <a:ext cx="6564224"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5346" y="4304353"/>
            <a:ext cx="7765322"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TextBox 10"/>
          <p:cNvSpPr txBox="1"/>
          <p:nvPr/>
        </p:nvSpPr>
        <p:spPr>
          <a:xfrm>
            <a:off x="627459" y="87391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7828359" y="2933245"/>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549740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46" y="2126943"/>
            <a:ext cx="7765322"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9" y="4650556"/>
            <a:ext cx="776414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9910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46"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34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335033"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331076"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974929" y="1885950"/>
            <a:ext cx="2475738"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974929" y="2571750"/>
            <a:ext cx="2475738"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78814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6" name="Picture 5"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239" y="1826045"/>
            <a:ext cx="2529046" cy="1833558"/>
          </a:xfrm>
          <a:prstGeom prst="rect">
            <a:avLst/>
          </a:prstGeom>
        </p:spPr>
      </p:pic>
      <p:pic>
        <p:nvPicPr>
          <p:cNvPr id="28" name="Picture 27"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3813" y="1826045"/>
            <a:ext cx="2529046" cy="1833558"/>
          </a:xfrm>
          <a:prstGeom prst="rect">
            <a:avLst/>
          </a:prstGeom>
        </p:spPr>
      </p:pic>
      <p:pic>
        <p:nvPicPr>
          <p:cNvPr id="29" name="Picture 28" descr="Slate-V2-S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1715" y="1826045"/>
            <a:ext cx="2529046" cy="1833558"/>
          </a:xfrm>
          <a:prstGeom prst="rect">
            <a:avLst/>
          </a:prstGeom>
        </p:spPr>
      </p:pic>
      <p:sp>
        <p:nvSpPr>
          <p:cNvPr id="30" name="Title 1"/>
          <p:cNvSpPr>
            <a:spLocks noGrp="1"/>
          </p:cNvSpPr>
          <p:nvPr>
            <p:ph type="title"/>
          </p:nvPr>
        </p:nvSpPr>
        <p:spPr>
          <a:xfrm>
            <a:off x="685346" y="609600"/>
            <a:ext cx="7765322"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46"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763577" y="1938918"/>
            <a:ext cx="2319276"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46" y="4480369"/>
            <a:ext cx="2475738"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332091"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409307" y="1939094"/>
            <a:ext cx="2319276"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75" y="4480368"/>
            <a:ext cx="2476753"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975023" y="3904106"/>
            <a:ext cx="2475738"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6056774" y="1934432"/>
            <a:ext cx="2319276"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4929" y="4480366"/>
            <a:ext cx="2475738"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21208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9779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7302" y="609600"/>
            <a:ext cx="1713365"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347" y="609600"/>
            <a:ext cx="5937654"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4961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24040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71551" y="1761068"/>
            <a:ext cx="7192913"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71551" y="3589879"/>
            <a:ext cx="7192913"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0511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347" y="1732449"/>
            <a:ext cx="3795373"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2169" y="1732450"/>
            <a:ext cx="3798499"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16927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345" y="1770323"/>
            <a:ext cx="3787423" cy="4112953"/>
          </a:xfrm>
          <a:prstGeom prst="rect">
            <a:avLst/>
          </a:prstGeom>
        </p:spPr>
      </p:pic>
      <p:pic>
        <p:nvPicPr>
          <p:cNvPr id="14" name="Picture 13" descr="Slate-V2-S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3245" y="1770323"/>
            <a:ext cx="3787423" cy="4112953"/>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4404" y="1835254"/>
            <a:ext cx="3657258"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54404" y="2380138"/>
            <a:ext cx="365725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1835255"/>
            <a:ext cx="3671498"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721225" y="2380138"/>
            <a:ext cx="3671498"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75767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9/1/2023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26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75218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0"/>
            <a:ext cx="2780167"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41725" y="609600"/>
            <a:ext cx="4808943"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47" y="2431518"/>
            <a:ext cx="2780167"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081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descr="Slate-V2-S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4987" y="609923"/>
            <a:ext cx="3428146" cy="5205472"/>
          </a:xfrm>
          <a:prstGeom prst="rect">
            <a:avLst/>
          </a:prstGeom>
        </p:spPr>
      </p:pic>
      <p:sp>
        <p:nvSpPr>
          <p:cNvPr id="2" name="Title 1"/>
          <p:cNvSpPr>
            <a:spLocks noGrp="1"/>
          </p:cNvSpPr>
          <p:nvPr>
            <p:ph type="title"/>
          </p:nvPr>
        </p:nvSpPr>
        <p:spPr>
          <a:xfrm>
            <a:off x="685347" y="609923"/>
            <a:ext cx="3924676"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976728" y="743989"/>
            <a:ext cx="3165375"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347" y="2439261"/>
            <a:ext cx="3924676"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8166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6" y="609600"/>
            <a:ext cx="776532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46" y="1732450"/>
            <a:ext cx="776532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1D8BD707-D9CF-40AE-B4C6-C98DA3205C09}" type="datetimeFigureOut">
              <a:rPr lang="en-US" smtClean="0"/>
              <a:pPr/>
              <a:t>9/1/2023</a:t>
            </a:fld>
            <a:endParaRPr lang="en-US"/>
          </a:p>
        </p:txBody>
      </p:sp>
      <p:sp>
        <p:nvSpPr>
          <p:cNvPr id="5" name="Footer Placeholder 4"/>
          <p:cNvSpPr>
            <a:spLocks noGrp="1"/>
          </p:cNvSpPr>
          <p:nvPr>
            <p:ph type="ftr" sz="quarter" idx="3"/>
          </p:nvPr>
        </p:nvSpPr>
        <p:spPr>
          <a:xfrm>
            <a:off x="685347" y="5883276"/>
            <a:ext cx="5004649"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7593661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fontScale="90000"/>
          </a:bodyPr>
          <a:lstStyle/>
          <a:p>
            <a:r>
              <a:rPr lang="en-IN" dirty="0" smtClean="0"/>
              <a:t>MLIS 102 Advanced Information Retrieval System (IRS) (Theory)</a:t>
            </a:r>
            <a:endParaRPr lang="en-IN" dirty="0"/>
          </a:p>
        </p:txBody>
      </p:sp>
      <p:sp>
        <p:nvSpPr>
          <p:cNvPr id="3" name="Content Placeholder 2"/>
          <p:cNvSpPr>
            <a:spLocks noGrp="1"/>
          </p:cNvSpPr>
          <p:nvPr>
            <p:ph idx="1"/>
          </p:nvPr>
        </p:nvSpPr>
        <p:spPr>
          <a:xfrm>
            <a:off x="457200" y="1600200"/>
            <a:ext cx="8229600" cy="4876800"/>
          </a:xfrm>
        </p:spPr>
        <p:txBody>
          <a:bodyPr>
            <a:noAutofit/>
          </a:bodyPr>
          <a:lstStyle/>
          <a:p>
            <a:pPr marL="0" indent="0">
              <a:buNone/>
            </a:pPr>
            <a:endParaRPr lang="en-IN" sz="2400" dirty="0"/>
          </a:p>
          <a:p>
            <a:r>
              <a:rPr lang="en-IN" sz="2800" dirty="0" smtClean="0">
                <a:solidFill>
                  <a:srgbClr val="00B0F0"/>
                </a:solidFill>
              </a:rPr>
              <a:t>Search </a:t>
            </a:r>
            <a:r>
              <a:rPr lang="en-IN" sz="2800" dirty="0" smtClean="0">
                <a:solidFill>
                  <a:srgbClr val="00B0F0"/>
                </a:solidFill>
              </a:rPr>
              <a:t>Techniques</a:t>
            </a:r>
          </a:p>
          <a:p>
            <a:endParaRPr lang="en-IN" sz="2800" dirty="0" smtClean="0"/>
          </a:p>
          <a:p>
            <a:pPr marL="571500" indent="-571500">
              <a:buAutoNum type="romanLcParenBoth"/>
            </a:pPr>
            <a:r>
              <a:rPr lang="en-IN" sz="2400" dirty="0" smtClean="0"/>
              <a:t>Search Strategy: Concept, Meaning, Preparation of search strategy.</a:t>
            </a:r>
          </a:p>
          <a:p>
            <a:pPr marL="571500" indent="-571500">
              <a:buAutoNum type="romanLcParenBoth"/>
            </a:pPr>
            <a:r>
              <a:rPr lang="en-IN" sz="2400" dirty="0" smtClean="0"/>
              <a:t>Search Techniques: Boolean Operator, Fuzzy Searching, Case Sensitive Searching, Truncation, Proximity. </a:t>
            </a:r>
            <a:endParaRPr lang="en-IN" sz="2400" dirty="0"/>
          </a:p>
        </p:txBody>
      </p:sp>
    </p:spTree>
    <p:extLst>
      <p:ext uri="{BB962C8B-B14F-4D97-AF65-F5344CB8AC3E}">
        <p14:creationId xmlns:p14="http://schemas.microsoft.com/office/powerpoint/2010/main" val="3781967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970450"/>
          </a:xfrm>
        </p:spPr>
        <p:txBody>
          <a:bodyPr>
            <a:noAutofit/>
          </a:bodyPr>
          <a:lstStyle/>
          <a:p>
            <a:r>
              <a:rPr lang="en-IN" sz="3200" dirty="0"/>
              <a:t>Search Strategy: Concept, Meaning, Preparation of search strategy</a:t>
            </a:r>
          </a:p>
        </p:txBody>
      </p:sp>
      <p:sp>
        <p:nvSpPr>
          <p:cNvPr id="3" name="Content Placeholder 2"/>
          <p:cNvSpPr>
            <a:spLocks noGrp="1"/>
          </p:cNvSpPr>
          <p:nvPr>
            <p:ph idx="1"/>
          </p:nvPr>
        </p:nvSpPr>
        <p:spPr>
          <a:xfrm>
            <a:off x="304800" y="1371600"/>
            <a:ext cx="8534400" cy="5334000"/>
          </a:xfrm>
        </p:spPr>
        <p:txBody>
          <a:bodyPr>
            <a:normAutofit/>
          </a:bodyPr>
          <a:lstStyle/>
          <a:p>
            <a:pPr marL="36900" indent="0" algn="just">
              <a:buNone/>
            </a:pPr>
            <a:r>
              <a:rPr lang="en-US" dirty="0" smtClean="0">
                <a:effectLst/>
              </a:rPr>
              <a:t>A </a:t>
            </a:r>
            <a:r>
              <a:rPr lang="en-US" dirty="0">
                <a:effectLst/>
              </a:rPr>
              <a:t>search strategy is a </a:t>
            </a:r>
            <a:r>
              <a:rPr lang="en-US" b="1" dirty="0">
                <a:effectLst/>
              </a:rPr>
              <a:t>systematic plan</a:t>
            </a:r>
            <a:r>
              <a:rPr lang="en-US" dirty="0">
                <a:effectLst/>
              </a:rPr>
              <a:t> for finding relevant and reliable information on a topic or question. It involves identifying, combining, and applying different search terms and techniques to locate and access various sources of information .</a:t>
            </a:r>
          </a:p>
          <a:p>
            <a:pPr algn="just"/>
            <a:r>
              <a:rPr lang="en-US" dirty="0">
                <a:effectLst/>
              </a:rPr>
              <a:t>A search strategy can help you:</a:t>
            </a:r>
          </a:p>
          <a:p>
            <a:pPr algn="just"/>
            <a:r>
              <a:rPr lang="en-US" dirty="0">
                <a:effectLst/>
              </a:rPr>
              <a:t>Define the scope and purpose of your research or inquiry</a:t>
            </a:r>
          </a:p>
          <a:p>
            <a:pPr algn="just"/>
            <a:r>
              <a:rPr lang="en-US" dirty="0">
                <a:effectLst/>
              </a:rPr>
              <a:t>Identify the main concepts and keywords related to your topic or question</a:t>
            </a:r>
          </a:p>
          <a:p>
            <a:pPr algn="just"/>
            <a:r>
              <a:rPr lang="en-US" dirty="0">
                <a:effectLst/>
              </a:rPr>
              <a:t>Choose the most appropriate sources and tools for your information needs</a:t>
            </a:r>
          </a:p>
          <a:p>
            <a:pPr algn="just"/>
            <a:r>
              <a:rPr lang="en-US" dirty="0">
                <a:effectLst/>
              </a:rPr>
              <a:t>Apply effective search techniques to find and filter information</a:t>
            </a:r>
          </a:p>
          <a:p>
            <a:pPr algn="just"/>
            <a:r>
              <a:rPr lang="en-US" dirty="0">
                <a:effectLst/>
              </a:rPr>
              <a:t>Evaluate the quality and relevance of the information you find</a:t>
            </a:r>
          </a:p>
          <a:p>
            <a:pPr algn="just"/>
            <a:r>
              <a:rPr lang="en-US" dirty="0">
                <a:effectLst/>
              </a:rPr>
              <a:t>Organize and document your search process and </a:t>
            </a:r>
            <a:r>
              <a:rPr lang="en-US" dirty="0" smtClean="0">
                <a:effectLst/>
              </a:rPr>
              <a:t>results</a:t>
            </a:r>
            <a:endParaRPr lang="en-US" dirty="0">
              <a:effectLst/>
            </a:endParaRPr>
          </a:p>
        </p:txBody>
      </p:sp>
    </p:spTree>
    <p:extLst>
      <p:ext uri="{BB962C8B-B14F-4D97-AF65-F5344CB8AC3E}">
        <p14:creationId xmlns:p14="http://schemas.microsoft.com/office/powerpoint/2010/main" val="317265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534400" cy="6248400"/>
          </a:xfrm>
        </p:spPr>
        <p:txBody>
          <a:bodyPr>
            <a:normAutofit lnSpcReduction="10000"/>
          </a:bodyPr>
          <a:lstStyle/>
          <a:p>
            <a:pPr marL="36900" indent="0" algn="just">
              <a:buNone/>
            </a:pPr>
            <a:r>
              <a:rPr lang="en-US" dirty="0">
                <a:effectLst/>
              </a:rPr>
              <a:t>A search strategy can vary depending on the type, complexity, and level of your research or inquiry. However, a general search strategy usually consists of the following steps:</a:t>
            </a:r>
          </a:p>
          <a:p>
            <a:pPr algn="just"/>
            <a:r>
              <a:rPr lang="en-US" dirty="0">
                <a:effectLst/>
              </a:rPr>
              <a:t>Analyze your topic or question and break it down into main concepts or keywords</a:t>
            </a:r>
          </a:p>
          <a:p>
            <a:pPr algn="just"/>
            <a:r>
              <a:rPr lang="en-US" dirty="0">
                <a:effectLst/>
              </a:rPr>
              <a:t>Brainstorm synonyms, related terms, or alternative spellings for each concept or keyword</a:t>
            </a:r>
          </a:p>
          <a:p>
            <a:pPr algn="just"/>
            <a:r>
              <a:rPr lang="en-US" dirty="0">
                <a:effectLst/>
              </a:rPr>
              <a:t>Combine your concepts or keywords using Boolean operators (AND, OR, NOT) or other modifiers (quotation marks, parentheses, etc.)</a:t>
            </a:r>
          </a:p>
          <a:p>
            <a:pPr algn="just"/>
            <a:r>
              <a:rPr lang="en-US" dirty="0">
                <a:effectLst/>
              </a:rPr>
              <a:t>Choose the best sources and tools for your information needs, such as databases, search engines, catalogs, etc.</a:t>
            </a:r>
          </a:p>
          <a:p>
            <a:pPr algn="just"/>
            <a:r>
              <a:rPr lang="en-US" dirty="0">
                <a:effectLst/>
              </a:rPr>
              <a:t>Enter your search expression in the source or tool and review the results</a:t>
            </a:r>
          </a:p>
          <a:p>
            <a:pPr algn="just"/>
            <a:r>
              <a:rPr lang="en-US" dirty="0">
                <a:effectLst/>
              </a:rPr>
              <a:t>Refine your search expression or use advanced search options to narrow down or expand your results</a:t>
            </a:r>
          </a:p>
          <a:p>
            <a:pPr algn="just"/>
            <a:r>
              <a:rPr lang="en-US" dirty="0">
                <a:effectLst/>
              </a:rPr>
              <a:t>Evaluate the quality and relevance of the information you find using criteria such as authority, accuracy, currency, coverage, etc.</a:t>
            </a:r>
          </a:p>
          <a:p>
            <a:pPr algn="just"/>
            <a:r>
              <a:rPr lang="en-US" dirty="0">
                <a:effectLst/>
              </a:rPr>
              <a:t>Save, cite, or export the information you find for future use</a:t>
            </a:r>
          </a:p>
          <a:p>
            <a:endParaRPr lang="en-IN" dirty="0"/>
          </a:p>
        </p:txBody>
      </p:sp>
    </p:spTree>
    <p:extLst>
      <p:ext uri="{BB962C8B-B14F-4D97-AF65-F5344CB8AC3E}">
        <p14:creationId xmlns:p14="http://schemas.microsoft.com/office/powerpoint/2010/main" val="19321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599" cy="762000"/>
          </a:xfrm>
        </p:spPr>
        <p:txBody>
          <a:bodyPr>
            <a:normAutofit fontScale="90000"/>
          </a:bodyPr>
          <a:lstStyle/>
          <a:p>
            <a:r>
              <a:rPr lang="en-IN" sz="3100" dirty="0"/>
              <a:t>Search </a:t>
            </a:r>
            <a:r>
              <a:rPr lang="en-IN" sz="3100" dirty="0" smtClean="0"/>
              <a:t>Techniques </a:t>
            </a:r>
            <a:r>
              <a:rPr lang="en-IN" sz="3100" dirty="0"/>
              <a:t>Boolean Operator, Fuzzy Searching, Case Sensitive Searching, Truncation, Proximity. </a:t>
            </a:r>
          </a:p>
        </p:txBody>
      </p:sp>
      <p:sp>
        <p:nvSpPr>
          <p:cNvPr id="3" name="Content Placeholder 2"/>
          <p:cNvSpPr>
            <a:spLocks noGrp="1"/>
          </p:cNvSpPr>
          <p:nvPr>
            <p:ph idx="1"/>
          </p:nvPr>
        </p:nvSpPr>
        <p:spPr>
          <a:xfrm>
            <a:off x="0" y="1066800"/>
            <a:ext cx="9144000" cy="5791200"/>
          </a:xfrm>
        </p:spPr>
        <p:txBody>
          <a:bodyPr>
            <a:normAutofit fontScale="70000" lnSpcReduction="20000"/>
          </a:bodyPr>
          <a:lstStyle/>
          <a:p>
            <a:pPr marL="36900" indent="0" algn="just">
              <a:buNone/>
            </a:pPr>
            <a:r>
              <a:rPr lang="en-US" dirty="0">
                <a:solidFill>
                  <a:schemeClr val="tx1"/>
                </a:solidFill>
                <a:effectLst/>
              </a:rPr>
              <a:t>Search techniques are methods or skills that help you find relevant and reliable information for your topic or question. There are different types of search techniques, depending on the source, the scope, and the purpose of your search. Some common search techniques are:</a:t>
            </a:r>
          </a:p>
          <a:p>
            <a:pPr marL="36900" indent="0" algn="just">
              <a:buNone/>
            </a:pPr>
            <a:r>
              <a:rPr lang="en-US" b="1" dirty="0" smtClean="0">
                <a:solidFill>
                  <a:schemeClr val="tx1"/>
                </a:solidFill>
                <a:effectLst/>
              </a:rPr>
              <a:t>Boolean </a:t>
            </a:r>
            <a:r>
              <a:rPr lang="en-US" b="1" dirty="0">
                <a:solidFill>
                  <a:schemeClr val="tx1"/>
                </a:solidFill>
                <a:effectLst/>
              </a:rPr>
              <a:t>search</a:t>
            </a:r>
            <a:r>
              <a:rPr lang="en-US" dirty="0">
                <a:solidFill>
                  <a:schemeClr val="tx1"/>
                </a:solidFill>
                <a:effectLst/>
              </a:rPr>
              <a:t>: This is a more advanced technique that allows you to refine your keyword search by using logical operators such as AND, OR, NOT, and parentheses to create complex expressions. For example, if you want to find information about the effects of climate change on agriculture in India, you can enter a Boolean expression like (climate change OR global warming) AND (effects OR impacts) AND agriculture AND </a:t>
            </a:r>
            <a:r>
              <a:rPr lang="en-US" dirty="0" smtClean="0">
                <a:solidFill>
                  <a:schemeClr val="tx1"/>
                </a:solidFill>
                <a:effectLst/>
              </a:rPr>
              <a:t>India. </a:t>
            </a:r>
            <a:r>
              <a:rPr lang="en-US" dirty="0">
                <a:solidFill>
                  <a:schemeClr val="tx1"/>
                </a:solidFill>
                <a:effectLst/>
              </a:rPr>
              <a:t>This will return results that contain any of the terms within parentheses, but only if they also contain the terms outside parentheses.</a:t>
            </a:r>
          </a:p>
          <a:p>
            <a:pPr marL="0" lvl="0" indent="0" algn="just" defTabSz="914400" eaLnBrk="0" fontAlgn="base" hangingPunct="0">
              <a:spcBef>
                <a:spcPct val="0"/>
              </a:spcBef>
              <a:spcAft>
                <a:spcPct val="0"/>
              </a:spcAft>
              <a:buClrTx/>
              <a:buSzTx/>
              <a:buNone/>
            </a:pPr>
            <a:r>
              <a:rPr lang="en-US" altLang="en-US" dirty="0">
                <a:solidFill>
                  <a:schemeClr val="tx1"/>
                </a:solidFill>
                <a:effectLst/>
              </a:rPr>
              <a:t>Boolean operators are words or symbols that allow you to combine or exclude keywords in a search, resulting in more focused and relevant results. They are also known as logical operators because they follow the rules of logic. There are four main Boolean operators: AND, OR, NOT, and XOR</a:t>
            </a:r>
            <a:r>
              <a:rPr lang="en-US" altLang="en-US" dirty="0" smtClean="0">
                <a:solidFill>
                  <a:schemeClr val="tx1"/>
                </a:solidFill>
                <a:effectLst/>
              </a:rPr>
              <a:t>.</a:t>
            </a:r>
          </a:p>
          <a:p>
            <a:pPr marL="0" lvl="0" indent="0" algn="just" defTabSz="914400" eaLnBrk="0" fontAlgn="base" hangingPunct="0">
              <a:spcBef>
                <a:spcPct val="0"/>
              </a:spcBef>
              <a:spcAft>
                <a:spcPct val="0"/>
              </a:spcAft>
              <a:buClrTx/>
              <a:buSzTx/>
              <a:buNone/>
            </a:pPr>
            <a:endParaRPr lang="en-US" altLang="en-US" dirty="0">
              <a:solidFill>
                <a:schemeClr val="tx1"/>
              </a:solidFill>
              <a:effectLst/>
            </a:endParaRPr>
          </a:p>
          <a:p>
            <a:pPr marL="0" lvl="0" indent="0" algn="just" defTabSz="914400" eaLnBrk="0" fontAlgn="base" hangingPunct="0">
              <a:spcBef>
                <a:spcPct val="0"/>
              </a:spcBef>
              <a:spcAft>
                <a:spcPct val="0"/>
              </a:spcAft>
              <a:buClrTx/>
              <a:buSzTx/>
              <a:buFontTx/>
              <a:buChar char="•"/>
            </a:pPr>
            <a:r>
              <a:rPr lang="en-US" altLang="en-US" dirty="0">
                <a:solidFill>
                  <a:schemeClr val="tx1"/>
                </a:solidFill>
                <a:effectLst/>
              </a:rPr>
              <a:t>AND: This operator returns results that contain both of the keywords. For example, if you search for cat AND dog, you will get results that mention both animals. You can use the symbol &amp; instead of the word AND</a:t>
            </a:r>
            <a:r>
              <a:rPr lang="en-US" altLang="en-US" dirty="0" smtClean="0">
                <a:solidFill>
                  <a:schemeClr val="tx1"/>
                </a:solidFill>
                <a:effectLst/>
              </a:rPr>
              <a:t>.</a:t>
            </a:r>
          </a:p>
          <a:p>
            <a:pPr marL="0" lvl="0" indent="0" algn="just" defTabSz="914400" eaLnBrk="0" fontAlgn="base" hangingPunct="0">
              <a:spcBef>
                <a:spcPct val="0"/>
              </a:spcBef>
              <a:spcAft>
                <a:spcPct val="0"/>
              </a:spcAft>
              <a:buClrTx/>
              <a:buSzTx/>
              <a:buNone/>
            </a:pPr>
            <a:endParaRPr lang="en-US" altLang="en-US" dirty="0">
              <a:solidFill>
                <a:schemeClr val="tx1"/>
              </a:solidFill>
              <a:effectLst/>
            </a:endParaRPr>
          </a:p>
          <a:p>
            <a:pPr marL="0" lvl="0" indent="0" algn="just" defTabSz="914400" eaLnBrk="0" fontAlgn="base" hangingPunct="0">
              <a:spcBef>
                <a:spcPct val="0"/>
              </a:spcBef>
              <a:spcAft>
                <a:spcPct val="0"/>
              </a:spcAft>
              <a:buClrTx/>
              <a:buSzTx/>
              <a:buFontTx/>
              <a:buChar char="•"/>
            </a:pPr>
            <a:r>
              <a:rPr lang="en-US" altLang="en-US" dirty="0">
                <a:solidFill>
                  <a:schemeClr val="tx1"/>
                </a:solidFill>
                <a:effectLst/>
              </a:rPr>
              <a:t>OR: This operator returns results that contain either of the keywords. For example, if you search for cat OR dog, you will get results that mention either animal or both. You can use the symbol | instead of the word OR</a:t>
            </a:r>
            <a:r>
              <a:rPr lang="en-US" altLang="en-US" dirty="0" smtClean="0">
                <a:solidFill>
                  <a:schemeClr val="tx1"/>
                </a:solidFill>
                <a:effectLst/>
              </a:rPr>
              <a:t>.</a:t>
            </a:r>
          </a:p>
          <a:p>
            <a:pPr marL="0" lvl="0" indent="0" algn="just" defTabSz="914400" eaLnBrk="0" fontAlgn="base" hangingPunct="0">
              <a:spcBef>
                <a:spcPct val="0"/>
              </a:spcBef>
              <a:spcAft>
                <a:spcPct val="0"/>
              </a:spcAft>
              <a:buClrTx/>
              <a:buSzTx/>
              <a:buFontTx/>
              <a:buChar char="•"/>
            </a:pPr>
            <a:endParaRPr lang="en-US" altLang="en-US" dirty="0">
              <a:solidFill>
                <a:schemeClr val="tx1"/>
              </a:solidFill>
              <a:effectLst/>
            </a:endParaRPr>
          </a:p>
          <a:p>
            <a:pPr marL="0" lvl="0" indent="0" algn="just" defTabSz="914400" eaLnBrk="0" fontAlgn="base" hangingPunct="0">
              <a:spcBef>
                <a:spcPct val="0"/>
              </a:spcBef>
              <a:spcAft>
                <a:spcPct val="0"/>
              </a:spcAft>
              <a:buClrTx/>
              <a:buSzTx/>
              <a:buFontTx/>
              <a:buChar char="•"/>
            </a:pPr>
            <a:r>
              <a:rPr lang="en-US" altLang="en-US" dirty="0">
                <a:solidFill>
                  <a:schemeClr val="tx1"/>
                </a:solidFill>
                <a:effectLst/>
              </a:rPr>
              <a:t>NOT: This operator returns results that contain the first keyword but not the second. For example, if you search for cat NOT dog, you will get results that mention cats but not dogs. You can use the symbol - or ! instead of the word NOT</a:t>
            </a:r>
            <a:r>
              <a:rPr lang="en-US" altLang="en-US" dirty="0" smtClean="0">
                <a:solidFill>
                  <a:schemeClr val="tx1"/>
                </a:solidFill>
                <a:effectLst/>
              </a:rPr>
              <a:t>.</a:t>
            </a:r>
          </a:p>
          <a:p>
            <a:pPr marL="0" lvl="0" indent="0" algn="just" defTabSz="914400" eaLnBrk="0" fontAlgn="base" hangingPunct="0">
              <a:spcBef>
                <a:spcPct val="0"/>
              </a:spcBef>
              <a:spcAft>
                <a:spcPct val="0"/>
              </a:spcAft>
              <a:buClrTx/>
              <a:buSzTx/>
              <a:buFontTx/>
              <a:buChar char="•"/>
            </a:pPr>
            <a:endParaRPr lang="en-US" altLang="en-US" dirty="0">
              <a:solidFill>
                <a:schemeClr val="tx1"/>
              </a:solidFill>
              <a:effectLst/>
            </a:endParaRPr>
          </a:p>
          <a:p>
            <a:pPr marL="0" lvl="0" indent="0" algn="just" defTabSz="914400" eaLnBrk="0" fontAlgn="base" hangingPunct="0">
              <a:spcBef>
                <a:spcPct val="0"/>
              </a:spcBef>
              <a:spcAft>
                <a:spcPct val="0"/>
              </a:spcAft>
              <a:buClrTx/>
              <a:buSzTx/>
              <a:buNone/>
            </a:pPr>
            <a:endParaRPr lang="en-US" altLang="en-US" dirty="0">
              <a:solidFill>
                <a:schemeClr val="tx1"/>
              </a:solidFill>
              <a:effectLst/>
            </a:endParaRPr>
          </a:p>
          <a:p>
            <a:pPr marL="0" lvl="0" indent="0" algn="just" defTabSz="914400" eaLnBrk="0" fontAlgn="base" hangingPunct="0">
              <a:spcBef>
                <a:spcPct val="0"/>
              </a:spcBef>
              <a:spcAft>
                <a:spcPct val="0"/>
              </a:spcAft>
              <a:buClrTx/>
              <a:buSzTx/>
              <a:buNone/>
            </a:pPr>
            <a:r>
              <a:rPr lang="en-US" altLang="en-US" dirty="0">
                <a:solidFill>
                  <a:schemeClr val="tx1"/>
                </a:solidFill>
                <a:effectLst/>
              </a:rPr>
              <a:t>You can also use parentheses () to group keywords and control the order of operations. For example, if you search for (cat OR dog) AND bird, you will get results that mention either cats or dogs along with birds, but not results that mention only birds.</a:t>
            </a:r>
          </a:p>
          <a:p>
            <a:pPr marL="0" lvl="0" indent="0" algn="just" defTabSz="914400" eaLnBrk="0" fontAlgn="base" hangingPunct="0">
              <a:spcBef>
                <a:spcPct val="0"/>
              </a:spcBef>
              <a:spcAft>
                <a:spcPct val="0"/>
              </a:spcAft>
              <a:buClrTx/>
              <a:buSzTx/>
              <a:buNone/>
            </a:pPr>
            <a:r>
              <a:rPr lang="en-US" altLang="en-US" dirty="0">
                <a:solidFill>
                  <a:schemeClr val="tx1"/>
                </a:solidFill>
                <a:effectLst/>
              </a:rPr>
              <a:t>Boolean operators can help you find information more efficiently and effectively by narrowing or expanding your search parameters. They are widely used in databases, search engines, and programming languages. </a:t>
            </a:r>
          </a:p>
          <a:p>
            <a:endParaRPr lang="en-IN" dirty="0">
              <a:solidFill>
                <a:schemeClr val="tx1"/>
              </a:solidFill>
            </a:endParaRPr>
          </a:p>
        </p:txBody>
      </p:sp>
      <p:sp>
        <p:nvSpPr>
          <p:cNvPr id="5" name="Rectangle 2"/>
          <p:cNvSpPr>
            <a:spLocks noChangeArrowheads="1"/>
          </p:cNvSpPr>
          <p:nvPr/>
        </p:nvSpPr>
        <p:spPr bwMode="auto">
          <a:xfrm>
            <a:off x="0" y="90100"/>
            <a:ext cx="225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1109" tIns="0" rIns="11109"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99367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5635"/>
            <a:ext cx="7765322" cy="524888"/>
          </a:xfrm>
        </p:spPr>
        <p:txBody>
          <a:bodyPr>
            <a:normAutofit fontScale="90000"/>
          </a:bodyPr>
          <a:lstStyle/>
          <a:p>
            <a:r>
              <a:rPr lang="en-US" dirty="0">
                <a:effectLst/>
              </a:rPr>
              <a:t>Fuzzy searching</a:t>
            </a:r>
            <a:endParaRPr lang="en-IN" dirty="0"/>
          </a:p>
        </p:txBody>
      </p:sp>
      <p:sp>
        <p:nvSpPr>
          <p:cNvPr id="3" name="Content Placeholder 2"/>
          <p:cNvSpPr>
            <a:spLocks noGrp="1"/>
          </p:cNvSpPr>
          <p:nvPr>
            <p:ph idx="1"/>
          </p:nvPr>
        </p:nvSpPr>
        <p:spPr>
          <a:xfrm>
            <a:off x="22500" y="640523"/>
            <a:ext cx="9121500" cy="6217477"/>
          </a:xfrm>
        </p:spPr>
        <p:txBody>
          <a:bodyPr>
            <a:normAutofit fontScale="70000" lnSpcReduction="20000"/>
          </a:bodyPr>
          <a:lstStyle/>
          <a:p>
            <a:pPr marL="36900" indent="0" algn="just">
              <a:buNone/>
            </a:pPr>
            <a:r>
              <a:rPr lang="en-US" dirty="0" smtClean="0">
                <a:effectLst/>
              </a:rPr>
              <a:t>In Boolean logic, we represent in the form of 0 and 1. we are talking about either completely true or completely false. But when need to represent in a continuous way, the Boolean logic fails there. For </a:t>
            </a:r>
            <a:r>
              <a:rPr lang="en-US" dirty="0" err="1" smtClean="0">
                <a:effectLst/>
              </a:rPr>
              <a:t>eg</a:t>
            </a:r>
            <a:r>
              <a:rPr lang="en-US" dirty="0" smtClean="0">
                <a:effectLst/>
              </a:rPr>
              <a:t>. If we talk with a simple point, I ate food today or I didn’t eat food. We can represent it with the Boolean logic. Either I have eaten or not. It’s yes or no means we can represent this value with 0 and 1. but Fuzzy logic is an advance technique of representation in which the first point is, represent uncertainty. It means in fuzzy logic or when we talk in the natural language, we use words that have uncertainty. We don’t know which level we are talking in. for </a:t>
            </a:r>
            <a:r>
              <a:rPr lang="en-US" dirty="0" err="1" smtClean="0">
                <a:effectLst/>
              </a:rPr>
              <a:t>eg</a:t>
            </a:r>
            <a:r>
              <a:rPr lang="en-US" dirty="0" smtClean="0">
                <a:effectLst/>
              </a:rPr>
              <a:t>. I ate </a:t>
            </a:r>
            <a:r>
              <a:rPr lang="en-US" i="1" dirty="0" smtClean="0">
                <a:solidFill>
                  <a:srgbClr val="00B0F0"/>
                </a:solidFill>
                <a:effectLst/>
              </a:rPr>
              <a:t>so much </a:t>
            </a:r>
            <a:r>
              <a:rPr lang="en-US" dirty="0" smtClean="0">
                <a:effectLst/>
              </a:rPr>
              <a:t>food, or I ate </a:t>
            </a:r>
            <a:r>
              <a:rPr lang="en-US" i="1" dirty="0" smtClean="0">
                <a:solidFill>
                  <a:srgbClr val="00B0F0"/>
                </a:solidFill>
                <a:effectLst/>
              </a:rPr>
              <a:t>very less </a:t>
            </a:r>
            <a:r>
              <a:rPr lang="en-US" dirty="0" smtClean="0">
                <a:effectLst/>
              </a:rPr>
              <a:t>food today. </a:t>
            </a:r>
          </a:p>
          <a:p>
            <a:pPr marL="36900" indent="0" algn="just">
              <a:buNone/>
            </a:pPr>
            <a:r>
              <a:rPr lang="en-US" dirty="0" smtClean="0">
                <a:effectLst/>
              </a:rPr>
              <a:t>Fuzzy </a:t>
            </a:r>
            <a:r>
              <a:rPr lang="en-US" dirty="0">
                <a:effectLst/>
              </a:rPr>
              <a:t>searching is a technique of finding strings that </a:t>
            </a:r>
            <a:r>
              <a:rPr lang="en-US" b="1" dirty="0">
                <a:effectLst/>
              </a:rPr>
              <a:t>approximately match</a:t>
            </a:r>
            <a:r>
              <a:rPr lang="en-US" dirty="0">
                <a:effectLst/>
              </a:rPr>
              <a:t> a given string, rather than exactly. It can help you find relevant results even if your original string contains typos, misspellings, or variations. Fuzzy searching is also known as </a:t>
            </a:r>
            <a:r>
              <a:rPr lang="en-US" b="1" dirty="0">
                <a:effectLst/>
              </a:rPr>
              <a:t>approximate string matching</a:t>
            </a:r>
            <a:r>
              <a:rPr lang="en-US" dirty="0">
                <a:effectLst/>
              </a:rPr>
              <a:t> or </a:t>
            </a:r>
            <a:r>
              <a:rPr lang="en-US" b="1" dirty="0">
                <a:effectLst/>
              </a:rPr>
              <a:t>fuzzy string </a:t>
            </a:r>
            <a:r>
              <a:rPr lang="en-US" b="1" dirty="0" smtClean="0">
                <a:effectLst/>
              </a:rPr>
              <a:t>searching.</a:t>
            </a:r>
          </a:p>
          <a:p>
            <a:pPr marL="36900" lvl="0" indent="0" algn="just">
              <a:buNone/>
            </a:pPr>
            <a:r>
              <a:rPr lang="en-US" altLang="en-US" b="1" dirty="0">
                <a:effectLst/>
              </a:rPr>
              <a:t>Fuzzy searching works by measuring the similarity or distance between two strings, using different algorithms or metrics. The most common metric is the </a:t>
            </a:r>
            <a:r>
              <a:rPr lang="en-US" altLang="en-US" b="1" dirty="0" err="1">
                <a:effectLst/>
              </a:rPr>
              <a:t>Levenshtein</a:t>
            </a:r>
            <a:r>
              <a:rPr lang="en-US" altLang="en-US" b="1" dirty="0">
                <a:effectLst/>
              </a:rPr>
              <a:t> distance, which counts the number of insertions, deletions, and substitutions needed to transform one string into another. For example, the </a:t>
            </a:r>
            <a:r>
              <a:rPr lang="en-US" altLang="en-US" b="1" dirty="0" err="1">
                <a:effectLst/>
              </a:rPr>
              <a:t>Levenshtein</a:t>
            </a:r>
            <a:r>
              <a:rPr lang="en-US" altLang="en-US" b="1" dirty="0">
                <a:effectLst/>
              </a:rPr>
              <a:t> distance between cat and bat is 1, because only one substitution is needed. The </a:t>
            </a:r>
            <a:r>
              <a:rPr lang="en-US" altLang="en-US" b="1" dirty="0" err="1">
                <a:effectLst/>
              </a:rPr>
              <a:t>Levenshtein</a:t>
            </a:r>
            <a:r>
              <a:rPr lang="en-US" altLang="en-US" b="1" dirty="0">
                <a:effectLst/>
              </a:rPr>
              <a:t> distance between cat and coat is 2, because one insertion and one substitution are needed.</a:t>
            </a:r>
          </a:p>
          <a:p>
            <a:pPr marL="36900" lvl="0" indent="0" algn="just">
              <a:buNone/>
            </a:pPr>
            <a:r>
              <a:rPr lang="en-IN" sz="2100" b="1" dirty="0">
                <a:effectLst/>
              </a:rPr>
              <a:t>S</a:t>
            </a:r>
            <a:r>
              <a:rPr lang="en-US" altLang="en-US" sz="2100" b="1" dirty="0" err="1">
                <a:effectLst/>
              </a:rPr>
              <a:t>ome</a:t>
            </a:r>
            <a:r>
              <a:rPr lang="en-US" altLang="en-US" sz="2100" b="1" dirty="0">
                <a:effectLst/>
              </a:rPr>
              <a:t> fuzzy search algorithms also consider other operations, such as transposition (swapping two adjacent letters), or use different weights for different operations. For example, the </a:t>
            </a:r>
            <a:r>
              <a:rPr lang="en-US" altLang="en-US" sz="2100" b="1" dirty="0" err="1">
                <a:effectLst/>
              </a:rPr>
              <a:t>Damerau-Levenshtein</a:t>
            </a:r>
            <a:r>
              <a:rPr lang="en-US" altLang="en-US" sz="2100" b="1" dirty="0">
                <a:effectLst/>
              </a:rPr>
              <a:t> distance treats transposition as a primitive operation, and assigns it a lower weight than insertion, deletion, or substitution. The </a:t>
            </a:r>
            <a:r>
              <a:rPr lang="en-US" altLang="en-US" sz="2100" b="1" dirty="0" err="1">
                <a:effectLst/>
              </a:rPr>
              <a:t>Damerau-Levenshtein</a:t>
            </a:r>
            <a:r>
              <a:rPr lang="en-US" altLang="en-US" sz="2100" b="1" dirty="0">
                <a:effectLst/>
              </a:rPr>
              <a:t> distance between cat and act is 1, because only one transposition is </a:t>
            </a:r>
            <a:r>
              <a:rPr lang="en-US" altLang="en-US" sz="2100" b="1" dirty="0" smtClean="0">
                <a:effectLst/>
              </a:rPr>
              <a:t>needed.</a:t>
            </a:r>
          </a:p>
          <a:p>
            <a:pPr marL="36900" indent="0">
              <a:buNone/>
            </a:pPr>
            <a:r>
              <a:rPr lang="en-US" dirty="0">
                <a:effectLst/>
              </a:rPr>
              <a:t>Fuzzy searching can be useful for various applications, such as:</a:t>
            </a:r>
          </a:p>
          <a:p>
            <a:r>
              <a:rPr lang="en-US" dirty="0">
                <a:effectLst/>
              </a:rPr>
              <a:t>Spell checking and correction</a:t>
            </a:r>
          </a:p>
          <a:p>
            <a:r>
              <a:rPr lang="en-US" dirty="0">
                <a:effectLst/>
              </a:rPr>
              <a:t>Data cleaning and deduplication</a:t>
            </a:r>
          </a:p>
          <a:p>
            <a:r>
              <a:rPr lang="en-US" dirty="0">
                <a:effectLst/>
              </a:rPr>
              <a:t>Information retrieval and text mining</a:t>
            </a:r>
          </a:p>
          <a:p>
            <a:r>
              <a:rPr lang="en-US" dirty="0">
                <a:effectLst/>
              </a:rPr>
              <a:t>Natural language processing and machine learning</a:t>
            </a:r>
          </a:p>
          <a:p>
            <a:r>
              <a:rPr lang="en-US" dirty="0">
                <a:effectLst/>
              </a:rPr>
              <a:t>Bioinformatics and DNA </a:t>
            </a:r>
            <a:r>
              <a:rPr lang="en-US" dirty="0" smtClean="0">
                <a:effectLst/>
              </a:rPr>
              <a:t>sequencing</a:t>
            </a:r>
            <a:endParaRPr lang="en-US" altLang="en-US" sz="2100" b="1" dirty="0">
              <a:effectLst/>
            </a:endParaRPr>
          </a:p>
          <a:p>
            <a:endParaRPr lang="en-IN" dirty="0"/>
          </a:p>
        </p:txBody>
      </p:sp>
      <p:sp>
        <p:nvSpPr>
          <p:cNvPr id="7" name="Rectangle 4"/>
          <p:cNvSpPr>
            <a:spLocks noChangeArrowheads="1"/>
          </p:cNvSpPr>
          <p:nvPr/>
        </p:nvSpPr>
        <p:spPr bwMode="auto">
          <a:xfrm>
            <a:off x="0" y="-138499"/>
            <a:ext cx="225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1109" tIns="0" rIns="11109"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0" y="-138499"/>
            <a:ext cx="225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1109" tIns="0" rIns="11109"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t"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17927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235" y="0"/>
            <a:ext cx="7765322" cy="685800"/>
          </a:xfrm>
        </p:spPr>
        <p:txBody>
          <a:bodyPr>
            <a:normAutofit fontScale="90000"/>
          </a:bodyPr>
          <a:lstStyle/>
          <a:p>
            <a:r>
              <a:rPr lang="en-US" dirty="0">
                <a:effectLst/>
              </a:rPr>
              <a:t>Case sensitive searching</a:t>
            </a:r>
            <a:endParaRPr lang="en-IN" dirty="0"/>
          </a:p>
        </p:txBody>
      </p:sp>
      <p:sp>
        <p:nvSpPr>
          <p:cNvPr id="3" name="Content Placeholder 2"/>
          <p:cNvSpPr>
            <a:spLocks noGrp="1"/>
          </p:cNvSpPr>
          <p:nvPr>
            <p:ph idx="1"/>
          </p:nvPr>
        </p:nvSpPr>
        <p:spPr>
          <a:xfrm>
            <a:off x="228600" y="838200"/>
            <a:ext cx="8610600" cy="5638800"/>
          </a:xfrm>
        </p:spPr>
        <p:txBody>
          <a:bodyPr>
            <a:normAutofit/>
          </a:bodyPr>
          <a:lstStyle/>
          <a:p>
            <a:pPr algn="just"/>
            <a:r>
              <a:rPr lang="en-US" dirty="0">
                <a:effectLst/>
              </a:rPr>
              <a:t>Case sensitive searching is a feature that allows you to find only the exact matches of a word or phrase in a text, based on the capitalization of the letters. For example, if you search for “Bing” in a case sensitive mode, you will not get results that contain “</a:t>
            </a:r>
            <a:r>
              <a:rPr lang="en-US" dirty="0" err="1">
                <a:effectLst/>
              </a:rPr>
              <a:t>bing</a:t>
            </a:r>
            <a:r>
              <a:rPr lang="en-US" dirty="0">
                <a:effectLst/>
              </a:rPr>
              <a:t>” or “BING”, as they have different cases.</a:t>
            </a:r>
          </a:p>
          <a:p>
            <a:pPr algn="just"/>
            <a:r>
              <a:rPr lang="en-US" dirty="0">
                <a:effectLst/>
              </a:rPr>
              <a:t>Case sensitive searching can be useful when you want to filter out irrelevant results that have the same spelling but different meanings. For example, if you want to learn about the programming language “Python”, you might not be interested in results that talk about the reptile “python”. By using a case sensitive search, you can exclude the latter results.</a:t>
            </a:r>
          </a:p>
          <a:p>
            <a:pPr algn="just"/>
            <a:r>
              <a:rPr lang="en-US" dirty="0">
                <a:effectLst/>
              </a:rPr>
              <a:t>However, case sensitive searching can also limit your results and miss some relevant information. For example, if you search for “Microsoft” in a case sensitive mode, you will not get results that mention “</a:t>
            </a:r>
            <a:r>
              <a:rPr lang="en-US" dirty="0" err="1">
                <a:effectLst/>
              </a:rPr>
              <a:t>microsoft</a:t>
            </a:r>
            <a:r>
              <a:rPr lang="en-US" dirty="0">
                <a:effectLst/>
              </a:rPr>
              <a:t>” at the beginning of a sentence or in a URL. Therefore, you should use case sensitive searching with caution and only when necessary.</a:t>
            </a:r>
          </a:p>
          <a:p>
            <a:endParaRPr lang="en-IN" dirty="0"/>
          </a:p>
        </p:txBody>
      </p:sp>
    </p:spTree>
    <p:extLst>
      <p:ext uri="{BB962C8B-B14F-4D97-AF65-F5344CB8AC3E}">
        <p14:creationId xmlns:p14="http://schemas.microsoft.com/office/powerpoint/2010/main" val="4026462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6" y="0"/>
            <a:ext cx="7765322" cy="609600"/>
          </a:xfrm>
        </p:spPr>
        <p:txBody>
          <a:bodyPr>
            <a:normAutofit fontScale="90000"/>
          </a:bodyPr>
          <a:lstStyle/>
          <a:p>
            <a:r>
              <a:rPr lang="en-IN" dirty="0" smtClean="0"/>
              <a:t>Truncation Searching</a:t>
            </a:r>
            <a:endParaRPr lang="en-IN" dirty="0"/>
          </a:p>
        </p:txBody>
      </p:sp>
      <p:sp>
        <p:nvSpPr>
          <p:cNvPr id="3" name="Content Placeholder 2"/>
          <p:cNvSpPr>
            <a:spLocks noGrp="1"/>
          </p:cNvSpPr>
          <p:nvPr>
            <p:ph idx="1"/>
          </p:nvPr>
        </p:nvSpPr>
        <p:spPr>
          <a:xfrm>
            <a:off x="381000" y="990600"/>
            <a:ext cx="8382000" cy="5181600"/>
          </a:xfrm>
        </p:spPr>
        <p:txBody>
          <a:bodyPr/>
          <a:lstStyle/>
          <a:p>
            <a:pPr algn="just"/>
            <a:r>
              <a:rPr lang="en-US" dirty="0">
                <a:effectLst/>
              </a:rPr>
              <a:t>Truncation searching is a technique that allows you to find different forms of a word or phrase in a text, by replacing the ending of the word with a symbol. For example, if you search for “cat*”, you will get results that contain “cat”, “cats”, “caterpillar”, “catalogue”, and other words that start with “cat</a:t>
            </a:r>
            <a:r>
              <a:rPr lang="en-US" dirty="0" smtClean="0">
                <a:effectLst/>
              </a:rPr>
              <a:t>”.</a:t>
            </a:r>
          </a:p>
          <a:p>
            <a:pPr marL="36900" indent="0" algn="just">
              <a:buNone/>
            </a:pPr>
            <a:endParaRPr lang="en-US" dirty="0">
              <a:effectLst/>
            </a:endParaRPr>
          </a:p>
          <a:p>
            <a:pPr algn="just"/>
            <a:r>
              <a:rPr lang="en-US" dirty="0">
                <a:effectLst/>
              </a:rPr>
              <a:t>Truncation searching can be useful when you want to broaden your search and include all the possible variations of a word. For example, if you want to learn about different types of plants, you might use the truncation symbol (*) after the word “plant” to find results that contain “plant”, “plants”, “planting”, “plantation”, etc.</a:t>
            </a:r>
          </a:p>
          <a:p>
            <a:endParaRPr lang="en-IN" dirty="0"/>
          </a:p>
        </p:txBody>
      </p:sp>
    </p:spTree>
    <p:extLst>
      <p:ext uri="{BB962C8B-B14F-4D97-AF65-F5344CB8AC3E}">
        <p14:creationId xmlns:p14="http://schemas.microsoft.com/office/powerpoint/2010/main" val="4094184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46" y="22578"/>
            <a:ext cx="7765322" cy="663222"/>
          </a:xfrm>
        </p:spPr>
        <p:txBody>
          <a:bodyPr>
            <a:normAutofit fontScale="90000"/>
          </a:bodyPr>
          <a:lstStyle/>
          <a:p>
            <a:r>
              <a:rPr lang="en-IN" dirty="0" smtClean="0"/>
              <a:t>Proximity Search</a:t>
            </a:r>
            <a:endParaRPr lang="en-IN" dirty="0"/>
          </a:p>
        </p:txBody>
      </p:sp>
      <p:sp>
        <p:nvSpPr>
          <p:cNvPr id="3" name="Content Placeholder 2"/>
          <p:cNvSpPr>
            <a:spLocks noGrp="1"/>
          </p:cNvSpPr>
          <p:nvPr>
            <p:ph idx="1"/>
          </p:nvPr>
        </p:nvSpPr>
        <p:spPr>
          <a:xfrm>
            <a:off x="228600" y="838200"/>
            <a:ext cx="8610600" cy="5943600"/>
          </a:xfrm>
        </p:spPr>
        <p:txBody>
          <a:bodyPr>
            <a:normAutofit fontScale="85000" lnSpcReduction="10000"/>
          </a:bodyPr>
          <a:lstStyle/>
          <a:p>
            <a:pPr algn="just"/>
            <a:r>
              <a:rPr lang="en-US" dirty="0">
                <a:effectLst/>
              </a:rPr>
              <a:t>Proximity search is a technique that allows you to find documents or texts that contain two or more words or phrases within a certain distance from each other. The distance can be measured by the number of words or characters between the words or phrases. Proximity search can help you narrow down your search results and find more relevant information.</a:t>
            </a:r>
          </a:p>
          <a:p>
            <a:pPr algn="just"/>
            <a:r>
              <a:rPr lang="en-US" dirty="0">
                <a:effectLst/>
              </a:rPr>
              <a:t>For example, if you want to find articles that mention “Microsoft” and “Bing” in the same sentence, you can use a proximity search operator to specify that the words should be within a certain number of words from each other. Depending on the system or application you are using, the syntax and symbol for the proximity search operator may vary.</a:t>
            </a:r>
          </a:p>
          <a:p>
            <a:pPr lvl="0" algn="just"/>
            <a:r>
              <a:rPr lang="en-US" altLang="en-US" dirty="0">
                <a:effectLst/>
              </a:rPr>
              <a:t>Wikipedia: Use quotation marks to enclose the words or phrases and add a tilde (~) followed by a number to indicate the maximum distance. For example, "Microsoft Bing"~10 will find pages that contain “Microsoft” and “Bing” within 10 words of each </a:t>
            </a:r>
            <a:r>
              <a:rPr lang="en-US" altLang="en-US" dirty="0" smtClean="0">
                <a:effectLst/>
              </a:rPr>
              <a:t>other.</a:t>
            </a:r>
          </a:p>
          <a:p>
            <a:pPr algn="just"/>
            <a:r>
              <a:rPr lang="en-US" altLang="en-US" dirty="0">
                <a:effectLst/>
              </a:rPr>
              <a:t>Google Code Search: Use the near: filter to indicate that the words or phrases should be within 10 words of each other. For example, </a:t>
            </a:r>
            <a:r>
              <a:rPr lang="en-US" altLang="en-US" dirty="0" err="1">
                <a:effectLst/>
              </a:rPr>
              <a:t>near:"Microsoft</a:t>
            </a:r>
            <a:r>
              <a:rPr lang="en-US" altLang="en-US" dirty="0">
                <a:effectLst/>
              </a:rPr>
              <a:t> Bing" will find code snippets that contain “Microsoft” and “Bing” within 10 words of each </a:t>
            </a:r>
            <a:r>
              <a:rPr lang="en-US" altLang="en-US" dirty="0" smtClean="0">
                <a:effectLst/>
              </a:rPr>
              <a:t>other.</a:t>
            </a:r>
          </a:p>
          <a:p>
            <a:pPr lvl="0" algn="just"/>
            <a:r>
              <a:rPr lang="en-US" altLang="en-US" dirty="0">
                <a:effectLst/>
              </a:rPr>
              <a:t>EBSCO: Use the N or W operator followed by a number to indicate the maximum distance and whether the word order matters. For example, Microsoft N5 Bing will find articles that contain “Microsoft” and “Bing” within 5 words of each other in any order, while Microsoft W5 Bing will find articles that contain “Microsoft” followed by “Bing” within 5 </a:t>
            </a:r>
            <a:r>
              <a:rPr lang="en-US" altLang="en-US" dirty="0" smtClean="0">
                <a:effectLst/>
              </a:rPr>
              <a:t>words.</a:t>
            </a:r>
            <a:endParaRPr lang="en-US" altLang="en-US" dirty="0">
              <a:effectLst/>
            </a:endParaRPr>
          </a:p>
          <a:p>
            <a:pPr lvl="0" algn="just"/>
            <a:endParaRPr lang="en-US" altLang="en-US" dirty="0" smtClean="0">
              <a:effectLst/>
            </a:endParaRPr>
          </a:p>
          <a:p>
            <a:endParaRPr lang="en-IN" dirty="0"/>
          </a:p>
        </p:txBody>
      </p:sp>
      <p:sp>
        <p:nvSpPr>
          <p:cNvPr id="5" name="Rectangle 2"/>
          <p:cNvSpPr>
            <a:spLocks noChangeArrowheads="1"/>
          </p:cNvSpPr>
          <p:nvPr/>
        </p:nvSpPr>
        <p:spPr bwMode="auto">
          <a:xfrm>
            <a:off x="0" y="13156"/>
            <a:ext cx="2010159"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1109" tIns="0" rIns="11109"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111111"/>
                </a:solidFill>
                <a:effectLst/>
                <a:latin typeface="-apple-system"/>
              </a:rPr>
              <a:t>Here are some common examples:</a:t>
            </a:r>
            <a:endParaRPr kumimoji="0" lang="en-US" altLang="en-US" sz="7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0" y="-138499"/>
            <a:ext cx="225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1109" tIns="0" rIns="11109"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4052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00800"/>
          </a:xfrm>
        </p:spPr>
        <p:txBody>
          <a:bodyPr>
            <a:normAutofit fontScale="85000" lnSpcReduction="20000"/>
          </a:bodyPr>
          <a:lstStyle/>
          <a:p>
            <a:pPr algn="just"/>
            <a:r>
              <a:rPr lang="en-US" b="1" dirty="0" smtClean="0">
                <a:effectLst/>
              </a:rPr>
              <a:t>Other </a:t>
            </a:r>
            <a:r>
              <a:rPr lang="en-US" b="1" smtClean="0">
                <a:effectLst/>
              </a:rPr>
              <a:t>searching techniques: </a:t>
            </a:r>
          </a:p>
          <a:p>
            <a:pPr algn="just"/>
            <a:r>
              <a:rPr lang="en-US" b="1" dirty="0" smtClean="0">
                <a:effectLst/>
              </a:rPr>
              <a:t>Concept </a:t>
            </a:r>
            <a:r>
              <a:rPr lang="en-US" b="1" dirty="0">
                <a:effectLst/>
              </a:rPr>
              <a:t>search</a:t>
            </a:r>
            <a:r>
              <a:rPr lang="en-US" dirty="0">
                <a:effectLst/>
              </a:rPr>
              <a:t>: This is a technique that helps you find information based on the meaning or idea of your topic or question, rather than the specific words. For example, if you want to find information about how to prevent tooth decay, you can enter a concept like dental hygiene or oral health, rather than keywords like tooth decay or cavities. Concept search can help you discover new terms or synonyms that are related to your topic or question.</a:t>
            </a:r>
          </a:p>
          <a:p>
            <a:pPr algn="just"/>
            <a:r>
              <a:rPr lang="en-US" b="1" dirty="0">
                <a:effectLst/>
              </a:rPr>
              <a:t>Advanced search</a:t>
            </a:r>
            <a:r>
              <a:rPr lang="en-US" dirty="0">
                <a:effectLst/>
              </a:rPr>
              <a:t>: This is a technique that allows you to use additional filters or criteria to narrow down your search results. For example, you can specify the date range, the language, the file type, the domain name, the site name, or the location of your search results. Most search engines and databases have an advanced search option that lets you customize your search parameters</a:t>
            </a:r>
            <a:r>
              <a:rPr lang="en-US" dirty="0" smtClean="0">
                <a:effectLst/>
              </a:rPr>
              <a:t>.</a:t>
            </a:r>
          </a:p>
          <a:p>
            <a:pPr algn="just"/>
            <a:r>
              <a:rPr lang="en-US" b="1" dirty="0">
                <a:effectLst/>
              </a:rPr>
              <a:t>Keyword search</a:t>
            </a:r>
            <a:r>
              <a:rPr lang="en-US" dirty="0">
                <a:effectLst/>
              </a:rPr>
              <a:t>: This is the simplest and most widely used technique, where you enter one or more words that describe your topic or question in a search engine or a database. For example, if you want to find information about climate change, you can enter keywords like climate change, global warming, greenhouse effect, etc. The search engine or database will then return results that match or contain your keywords. You can use quotation marks to search for exact phrases, such as “climate change” or “greenhouse effect”. You can also use operators like AND, OR, and NOT to combine or exclude keywords, such as climate change AND effects OR impacts NOT mitigation</a:t>
            </a:r>
            <a:r>
              <a:rPr lang="en-US" dirty="0" smtClean="0">
                <a:effectLst/>
              </a:rPr>
              <a:t>.</a:t>
            </a:r>
            <a:endParaRPr lang="en-US" dirty="0">
              <a:effectLst/>
            </a:endParaRPr>
          </a:p>
          <a:p>
            <a:pPr algn="just"/>
            <a:r>
              <a:rPr lang="en-US" dirty="0">
                <a:effectLst/>
              </a:rPr>
              <a:t>These are some of the basic search techniques that can help you find information more efficiently and effectively. You can also combine different techniques to optimize your search results. For more tips and tricks on how to search on Google, you can check out this resource. If you want to learn more about searching algorithms and how they work behind the scenes, you can check out this resource.</a:t>
            </a:r>
          </a:p>
          <a:p>
            <a:endParaRPr lang="en-IN" dirty="0"/>
          </a:p>
        </p:txBody>
      </p:sp>
    </p:spTree>
    <p:extLst>
      <p:ext uri="{BB962C8B-B14F-4D97-AF65-F5344CB8AC3E}">
        <p14:creationId xmlns:p14="http://schemas.microsoft.com/office/powerpoint/2010/main" val="1653268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536</TotalTime>
  <Words>1088</Words>
  <Application>Microsoft Office PowerPoint</Application>
  <PresentationFormat>On-screen Show (4:3)</PresentationFormat>
  <Paragraphs>69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-apple-system</vt:lpstr>
      <vt:lpstr>Arial</vt:lpstr>
      <vt:lpstr>Calisto MT</vt:lpstr>
      <vt:lpstr>Trebuchet MS</vt:lpstr>
      <vt:lpstr>Wingdings 2</vt:lpstr>
      <vt:lpstr>Slate</vt:lpstr>
      <vt:lpstr>MLIS 102 Advanced Information Retrieval System (IRS) (Theory)</vt:lpstr>
      <vt:lpstr>Search Strategy: Concept, Meaning, Preparation of search strategy</vt:lpstr>
      <vt:lpstr>PowerPoint Presentation</vt:lpstr>
      <vt:lpstr>Search Techniques Boolean Operator, Fuzzy Searching, Case Sensitive Searching, Truncation, Proximity. </vt:lpstr>
      <vt:lpstr>Fuzzy searching</vt:lpstr>
      <vt:lpstr>Case sensitive searching</vt:lpstr>
      <vt:lpstr>Truncation Searching</vt:lpstr>
      <vt:lpstr>Proximity Search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ravi</dc:creator>
  <cp:lastModifiedBy>ravi</cp:lastModifiedBy>
  <cp:revision>60</cp:revision>
  <dcterms:created xsi:type="dcterms:W3CDTF">2006-08-16T00:00:00Z</dcterms:created>
  <dcterms:modified xsi:type="dcterms:W3CDTF">2023-09-01T08:03:54Z</dcterms:modified>
</cp:coreProperties>
</file>