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1A21-EDBC-4A36-A645-C4C7601923A0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FF65-6716-4A2A-94E7-6B429ABAC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960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1A21-EDBC-4A36-A645-C4C7601923A0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FF65-6716-4A2A-94E7-6B429ABAC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15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1A21-EDBC-4A36-A645-C4C7601923A0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FF65-6716-4A2A-94E7-6B429ABAC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4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1A21-EDBC-4A36-A645-C4C7601923A0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FF65-6716-4A2A-94E7-6B429ABAC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234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1A21-EDBC-4A36-A645-C4C7601923A0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FF65-6716-4A2A-94E7-6B429ABAC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01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1A21-EDBC-4A36-A645-C4C7601923A0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FF65-6716-4A2A-94E7-6B429ABAC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264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1A21-EDBC-4A36-A645-C4C7601923A0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FF65-6716-4A2A-94E7-6B429ABAC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93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1A21-EDBC-4A36-A645-C4C7601923A0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FF65-6716-4A2A-94E7-6B429ABAC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141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1A21-EDBC-4A36-A645-C4C7601923A0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FF65-6716-4A2A-94E7-6B429ABAC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584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1A21-EDBC-4A36-A645-C4C7601923A0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FF65-6716-4A2A-94E7-6B429ABAC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780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1A21-EDBC-4A36-A645-C4C7601923A0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FF65-6716-4A2A-94E7-6B429ABAC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30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1A21-EDBC-4A36-A645-C4C7601923A0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FF65-6716-4A2A-94E7-6B429ABAC8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62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SriLakshmi174/terpenoids-227756293#5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55" y="156753"/>
            <a:ext cx="12192000" cy="16463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Chemistry of Natural Products</a:t>
            </a:r>
            <a:br>
              <a:rPr lang="en-US" dirty="0" smtClean="0"/>
            </a:br>
            <a:r>
              <a:rPr lang="en-US" dirty="0" smtClean="0"/>
              <a:t>MPC-104T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 smtClean="0">
                <a:hlinkClick r:id="rId2"/>
              </a:rPr>
              <a:t>UNIT-III</a:t>
            </a:r>
          </a:p>
          <a:p>
            <a:r>
              <a:rPr lang="en-US" b="1" u="sng" dirty="0" smtClean="0">
                <a:hlinkClick r:id="rId2"/>
              </a:rPr>
              <a:t>A) </a:t>
            </a:r>
            <a:r>
              <a:rPr lang="en-US" b="1" u="sng" dirty="0" err="1" smtClean="0">
                <a:hlinkClick r:id="rId2"/>
              </a:rPr>
              <a:t>Terpenoids</a:t>
            </a:r>
            <a:endParaRPr lang="en-US" b="1" u="sng" dirty="0" smtClean="0">
              <a:hlinkClick r:id="rId2"/>
            </a:endParaRPr>
          </a:p>
          <a:p>
            <a:r>
              <a:rPr lang="en-US" b="1" u="sng" dirty="0" smtClean="0">
                <a:hlinkClick r:id="rId2"/>
              </a:rPr>
              <a:t>STRUCTURAL </a:t>
            </a:r>
            <a:r>
              <a:rPr lang="en-US" b="1" u="sng" dirty="0">
                <a:hlinkClick r:id="rId2"/>
              </a:rPr>
              <a:t>ELUCIDATION OF </a:t>
            </a:r>
            <a:r>
              <a:rPr lang="en-US" b="1" u="sng" dirty="0" smtClean="0">
                <a:hlinkClick r:id="rId2"/>
              </a:rPr>
              <a:t>CAMPHOR</a:t>
            </a:r>
            <a:endParaRPr lang="en-IN" u="sng" dirty="0"/>
          </a:p>
        </p:txBody>
      </p:sp>
    </p:spTree>
    <p:extLst>
      <p:ext uri="{BB962C8B-B14F-4D97-AF65-F5344CB8AC3E}">
        <p14:creationId xmlns:p14="http://schemas.microsoft.com/office/powerpoint/2010/main" val="21282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4" y="1306286"/>
            <a:ext cx="10648406" cy="4110445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/>
              <a:t/>
            </a:r>
            <a:br>
              <a:rPr lang="en-IN" b="1" dirty="0"/>
            </a:br>
            <a:r>
              <a:rPr lang="en-IN" dirty="0" smtClean="0"/>
              <a:t>Introduction 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dirty="0" smtClean="0"/>
              <a:t>Structural </a:t>
            </a:r>
            <a:r>
              <a:rPr lang="en-IN" dirty="0"/>
              <a:t>elucidation of camphor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Reference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867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smtClean="0"/>
              <a:t>CONTENTS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185612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156120"/>
            <a:ext cx="11861074" cy="932452"/>
          </a:xfrm>
        </p:spPr>
        <p:txBody>
          <a:bodyPr/>
          <a:lstStyle/>
          <a:p>
            <a:pPr algn="ctr"/>
            <a:r>
              <a:rPr lang="en-IN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66" y="1088572"/>
            <a:ext cx="11861074" cy="4351338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Camphor derived </a:t>
            </a:r>
            <a:r>
              <a:rPr lang="en-IN" dirty="0"/>
              <a:t>from the wood of camphor </a:t>
            </a:r>
            <a:r>
              <a:rPr lang="en-IN" i="1" dirty="0"/>
              <a:t>laurel(</a:t>
            </a:r>
            <a:r>
              <a:rPr lang="en-IN" i="1" dirty="0" err="1"/>
              <a:t>Cinnamomum</a:t>
            </a:r>
            <a:r>
              <a:rPr lang="en-IN" i="1" dirty="0"/>
              <a:t> </a:t>
            </a:r>
            <a:r>
              <a:rPr lang="en-IN" i="1" dirty="0" err="1"/>
              <a:t>camphora</a:t>
            </a:r>
            <a:r>
              <a:rPr lang="en-IN" dirty="0"/>
              <a:t>) and other </a:t>
            </a:r>
            <a:r>
              <a:rPr lang="en-IN" dirty="0" err="1"/>
              <a:t>releated</a:t>
            </a:r>
            <a:r>
              <a:rPr lang="en-IN" dirty="0"/>
              <a:t> trees of laurel family. </a:t>
            </a:r>
            <a:endParaRPr lang="en-IN" dirty="0" smtClean="0"/>
          </a:p>
          <a:p>
            <a:r>
              <a:rPr lang="en-IN" dirty="0" smtClean="0"/>
              <a:t>Camphor </a:t>
            </a:r>
            <a:r>
              <a:rPr lang="en-IN" dirty="0"/>
              <a:t>is a bicyclic mono </a:t>
            </a:r>
            <a:r>
              <a:rPr lang="en-IN" dirty="0" err="1"/>
              <a:t>terpenoid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Camphor </a:t>
            </a:r>
            <a:r>
              <a:rPr lang="en-IN" dirty="0"/>
              <a:t>is a white, crystalline substance with strong odour and </a:t>
            </a:r>
            <a:r>
              <a:rPr lang="en-IN" dirty="0" err="1"/>
              <a:t>pangent</a:t>
            </a:r>
            <a:r>
              <a:rPr lang="en-IN" dirty="0"/>
              <a:t> taste.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is waxy and flammable substance.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It is obtained </a:t>
            </a:r>
            <a:r>
              <a:rPr lang="en-US" dirty="0"/>
              <a:t>through steam distillation, purification and </a:t>
            </a:r>
            <a:r>
              <a:rPr lang="en-US" dirty="0" smtClean="0"/>
              <a:t>sublimation </a:t>
            </a:r>
            <a:r>
              <a:rPr lang="en-US" dirty="0"/>
              <a:t>of wood, twigs &amp;bark of the tree. </a:t>
            </a:r>
            <a:endParaRPr lang="en-US" dirty="0" smtClean="0"/>
          </a:p>
          <a:p>
            <a:r>
              <a:rPr lang="en-US" dirty="0" smtClean="0"/>
              <a:t>Melting </a:t>
            </a:r>
            <a:r>
              <a:rPr lang="en-US" dirty="0"/>
              <a:t>point:180 0 </a:t>
            </a:r>
            <a:r>
              <a:rPr lang="en-US" sz="3600" dirty="0"/>
              <a:t>c</a:t>
            </a:r>
            <a:r>
              <a:rPr lang="en-US" dirty="0"/>
              <a:t> and boiling point is 2040 </a:t>
            </a:r>
            <a:r>
              <a:rPr lang="en-US" sz="3600" dirty="0"/>
              <a:t>c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optically </a:t>
            </a:r>
            <a:r>
              <a:rPr lang="en-US" dirty="0" smtClean="0"/>
              <a:t>active</a:t>
            </a:r>
          </a:p>
          <a:p>
            <a:r>
              <a:rPr lang="en-IN" dirty="0" smtClean="0"/>
              <a:t>Used as Antiseptic, Muscle relaxant, Anti-inflammatory, Contraceptive, Cough suppressant, Insect repellent, Flavour </a:t>
            </a:r>
            <a:r>
              <a:rPr lang="en-IN" dirty="0"/>
              <a:t>in soaps &amp; cosmetics</a:t>
            </a:r>
          </a:p>
        </p:txBody>
      </p:sp>
    </p:spTree>
    <p:extLst>
      <p:ext uri="{BB962C8B-B14F-4D97-AF65-F5344CB8AC3E}">
        <p14:creationId xmlns:p14="http://schemas.microsoft.com/office/powerpoint/2010/main" val="359669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357" t="31092" r="52357" b="36167"/>
          <a:stretch/>
        </p:blipFill>
        <p:spPr>
          <a:xfrm>
            <a:off x="470263" y="2612572"/>
            <a:ext cx="4180114" cy="2246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298" y="478971"/>
            <a:ext cx="1193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smtClean="0"/>
              <a:t>Structural elucidation of camphor</a:t>
            </a:r>
            <a:endParaRPr lang="en-IN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499" t="28699" r="40715" b="34730"/>
          <a:stretch/>
        </p:blipFill>
        <p:spPr>
          <a:xfrm>
            <a:off x="4741816" y="1463038"/>
            <a:ext cx="7058297" cy="2586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786" t="31365" r="52071" b="33206"/>
          <a:stretch/>
        </p:blipFill>
        <p:spPr>
          <a:xfrm>
            <a:off x="4741816" y="3971108"/>
            <a:ext cx="6762207" cy="25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8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57" t="30984" r="44857" b="31175"/>
          <a:stretch/>
        </p:blipFill>
        <p:spPr>
          <a:xfrm>
            <a:off x="1924593" y="156754"/>
            <a:ext cx="6775269" cy="2795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499" t="29587" r="40858" b="28762"/>
          <a:stretch/>
        </p:blipFill>
        <p:spPr>
          <a:xfrm>
            <a:off x="2116183" y="2865120"/>
            <a:ext cx="7080067" cy="34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3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57" t="29587" r="42786" b="31428"/>
          <a:stretch/>
        </p:blipFill>
        <p:spPr>
          <a:xfrm>
            <a:off x="287383" y="330924"/>
            <a:ext cx="5799907" cy="289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714" t="29460" r="42215" b="31555"/>
          <a:stretch/>
        </p:blipFill>
        <p:spPr>
          <a:xfrm>
            <a:off x="5947954" y="330924"/>
            <a:ext cx="5599611" cy="278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286" t="31111" r="39786" b="30412"/>
          <a:stretch/>
        </p:blipFill>
        <p:spPr>
          <a:xfrm>
            <a:off x="1489167" y="3117117"/>
            <a:ext cx="7968342" cy="3143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006" y="6150114"/>
            <a:ext cx="11904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 </a:t>
            </a:r>
            <a:r>
              <a:rPr lang="en-US" sz="2000" dirty="0" smtClean="0"/>
              <a:t>thus it can be concluded </a:t>
            </a:r>
            <a:r>
              <a:rPr lang="en-US" sz="2000" dirty="0"/>
              <a:t>in the camphor it presence of six membered ring , ketone group, </a:t>
            </a:r>
            <a:r>
              <a:rPr lang="en-US" sz="2000" dirty="0" err="1"/>
              <a:t>oxene</a:t>
            </a:r>
            <a:r>
              <a:rPr lang="en-US" sz="2000" dirty="0"/>
              <a:t> group and it oxidized to form camphoric acid </a:t>
            </a:r>
            <a:r>
              <a:rPr lang="en-US" sz="2000" dirty="0" smtClean="0"/>
              <a:t>&amp; </a:t>
            </a:r>
            <a:r>
              <a:rPr lang="en-US" sz="2000" dirty="0" err="1" smtClean="0"/>
              <a:t>camphoronic</a:t>
            </a:r>
            <a:r>
              <a:rPr lang="en-US" sz="2000" dirty="0" smtClean="0"/>
              <a:t> </a:t>
            </a:r>
            <a:r>
              <a:rPr lang="en-US" sz="2000" dirty="0"/>
              <a:t>acid 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91012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Reference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Organic chemistry of </a:t>
            </a:r>
            <a:r>
              <a:rPr lang="en-IN" dirty="0"/>
              <a:t>natural products :by </a:t>
            </a:r>
            <a:r>
              <a:rPr lang="en-IN" dirty="0" err="1"/>
              <a:t>O.P.Agrawal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Chemistry </a:t>
            </a:r>
            <a:r>
              <a:rPr lang="en-IN" dirty="0"/>
              <a:t>of natural products :by </a:t>
            </a:r>
            <a:r>
              <a:rPr lang="en-IN" dirty="0" err="1"/>
              <a:t>Gurdeep</a:t>
            </a:r>
            <a:r>
              <a:rPr lang="en-IN" dirty="0"/>
              <a:t> .</a:t>
            </a:r>
            <a:r>
              <a:rPr lang="en-IN" dirty="0" err="1"/>
              <a:t>R.Chatwal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smtClean="0"/>
              <a:t>Classical </a:t>
            </a:r>
            <a:r>
              <a:rPr lang="en-IN" dirty="0"/>
              <a:t>Methods in Structure Elucidation of Natural Products : R. W. Hoffmann </a:t>
            </a:r>
            <a:endParaRPr lang="en-IN" dirty="0" smtClean="0"/>
          </a:p>
          <a:p>
            <a:r>
              <a:rPr lang="en-IN" dirty="0" smtClean="0"/>
              <a:t>Chemistry </a:t>
            </a:r>
            <a:r>
              <a:rPr lang="en-IN" dirty="0"/>
              <a:t>of natural products-</a:t>
            </a:r>
            <a:r>
              <a:rPr lang="en-IN" dirty="0" err="1"/>
              <a:t>SV.Bhat</a:t>
            </a:r>
            <a:r>
              <a:rPr lang="en-IN" dirty="0"/>
              <a:t> ,BH </a:t>
            </a:r>
            <a:r>
              <a:rPr lang="en-IN" dirty="0" err="1"/>
              <a:t>Nagasampagi</a:t>
            </a:r>
            <a:r>
              <a:rPr lang="en-IN" dirty="0"/>
              <a:t>, </a:t>
            </a:r>
            <a:r>
              <a:rPr lang="en-IN" dirty="0" err="1"/>
              <a:t>M.Sivakumar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smtClean="0"/>
              <a:t>www.google.com </a:t>
            </a:r>
            <a:r>
              <a:rPr lang="en-IN" dirty="0"/>
              <a:t>16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7492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108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Chemistry of Natural Products MPC-104T</vt:lpstr>
      <vt:lpstr>  Introduction  Structural elucidation of camphor  Reference   </vt:lpstr>
      <vt:lpstr>Introduction</vt:lpstr>
      <vt:lpstr>PowerPoint Presentation</vt:lpstr>
      <vt:lpstr>PowerPoint Presentation</vt:lpstr>
      <vt:lpstr>PowerPoint Presentation</vt:lpstr>
      <vt:lpstr>Reference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of Natural Products MPC-104T</dc:title>
  <dc:creator>Microsoft account</dc:creator>
  <cp:lastModifiedBy>Microsoft account</cp:lastModifiedBy>
  <cp:revision>8</cp:revision>
  <dcterms:created xsi:type="dcterms:W3CDTF">2023-09-12T10:02:07Z</dcterms:created>
  <dcterms:modified xsi:type="dcterms:W3CDTF">2023-09-12T10:37:29Z</dcterms:modified>
</cp:coreProperties>
</file>