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349034-45EB-4258-8893-05F330B45671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FEF88E-0AC5-4B29-99E6-A2F2A6F1851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6000" dirty="0" smtClean="0"/>
              <a:t>THERAPEUTIC DRUG MONITORING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061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601272" cy="6213304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PATIENT’S DEMOGRAPHIC: </a:t>
            </a:r>
            <a:r>
              <a:rPr lang="en-IN" dirty="0" smtClean="0"/>
              <a:t>It includes patient’s information, patient age, indication for TDM, precipitation, </a:t>
            </a:r>
            <a:r>
              <a:rPr lang="en-IN" dirty="0" err="1" smtClean="0"/>
              <a:t>etiology</a:t>
            </a:r>
            <a:r>
              <a:rPr lang="en-IN" dirty="0" smtClean="0"/>
              <a:t>, past, present or future treatment, and investigation.</a:t>
            </a:r>
          </a:p>
          <a:p>
            <a:r>
              <a:rPr lang="en-IN" b="1" dirty="0" smtClean="0"/>
              <a:t>DOSAGE REGIMEN AND DURATION OF THERAPY: </a:t>
            </a:r>
            <a:r>
              <a:rPr lang="en-IN" dirty="0" smtClean="0"/>
              <a:t>Sufficient time should elapse to allow steady state to be achieved before TDM is performed. If a loading dose has not be given, this means at least 5 half lives of the drug should elapse.</a:t>
            </a:r>
          </a:p>
          <a:p>
            <a:r>
              <a:rPr lang="en-IN" b="1" dirty="0" smtClean="0"/>
              <a:t>PATHOLOGIC FACTORS: </a:t>
            </a:r>
            <a:r>
              <a:rPr lang="en-IN" dirty="0" smtClean="0"/>
              <a:t>The patient’s comorbidities should be taken into consideration when interpretation of TDM results. Condition such as vomiting, diarrhoea, inflammatory bowl disease.</a:t>
            </a:r>
          </a:p>
          <a:p>
            <a:r>
              <a:rPr lang="en-IN" b="1" dirty="0" smtClean="0"/>
              <a:t>ALCOHOL AND TOBACCO USE: </a:t>
            </a:r>
            <a:r>
              <a:rPr lang="en-IN" dirty="0" smtClean="0"/>
              <a:t>Chronic use of alcohol ha been shown to cause non specific hepatic microsomal enzyme induction, resulting in increased clearance and decreased serum concentration of </a:t>
            </a:r>
            <a:r>
              <a:rPr lang="en-IN" dirty="0" err="1" smtClean="0"/>
              <a:t>hepatically</a:t>
            </a:r>
            <a:r>
              <a:rPr lang="en-IN" dirty="0" smtClean="0"/>
              <a:t> cleared drugs such as phenytoin.</a:t>
            </a:r>
          </a:p>
          <a:p>
            <a:pPr marL="0" indent="0">
              <a:buNone/>
            </a:pPr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1517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57256" cy="5925272"/>
          </a:xfrm>
        </p:spPr>
        <p:txBody>
          <a:bodyPr/>
          <a:lstStyle/>
          <a:p>
            <a:r>
              <a:rPr lang="en-IN" b="1" dirty="0" smtClean="0"/>
              <a:t>MEDICINE OR SAMPLING ERRORS: </a:t>
            </a:r>
            <a:r>
              <a:rPr lang="en-IN" dirty="0" smtClean="0"/>
              <a:t> In cases where TDM result is incompatible with drug administration records, the possibility of medication or sampling error should be considered.</a:t>
            </a:r>
          </a:p>
          <a:p>
            <a:r>
              <a:rPr lang="en-IN" b="1" dirty="0" smtClean="0"/>
              <a:t>LABORATORY ERRORS: </a:t>
            </a:r>
            <a:r>
              <a:rPr lang="en-IN" dirty="0" smtClean="0"/>
              <a:t>If laboratory error should be suspected, the laboratory should be contacted and asked to repeat the assay.</a:t>
            </a:r>
          </a:p>
          <a:p>
            <a:r>
              <a:rPr lang="en-IN" dirty="0" smtClean="0"/>
              <a:t> </a:t>
            </a:r>
            <a:r>
              <a:rPr lang="en-IN" b="1" dirty="0" smtClean="0"/>
              <a:t>SAMPLING TIME: </a:t>
            </a:r>
            <a:r>
              <a:rPr lang="en-IN" dirty="0" smtClean="0"/>
              <a:t>The serum concentration of drug depends on time when the blood drawn for a TDM assay was sampled in a relation to the last dose.</a:t>
            </a:r>
          </a:p>
          <a:p>
            <a:r>
              <a:rPr lang="en-IN" b="1" dirty="0" smtClean="0"/>
              <a:t>PATIENT COMPLIANCE: </a:t>
            </a:r>
            <a:r>
              <a:rPr lang="en-IN" dirty="0" smtClean="0"/>
              <a:t>If the concentration of drug is lower than expected, the possibilities of non compliance should be considered.</a:t>
            </a:r>
            <a:endParaRPr lang="en-IN" b="1" dirty="0" smtClean="0"/>
          </a:p>
          <a:p>
            <a:endParaRPr lang="en-IN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dirty="0" smtClean="0"/>
          </a:p>
          <a:p>
            <a:endParaRPr lang="en-IN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464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539750" y="549275"/>
            <a:ext cx="7385050" cy="5924550"/>
          </a:xfrm>
        </p:spPr>
        <p:txBody>
          <a:bodyPr/>
          <a:lstStyle/>
          <a:p>
            <a:r>
              <a:rPr lang="en-IN" b="1" dirty="0" smtClean="0"/>
              <a:t>INDIVIDUAL CAPACITY TO DISTRIBUTE, METABOLISE AND DISCRETE THE DRUG: </a:t>
            </a:r>
            <a:r>
              <a:rPr lang="en-IN" dirty="0" smtClean="0"/>
              <a:t>Patient with renal impairment have a reduced ability to excrete </a:t>
            </a:r>
            <a:r>
              <a:rPr lang="en-IN" dirty="0" err="1" smtClean="0"/>
              <a:t>renally</a:t>
            </a:r>
            <a:r>
              <a:rPr lang="en-IN" dirty="0" smtClean="0"/>
              <a:t> cleared drugs &amp; the interpretation of TDM for </a:t>
            </a:r>
            <a:r>
              <a:rPr lang="en-IN" dirty="0" err="1" smtClean="0"/>
              <a:t>renally</a:t>
            </a:r>
            <a:r>
              <a:rPr lang="en-IN" dirty="0" smtClean="0"/>
              <a:t> cleared drugs should always be made in context.</a:t>
            </a:r>
          </a:p>
          <a:p>
            <a:r>
              <a:rPr lang="en-IN" b="1" dirty="0" smtClean="0"/>
              <a:t>ALTERED PROTEIN BINDING: </a:t>
            </a:r>
            <a:r>
              <a:rPr lang="en-IN" dirty="0" smtClean="0"/>
              <a:t>For drugs which are strongly bound to plasma protein, a reduced level of albumin may result in higher concentration of unbound drug.</a:t>
            </a:r>
            <a:endParaRPr lang="en-IN" b="1" dirty="0" smtClean="0"/>
          </a:p>
          <a:p>
            <a:endParaRPr lang="en-IN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143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1296144"/>
          </a:xfrm>
        </p:spPr>
        <p:txBody>
          <a:bodyPr>
            <a:normAutofit/>
          </a:bodyPr>
          <a:lstStyle/>
          <a:p>
            <a:r>
              <a:rPr lang="en-IN" sz="4000" dirty="0" smtClean="0"/>
              <a:t>INTRODUCTION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Therapeutic drug monitoring (TDM) is the clinical practice of measuring specific drug at designated intervals to maintain a constant concentration in a patients blood stream, thereby optimizing individual dosage regimen.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In other words, TDM refers to the individualization of drug dosage by maintaining plasma or blood concentration within a targeted therapeutic range or 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The goal of this process is to individualization of therapeutic regimen for optimal patient benefits.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403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TDM is based on the principle that for some drugs there is a close relationship between the plasma level of the drug and its clinical effect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TDM aims to promote optimum drug treatment by maintaining serum drug concentration within a therapeutic range.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11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TDM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IN" dirty="0" smtClean="0"/>
              <a:t>Decision to request drug level</a:t>
            </a:r>
          </a:p>
          <a:p>
            <a:endParaRPr lang="en-IN" dirty="0"/>
          </a:p>
          <a:p>
            <a:pPr algn="ctr"/>
            <a:r>
              <a:rPr lang="en-IN" dirty="0" smtClean="0"/>
              <a:t>Biological samples</a:t>
            </a:r>
          </a:p>
          <a:p>
            <a:pPr algn="ctr"/>
            <a:endParaRPr lang="en-IN" dirty="0"/>
          </a:p>
          <a:p>
            <a:pPr algn="ctr"/>
            <a:r>
              <a:rPr lang="en-IN" dirty="0" smtClean="0"/>
              <a:t>The request</a:t>
            </a:r>
            <a:endParaRPr lang="en-IN" dirty="0"/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Laboratory measurement</a:t>
            </a:r>
          </a:p>
          <a:p>
            <a:pPr algn="ctr"/>
            <a:endParaRPr lang="en-IN" dirty="0"/>
          </a:p>
          <a:p>
            <a:pPr algn="ctr"/>
            <a:r>
              <a:rPr lang="en-IN" dirty="0" smtClean="0"/>
              <a:t>Result communication by laboratory</a:t>
            </a:r>
          </a:p>
          <a:p>
            <a:pPr algn="ctr"/>
            <a:endParaRPr lang="en-IN" dirty="0"/>
          </a:p>
          <a:p>
            <a:pPr algn="ctr"/>
            <a:r>
              <a:rPr lang="en-IN" dirty="0" smtClean="0"/>
              <a:t>Clinical interpretation</a:t>
            </a:r>
          </a:p>
          <a:p>
            <a:pPr algn="ctr"/>
            <a:endParaRPr lang="en-IN" dirty="0"/>
          </a:p>
          <a:p>
            <a:pPr algn="ctr"/>
            <a:r>
              <a:rPr lang="en-IN" dirty="0" smtClean="0"/>
              <a:t>Therapeutic management</a:t>
            </a:r>
          </a:p>
        </p:txBody>
      </p:sp>
      <p:sp>
        <p:nvSpPr>
          <p:cNvPr id="5" name="Down Arrow 4"/>
          <p:cNvSpPr/>
          <p:nvPr/>
        </p:nvSpPr>
        <p:spPr>
          <a:xfrm>
            <a:off x="4067944" y="2132856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139952" y="278092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175956" y="335699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190232" y="4077072"/>
            <a:ext cx="10801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229962" y="4725144"/>
            <a:ext cx="5400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195903" y="5445224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88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TDM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To assist the optimization of drug therapy, including minimizing the risk of serious drug toxicity.</a:t>
            </a:r>
          </a:p>
          <a:p>
            <a:r>
              <a:rPr lang="en-IN" dirty="0" smtClean="0"/>
              <a:t>To identify a drug or substance which may be contributing to the presentation of a medical emergency.</a:t>
            </a:r>
          </a:p>
          <a:p>
            <a:r>
              <a:rPr lang="en-IN" dirty="0" smtClean="0"/>
              <a:t>It is performed for the drug with narrow therapeutic index, where small change in dose of efficiency or toxicity.</a:t>
            </a:r>
          </a:p>
          <a:p>
            <a:r>
              <a:rPr lang="en-IN" dirty="0" smtClean="0"/>
              <a:t>Useful in the patient with bipolar disorder receiving lithium who continuous to have a symptoms of mania.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137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r>
              <a:rPr lang="en-IN" dirty="0" smtClean="0"/>
              <a:t>Used to assess the appropriateness of the dosing regimen to maintain this minimum concentration &amp; also used to minimize the time period needed for dosage adjustment.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35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BIOLOGICAL SAMPLE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Once a decision has been made to perform TDM, it is necessary to obtain blood sample or biological fluid sample due to which meaningful interpretation of drug concentration result achieved.</a:t>
            </a:r>
          </a:p>
          <a:p>
            <a:r>
              <a:rPr lang="en-IN" dirty="0" smtClean="0"/>
              <a:t>Blood sample should be taken once steady- state drug concentration have been achieved i.e., after at least 5 half-lives.</a:t>
            </a:r>
          </a:p>
          <a:p>
            <a:r>
              <a:rPr lang="en-IN" dirty="0" smtClean="0"/>
              <a:t> Usually blood sample are collected at the end of dosage interval and immediately before the next dose.</a:t>
            </a:r>
          </a:p>
          <a:p>
            <a:r>
              <a:rPr lang="en-IN" dirty="0" smtClean="0"/>
              <a:t>For drugs with long half lives samples can be collected at any time once the distribution phase is over.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454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management of therapy using plasma concentration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84482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Request to laboratory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43708" y="24928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55576" y="3068960"/>
            <a:ext cx="23762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Analysis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43708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55576" y="4149080"/>
            <a:ext cx="23762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Report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1943708" y="47251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55576" y="5301208"/>
            <a:ext cx="23762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Record Previous Results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31840" y="33569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131840" y="321297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067944" y="30689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Quality Assessment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3131840" y="443711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067944" y="414908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Interpretation</a:t>
            </a:r>
            <a:endParaRPr lang="en-IN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131840" y="558924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60032" y="46531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652120" y="44011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372200" y="4149080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Clinical Action</a:t>
            </a:r>
            <a:endParaRPr lang="en-IN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128284" y="206084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131840" y="2060848"/>
            <a:ext cx="3996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9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Factors to be considered during TDM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Patient’s demographic</a:t>
            </a:r>
          </a:p>
          <a:p>
            <a:r>
              <a:rPr lang="en-IN" dirty="0" smtClean="0"/>
              <a:t>Dosage regimen and duration of therapy</a:t>
            </a:r>
          </a:p>
          <a:p>
            <a:r>
              <a:rPr lang="en-IN" dirty="0" smtClean="0"/>
              <a:t>Pathologic factors</a:t>
            </a:r>
          </a:p>
          <a:p>
            <a:r>
              <a:rPr lang="en-IN" dirty="0" smtClean="0"/>
              <a:t>Alcohol and tobacco use</a:t>
            </a:r>
          </a:p>
          <a:p>
            <a:r>
              <a:rPr lang="en-IN" dirty="0" smtClean="0"/>
              <a:t>Medicine or sampling errors</a:t>
            </a:r>
          </a:p>
          <a:p>
            <a:r>
              <a:rPr lang="en-IN" dirty="0" smtClean="0"/>
              <a:t>Laboratory errors </a:t>
            </a:r>
          </a:p>
          <a:p>
            <a:r>
              <a:rPr lang="en-IN" dirty="0" smtClean="0"/>
              <a:t>Sampling time</a:t>
            </a:r>
          </a:p>
          <a:p>
            <a:r>
              <a:rPr lang="en-IN" dirty="0" smtClean="0"/>
              <a:t>Patient compliance</a:t>
            </a:r>
          </a:p>
          <a:p>
            <a:r>
              <a:rPr lang="en-IN" dirty="0" smtClean="0"/>
              <a:t>Individual capacity to distribute, metabolise and discrete the drug</a:t>
            </a:r>
          </a:p>
          <a:p>
            <a:r>
              <a:rPr lang="en-IN" dirty="0" smtClean="0"/>
              <a:t>Altered protein binding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703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716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THERAPEUTIC DRUG MONITORING </vt:lpstr>
      <vt:lpstr>INTRODUCTION</vt:lpstr>
      <vt:lpstr>PowerPoint Presentation</vt:lpstr>
      <vt:lpstr>THE TDM PROCESS</vt:lpstr>
      <vt:lpstr>NEED FOR TDM</vt:lpstr>
      <vt:lpstr>PowerPoint Presentation</vt:lpstr>
      <vt:lpstr>THE BIOLOGICAL SAMPLE</vt:lpstr>
      <vt:lpstr>The management of therapy using plasma concentration</vt:lpstr>
      <vt:lpstr>Factors to be considered during TDM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DRUG MONITORING</dc:title>
  <dc:creator>R C TRIPATHI</dc:creator>
  <cp:lastModifiedBy>R C TRIPATHI</cp:lastModifiedBy>
  <cp:revision>16</cp:revision>
  <dcterms:created xsi:type="dcterms:W3CDTF">2021-12-20T10:43:55Z</dcterms:created>
  <dcterms:modified xsi:type="dcterms:W3CDTF">2021-12-22T10:51:05Z</dcterms:modified>
</cp:coreProperties>
</file>