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50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5CC8279-8A30-4046-9D5A-3187211ED7C0}" type="datetimeFigureOut">
              <a:rPr lang="en-IN" smtClean="0"/>
              <a:t>08-08-2023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25FA81-39C4-4BFB-838F-4916C1D919C3}" type="slidenum">
              <a:rPr lang="en-IN" smtClean="0"/>
              <a:t>‹#›</a:t>
            </a:fld>
            <a:endParaRPr lang="en-IN"/>
          </a:p>
        </p:txBody>
      </p:sp>
    </p:spTree>
    <p:extLst>
      <p:ext uri="{BB962C8B-B14F-4D97-AF65-F5344CB8AC3E}">
        <p14:creationId xmlns:p14="http://schemas.microsoft.com/office/powerpoint/2010/main" val="2471936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CC8279-8A30-4046-9D5A-3187211ED7C0}" type="datetimeFigureOut">
              <a:rPr lang="en-IN" smtClean="0"/>
              <a:t>08-08-2023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D25FA81-39C4-4BFB-838F-4916C1D919C3}" type="slidenum">
              <a:rPr lang="en-IN" smtClean="0"/>
              <a:t>‹#›</a:t>
            </a:fld>
            <a:endParaRPr lang="en-IN"/>
          </a:p>
        </p:txBody>
      </p:sp>
    </p:spTree>
    <p:extLst>
      <p:ext uri="{BB962C8B-B14F-4D97-AF65-F5344CB8AC3E}">
        <p14:creationId xmlns:p14="http://schemas.microsoft.com/office/powerpoint/2010/main" val="512552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CC8279-8A30-4046-9D5A-3187211ED7C0}" type="datetimeFigureOut">
              <a:rPr lang="en-IN" smtClean="0"/>
              <a:t>08-08-2023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25FA81-39C4-4BFB-838F-4916C1D919C3}" type="slidenum">
              <a:rPr lang="en-IN" smtClean="0"/>
              <a:t>‹#›</a:t>
            </a:fld>
            <a:endParaRPr lang="en-IN"/>
          </a:p>
        </p:txBody>
      </p:sp>
    </p:spTree>
    <p:extLst>
      <p:ext uri="{BB962C8B-B14F-4D97-AF65-F5344CB8AC3E}">
        <p14:creationId xmlns:p14="http://schemas.microsoft.com/office/powerpoint/2010/main" val="25136502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CC8279-8A30-4046-9D5A-3187211ED7C0}" type="datetimeFigureOut">
              <a:rPr lang="en-IN" smtClean="0"/>
              <a:t>08-08-2023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25FA81-39C4-4BFB-838F-4916C1D919C3}" type="slidenum">
              <a:rPr lang="en-IN" smtClean="0"/>
              <a:t>‹#›</a:t>
            </a:fld>
            <a:endParaRPr lang="en-IN"/>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0002589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CC8279-8A30-4046-9D5A-3187211ED7C0}" type="datetimeFigureOut">
              <a:rPr lang="en-IN" smtClean="0"/>
              <a:t>08-08-2023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25FA81-39C4-4BFB-838F-4916C1D919C3}" type="slidenum">
              <a:rPr lang="en-IN" smtClean="0"/>
              <a:t>‹#›</a:t>
            </a:fld>
            <a:endParaRPr lang="en-IN"/>
          </a:p>
        </p:txBody>
      </p:sp>
    </p:spTree>
    <p:extLst>
      <p:ext uri="{BB962C8B-B14F-4D97-AF65-F5344CB8AC3E}">
        <p14:creationId xmlns:p14="http://schemas.microsoft.com/office/powerpoint/2010/main" val="3689729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5CC8279-8A30-4046-9D5A-3187211ED7C0}" type="datetimeFigureOut">
              <a:rPr lang="en-IN" smtClean="0"/>
              <a:t>08-08-2023</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25FA81-39C4-4BFB-838F-4916C1D919C3}" type="slidenum">
              <a:rPr lang="en-IN" smtClean="0"/>
              <a:t>‹#›</a:t>
            </a:fld>
            <a:endParaRPr lang="en-IN"/>
          </a:p>
        </p:txBody>
      </p:sp>
    </p:spTree>
    <p:extLst>
      <p:ext uri="{BB962C8B-B14F-4D97-AF65-F5344CB8AC3E}">
        <p14:creationId xmlns:p14="http://schemas.microsoft.com/office/powerpoint/2010/main" val="25850720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5CC8279-8A30-4046-9D5A-3187211ED7C0}" type="datetimeFigureOut">
              <a:rPr lang="en-IN" smtClean="0"/>
              <a:t>08-08-2023</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25FA81-39C4-4BFB-838F-4916C1D919C3}" type="slidenum">
              <a:rPr lang="en-IN" smtClean="0"/>
              <a:t>‹#›</a:t>
            </a:fld>
            <a:endParaRPr lang="en-IN"/>
          </a:p>
        </p:txBody>
      </p:sp>
    </p:spTree>
    <p:extLst>
      <p:ext uri="{BB962C8B-B14F-4D97-AF65-F5344CB8AC3E}">
        <p14:creationId xmlns:p14="http://schemas.microsoft.com/office/powerpoint/2010/main" val="6875898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CC8279-8A30-4046-9D5A-3187211ED7C0}" type="datetimeFigureOut">
              <a:rPr lang="en-IN" smtClean="0"/>
              <a:t>08-08-2023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25FA81-39C4-4BFB-838F-4916C1D919C3}" type="slidenum">
              <a:rPr lang="en-IN" smtClean="0"/>
              <a:t>‹#›</a:t>
            </a:fld>
            <a:endParaRPr lang="en-IN"/>
          </a:p>
        </p:txBody>
      </p:sp>
    </p:spTree>
    <p:extLst>
      <p:ext uri="{BB962C8B-B14F-4D97-AF65-F5344CB8AC3E}">
        <p14:creationId xmlns:p14="http://schemas.microsoft.com/office/powerpoint/2010/main" val="39654233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CC8279-8A30-4046-9D5A-3187211ED7C0}" type="datetimeFigureOut">
              <a:rPr lang="en-IN" smtClean="0"/>
              <a:t>08-08-2023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25FA81-39C4-4BFB-838F-4916C1D919C3}" type="slidenum">
              <a:rPr lang="en-IN" smtClean="0"/>
              <a:t>‹#›</a:t>
            </a:fld>
            <a:endParaRPr lang="en-IN"/>
          </a:p>
        </p:txBody>
      </p:sp>
    </p:spTree>
    <p:extLst>
      <p:ext uri="{BB962C8B-B14F-4D97-AF65-F5344CB8AC3E}">
        <p14:creationId xmlns:p14="http://schemas.microsoft.com/office/powerpoint/2010/main" val="955660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15CC8279-8A30-4046-9D5A-3187211ED7C0}" type="datetimeFigureOut">
              <a:rPr lang="en-IN" smtClean="0"/>
              <a:t>08-08-2023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25FA81-39C4-4BFB-838F-4916C1D919C3}" type="slidenum">
              <a:rPr lang="en-IN" smtClean="0"/>
              <a:t>‹#›</a:t>
            </a:fld>
            <a:endParaRPr lang="en-IN"/>
          </a:p>
        </p:txBody>
      </p:sp>
    </p:spTree>
    <p:extLst>
      <p:ext uri="{BB962C8B-B14F-4D97-AF65-F5344CB8AC3E}">
        <p14:creationId xmlns:p14="http://schemas.microsoft.com/office/powerpoint/2010/main" val="3237191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CC8279-8A30-4046-9D5A-3187211ED7C0}" type="datetimeFigureOut">
              <a:rPr lang="en-IN" smtClean="0"/>
              <a:t>08-08-2023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25FA81-39C4-4BFB-838F-4916C1D919C3}" type="slidenum">
              <a:rPr lang="en-IN" smtClean="0"/>
              <a:t>‹#›</a:t>
            </a:fld>
            <a:endParaRPr lang="en-IN"/>
          </a:p>
        </p:txBody>
      </p:sp>
    </p:spTree>
    <p:extLst>
      <p:ext uri="{BB962C8B-B14F-4D97-AF65-F5344CB8AC3E}">
        <p14:creationId xmlns:p14="http://schemas.microsoft.com/office/powerpoint/2010/main" val="2564520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5CC8279-8A30-4046-9D5A-3187211ED7C0}" type="datetimeFigureOut">
              <a:rPr lang="en-IN" smtClean="0"/>
              <a:t>08-08-2023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D25FA81-39C4-4BFB-838F-4916C1D919C3}" type="slidenum">
              <a:rPr lang="en-IN" smtClean="0"/>
              <a:t>‹#›</a:t>
            </a:fld>
            <a:endParaRPr lang="en-IN"/>
          </a:p>
        </p:txBody>
      </p:sp>
    </p:spTree>
    <p:extLst>
      <p:ext uri="{BB962C8B-B14F-4D97-AF65-F5344CB8AC3E}">
        <p14:creationId xmlns:p14="http://schemas.microsoft.com/office/powerpoint/2010/main" val="2130455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CC8279-8A30-4046-9D5A-3187211ED7C0}" type="datetimeFigureOut">
              <a:rPr lang="en-IN" smtClean="0"/>
              <a:t>08-08-2023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D25FA81-39C4-4BFB-838F-4916C1D919C3}" type="slidenum">
              <a:rPr lang="en-IN" smtClean="0"/>
              <a:t>‹#›</a:t>
            </a:fld>
            <a:endParaRPr lang="en-IN"/>
          </a:p>
        </p:txBody>
      </p:sp>
    </p:spTree>
    <p:extLst>
      <p:ext uri="{BB962C8B-B14F-4D97-AF65-F5344CB8AC3E}">
        <p14:creationId xmlns:p14="http://schemas.microsoft.com/office/powerpoint/2010/main" val="2995019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15CC8279-8A30-4046-9D5A-3187211ED7C0}" type="datetimeFigureOut">
              <a:rPr lang="en-IN" smtClean="0"/>
              <a:t>08-08-2023</a:t>
            </a:fld>
            <a:endParaRPr lang="en-IN"/>
          </a:p>
        </p:txBody>
      </p:sp>
      <p:sp>
        <p:nvSpPr>
          <p:cNvPr id="5" name="Footer Placeholder 3"/>
          <p:cNvSpPr>
            <a:spLocks noGrp="1"/>
          </p:cNvSpPr>
          <p:nvPr>
            <p:ph type="ftr" sz="quarter" idx="11"/>
          </p:nvPr>
        </p:nvSpPr>
        <p:spPr/>
        <p:txBody>
          <a:bodyPr/>
          <a:lstStyle/>
          <a:p>
            <a:endParaRPr lang="en-IN"/>
          </a:p>
        </p:txBody>
      </p:sp>
      <p:sp>
        <p:nvSpPr>
          <p:cNvPr id="6" name="Slide Number Placeholder 4"/>
          <p:cNvSpPr>
            <a:spLocks noGrp="1"/>
          </p:cNvSpPr>
          <p:nvPr>
            <p:ph type="sldNum" sz="quarter" idx="12"/>
          </p:nvPr>
        </p:nvSpPr>
        <p:spPr/>
        <p:txBody>
          <a:bodyPr/>
          <a:lstStyle/>
          <a:p>
            <a:fld id="{8D25FA81-39C4-4BFB-838F-4916C1D919C3}" type="slidenum">
              <a:rPr lang="en-IN" smtClean="0"/>
              <a:t>‹#›</a:t>
            </a:fld>
            <a:endParaRPr lang="en-IN"/>
          </a:p>
        </p:txBody>
      </p:sp>
    </p:spTree>
    <p:extLst>
      <p:ext uri="{BB962C8B-B14F-4D97-AF65-F5344CB8AC3E}">
        <p14:creationId xmlns:p14="http://schemas.microsoft.com/office/powerpoint/2010/main" val="100862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5CC8279-8A30-4046-9D5A-3187211ED7C0}" type="datetimeFigureOut">
              <a:rPr lang="en-IN" smtClean="0"/>
              <a:t>08-08-2023</a:t>
            </a:fld>
            <a:endParaRPr lang="en-IN"/>
          </a:p>
        </p:txBody>
      </p:sp>
      <p:sp>
        <p:nvSpPr>
          <p:cNvPr id="5" name="Footer Placeholder 2"/>
          <p:cNvSpPr>
            <a:spLocks noGrp="1"/>
          </p:cNvSpPr>
          <p:nvPr>
            <p:ph type="ftr" sz="quarter" idx="11"/>
          </p:nvPr>
        </p:nvSpPr>
        <p:spPr/>
        <p:txBody>
          <a:bodyPr/>
          <a:lstStyle/>
          <a:p>
            <a:endParaRPr lang="en-IN"/>
          </a:p>
        </p:txBody>
      </p:sp>
      <p:sp>
        <p:nvSpPr>
          <p:cNvPr id="6" name="Slide Number Placeholder 3"/>
          <p:cNvSpPr>
            <a:spLocks noGrp="1"/>
          </p:cNvSpPr>
          <p:nvPr>
            <p:ph type="sldNum" sz="quarter" idx="12"/>
          </p:nvPr>
        </p:nvSpPr>
        <p:spPr/>
        <p:txBody>
          <a:bodyPr/>
          <a:lstStyle/>
          <a:p>
            <a:fld id="{8D25FA81-39C4-4BFB-838F-4916C1D919C3}" type="slidenum">
              <a:rPr lang="en-IN" smtClean="0"/>
              <a:t>‹#›</a:t>
            </a:fld>
            <a:endParaRPr lang="en-IN"/>
          </a:p>
        </p:txBody>
      </p:sp>
    </p:spTree>
    <p:extLst>
      <p:ext uri="{BB962C8B-B14F-4D97-AF65-F5344CB8AC3E}">
        <p14:creationId xmlns:p14="http://schemas.microsoft.com/office/powerpoint/2010/main" val="2647218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15CC8279-8A30-4046-9D5A-3187211ED7C0}" type="datetimeFigureOut">
              <a:rPr lang="en-IN" smtClean="0"/>
              <a:t>08-08-2023</a:t>
            </a:fld>
            <a:endParaRPr lang="en-IN"/>
          </a:p>
        </p:txBody>
      </p:sp>
      <p:sp>
        <p:nvSpPr>
          <p:cNvPr id="5" name="Footer Placeholder 5"/>
          <p:cNvSpPr>
            <a:spLocks noGrp="1"/>
          </p:cNvSpPr>
          <p:nvPr>
            <p:ph type="ftr" sz="quarter" idx="11"/>
          </p:nvPr>
        </p:nvSpPr>
        <p:spPr/>
        <p:txBody>
          <a:bodyPr/>
          <a:lstStyle/>
          <a:p>
            <a:endParaRPr lang="en-IN"/>
          </a:p>
        </p:txBody>
      </p:sp>
      <p:sp>
        <p:nvSpPr>
          <p:cNvPr id="6" name="Slide Number Placeholder 6"/>
          <p:cNvSpPr>
            <a:spLocks noGrp="1"/>
          </p:cNvSpPr>
          <p:nvPr>
            <p:ph type="sldNum" sz="quarter" idx="12"/>
          </p:nvPr>
        </p:nvSpPr>
        <p:spPr/>
        <p:txBody>
          <a:bodyPr/>
          <a:lstStyle/>
          <a:p>
            <a:fld id="{8D25FA81-39C4-4BFB-838F-4916C1D919C3}" type="slidenum">
              <a:rPr lang="en-IN" smtClean="0"/>
              <a:t>‹#›</a:t>
            </a:fld>
            <a:endParaRPr lang="en-IN"/>
          </a:p>
        </p:txBody>
      </p:sp>
    </p:spTree>
    <p:extLst>
      <p:ext uri="{BB962C8B-B14F-4D97-AF65-F5344CB8AC3E}">
        <p14:creationId xmlns:p14="http://schemas.microsoft.com/office/powerpoint/2010/main" val="3660557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CC8279-8A30-4046-9D5A-3187211ED7C0}" type="datetimeFigureOut">
              <a:rPr lang="en-IN" smtClean="0"/>
              <a:t>08-08-2023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D25FA81-39C4-4BFB-838F-4916C1D919C3}" type="slidenum">
              <a:rPr lang="en-IN" smtClean="0"/>
              <a:t>‹#›</a:t>
            </a:fld>
            <a:endParaRPr lang="en-IN"/>
          </a:p>
        </p:txBody>
      </p:sp>
    </p:spTree>
    <p:extLst>
      <p:ext uri="{BB962C8B-B14F-4D97-AF65-F5344CB8AC3E}">
        <p14:creationId xmlns:p14="http://schemas.microsoft.com/office/powerpoint/2010/main" val="2750229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5CC8279-8A30-4046-9D5A-3187211ED7C0}" type="datetimeFigureOut">
              <a:rPr lang="en-IN" smtClean="0"/>
              <a:t>08-08-2023</a:t>
            </a:fld>
            <a:endParaRPr lang="en-IN"/>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IN"/>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D25FA81-39C4-4BFB-838F-4916C1D919C3}" type="slidenum">
              <a:rPr lang="en-IN" smtClean="0"/>
              <a:t>‹#›</a:t>
            </a:fld>
            <a:endParaRPr lang="en-IN"/>
          </a:p>
        </p:txBody>
      </p:sp>
    </p:spTree>
    <p:extLst>
      <p:ext uri="{BB962C8B-B14F-4D97-AF65-F5344CB8AC3E}">
        <p14:creationId xmlns:p14="http://schemas.microsoft.com/office/powerpoint/2010/main" val="3230237232"/>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verywellhealth.com/what-is-proprioception-in-physical-therapy-2696230"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www.verywellhealth.com/assistance-with-mobility-in-physical-therapy-2696073"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www.verywellhealth.com/choosing-and-using-walkers-in-physical-therapy-2696057" TargetMode="External"/><Relationship Id="rId2" Type="http://schemas.openxmlformats.org/officeDocument/2006/relationships/hyperlink" Target="https://www.verywellhealth.com/how-to-use-crutches-2549326" TargetMode="External"/><Relationship Id="rId1" Type="http://schemas.openxmlformats.org/officeDocument/2006/relationships/slideLayout" Target="../slideLayouts/slideLayout7.xml"/><Relationship Id="rId4" Type="http://schemas.openxmlformats.org/officeDocument/2006/relationships/hyperlink" Target="https://www.verywellhealth.com/quad-canes-to-help-with-walking-2696069"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www.verywellhealth.com/intermediate-piriformis-syndrome-stretching-routine-4022709" TargetMode="External"/><Relationship Id="rId2" Type="http://schemas.openxmlformats.org/officeDocument/2006/relationships/hyperlink" Target="https://www.verywellhealth.com/great-hamstring-stretches-296849"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www.verywellhealth.com/short-arc-quad-exercise-2696523" TargetMode="External"/><Relationship Id="rId2" Type="http://schemas.openxmlformats.org/officeDocument/2006/relationships/hyperlink" Target="https://www.verywellhealth.com/how-to-the-straight-leg-raise-2696526" TargetMode="External"/><Relationship Id="rId1" Type="http://schemas.openxmlformats.org/officeDocument/2006/relationships/slideLayout" Target="../slideLayouts/slideLayout7.xml"/><Relationship Id="rId6" Type="http://schemas.openxmlformats.org/officeDocument/2006/relationships/hyperlink" Target="https://www.verywellhealth.com/pelvic-drop-exercise-to-improve-hip-strength-2696615" TargetMode="External"/><Relationship Id="rId5" Type="http://schemas.openxmlformats.org/officeDocument/2006/relationships/hyperlink" Target="https://www.verywellhealth.com/wall-squat-instructions-296701" TargetMode="External"/><Relationship Id="rId4" Type="http://schemas.openxmlformats.org/officeDocument/2006/relationships/hyperlink" Target="https://www.verywellhealth.com/ankle-exercises-a-complete-guide-2696480"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verywellhealth.com/gait-meaning-and-cycles-2696126" TargetMode="External"/><Relationship Id="rId2" Type="http://schemas.openxmlformats.org/officeDocument/2006/relationships/hyperlink" Target="https://www.verywellhealth.com/how-to-find-a-physical-therapist-2696632"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verywellhealth.com/muscle-strength-measurement-2696427"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verywellhealth.com/muscle-strength-measurement-2696427"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ww.verywellhealth.com/high-steppage-gait-pattern-2696111"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79835"/>
            <a:ext cx="9144000" cy="1991762"/>
          </a:xfrm>
        </p:spPr>
        <p:txBody>
          <a:bodyPr>
            <a:normAutofit fontScale="90000"/>
          </a:bodyPr>
          <a:lstStyle/>
          <a:p>
            <a:pPr fontAlgn="base"/>
            <a:r>
              <a:rPr lang="en-IN" sz="4800" b="1" dirty="0" smtClean="0"/>
              <a:t>UNIT-1</a:t>
            </a:r>
            <a:br>
              <a:rPr lang="en-IN" sz="4800" b="1" dirty="0" smtClean="0"/>
            </a:br>
            <a:r>
              <a:rPr lang="en-IN" sz="4800" b="1" dirty="0" smtClean="0"/>
              <a:t>Gait </a:t>
            </a:r>
            <a:r>
              <a:rPr lang="en-IN" sz="4800" b="1" dirty="0"/>
              <a:t>Training Exercises In Physical Therapy</a:t>
            </a:r>
          </a:p>
        </p:txBody>
      </p:sp>
      <p:sp>
        <p:nvSpPr>
          <p:cNvPr id="3" name="Subtitle 2"/>
          <p:cNvSpPr>
            <a:spLocks noGrp="1"/>
          </p:cNvSpPr>
          <p:nvPr>
            <p:ph type="subTitle" idx="1"/>
          </p:nvPr>
        </p:nvSpPr>
        <p:spPr>
          <a:xfrm>
            <a:off x="1524000" y="2832493"/>
            <a:ext cx="9144000" cy="1655762"/>
          </a:xfrm>
        </p:spPr>
        <p:txBody>
          <a:bodyPr/>
          <a:lstStyle/>
          <a:p>
            <a:r>
              <a:rPr lang="en-US" b="1" dirty="0" smtClean="0"/>
              <a:t>BY</a:t>
            </a:r>
          </a:p>
          <a:p>
            <a:r>
              <a:rPr lang="en-US" b="1" dirty="0" smtClean="0"/>
              <a:t>DR. PRABHAKER PANDEY</a:t>
            </a:r>
          </a:p>
          <a:p>
            <a:r>
              <a:rPr lang="en-US" b="1" dirty="0" smtClean="0"/>
              <a:t>CSJMU, KANPUR</a:t>
            </a:r>
            <a:endParaRPr lang="en-IN" b="1" dirty="0"/>
          </a:p>
        </p:txBody>
      </p:sp>
    </p:spTree>
    <p:extLst>
      <p:ext uri="{BB962C8B-B14F-4D97-AF65-F5344CB8AC3E}">
        <p14:creationId xmlns:p14="http://schemas.microsoft.com/office/powerpoint/2010/main" val="4277790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0903" y="1248493"/>
            <a:ext cx="10990907" cy="4461221"/>
          </a:xfrm>
          <a:prstGeom prst="rect">
            <a:avLst/>
          </a:prstGeom>
        </p:spPr>
        <p:txBody>
          <a:bodyPr wrap="square">
            <a:spAutoFit/>
          </a:bodyPr>
          <a:lstStyle/>
          <a:p>
            <a:pPr algn="just">
              <a:lnSpc>
                <a:spcPct val="107000"/>
              </a:lnSpc>
              <a:spcAft>
                <a:spcPts val="800"/>
              </a:spcAft>
            </a:pPr>
            <a:r>
              <a:rPr lang="en-IN" sz="2000" dirty="0" smtClean="0">
                <a:effectLst/>
                <a:latin typeface="Verdana" panose="020B0604030504040204" pitchFamily="34" charset="0"/>
                <a:ea typeface="Calibri" panose="020F0502020204030204" pitchFamily="34" charset="0"/>
                <a:cs typeface="Times New Roman" panose="02020603050405020304" pitchFamily="18" charset="0"/>
              </a:rPr>
              <a:t>If you have had lower extremity surgery or an injury, you may have weakness or tightness in your legs that prevent you from walking normally. Your balance and </a:t>
            </a:r>
            <a:r>
              <a:rPr lang="en-IN" sz="2000" u="sng" dirty="0" smtClean="0">
                <a:effectLst/>
                <a:latin typeface="Verdana" panose="020B0604030504040204" pitchFamily="34" charset="0"/>
                <a:ea typeface="Calibri" panose="020F0502020204030204" pitchFamily="34" charset="0"/>
                <a:cs typeface="Times New Roman" panose="02020603050405020304" pitchFamily="18" charset="0"/>
                <a:hlinkClick r:id="rId2"/>
              </a:rPr>
              <a:t>proprioception</a:t>
            </a:r>
            <a:r>
              <a:rPr lang="en-IN" sz="2000" dirty="0" smtClean="0">
                <a:effectLst/>
                <a:latin typeface="Verdana" panose="020B0604030504040204" pitchFamily="34" charset="0"/>
                <a:ea typeface="Calibri" panose="020F0502020204030204" pitchFamily="34" charset="0"/>
                <a:cs typeface="Times New Roman" panose="02020603050405020304" pitchFamily="18" charset="0"/>
              </a:rPr>
              <a:t> may be affected. Your PT can assess your gait and tailor an exercise program that can improve your gait.</a:t>
            </a:r>
            <a:r>
              <a:rPr lang="en-IN"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यदि</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आपके</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निचले</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छोर</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सर्जरी</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हुई</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या</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कोई</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चोट</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लगी</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तो</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आपके</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पैरों</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में</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कमजोरी</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या</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जकड़न</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सकती</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जो</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आपको</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सामान्य</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रूप</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से</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चलने</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से</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रोकती</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आपका</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संतुलन</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और</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प्रोप्रियोसेप्शन</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प्रभावित</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सकता</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आपका</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पीटी</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आपकी</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चाल</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आकलन</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कर</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सकता</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और</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एक</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व्यायाम</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कार्यक्रम</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तैयार</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कर</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सकता</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जो</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आपकी</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चाल</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में</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सुधार</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कर</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सकता</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a:t>
            </a:r>
            <a:endParaRPr lang="en-IN"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000" dirty="0" smtClean="0">
                <a:effectLst/>
                <a:latin typeface="Verdana" panose="020B0604030504040204" pitchFamily="34" charset="0"/>
                <a:ea typeface="Calibri" panose="020F0502020204030204" pitchFamily="34" charset="0"/>
                <a:cs typeface="Times New Roman" panose="02020603050405020304" pitchFamily="18" charset="0"/>
              </a:rPr>
              <a:t>Before starting any exercise program for improved gait, check in with your physician or physical therapist. They can ensure that you are exercising properly and exercise is safe for you to do.</a:t>
            </a:r>
            <a:r>
              <a:rPr lang="en-IN"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बेहतर</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चाल</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लिए</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कोई</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भी</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व्यायाम</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कार्यक्रम</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शुरू</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करने</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से</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पहले</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अपने</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चिकित्सक</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या</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भौतिक</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चिकित्सक</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से</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संपर्क</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करें</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वे</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यह</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सुनिश्चित</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कर</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सकते</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आप</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ठीक</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से</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व्यायाम</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कर</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रहे</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और</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व्यायाम</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करना</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आपके</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लिए</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सुरक्षित</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7105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95469" y="1678265"/>
            <a:ext cx="9596674" cy="3132139"/>
          </a:xfrm>
          <a:prstGeom prst="rect">
            <a:avLst/>
          </a:prstGeom>
        </p:spPr>
        <p:txBody>
          <a:bodyPr wrap="square">
            <a:spAutoFit/>
          </a:bodyPr>
          <a:lstStyle/>
          <a:p>
            <a:pPr algn="just">
              <a:lnSpc>
                <a:spcPct val="107000"/>
              </a:lnSpc>
              <a:spcAft>
                <a:spcPts val="800"/>
              </a:spcAft>
            </a:pPr>
            <a:r>
              <a:rPr lang="en-IN" sz="2000" b="1" u="sng" dirty="0" smtClean="0">
                <a:effectLst/>
                <a:latin typeface="Helvetica" panose="020B0604020202020204" pitchFamily="34" charset="0"/>
                <a:ea typeface="Calibri" panose="020F0502020204030204" pitchFamily="34" charset="0"/>
                <a:cs typeface="Times New Roman" panose="02020603050405020304" pitchFamily="18" charset="0"/>
              </a:rPr>
              <a:t>The following types of exercises and activities can be included in gate training</a:t>
            </a:r>
            <a:endParaRPr lang="en-IN"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000" b="1" u="sng" dirty="0" smtClean="0">
                <a:effectLst/>
                <a:latin typeface="Helvetica" panose="020B0604020202020204" pitchFamily="34" charset="0"/>
                <a:ea typeface="Calibri" panose="020F0502020204030204" pitchFamily="34" charset="0"/>
                <a:cs typeface="Times New Roman" panose="02020603050405020304" pitchFamily="18" charset="0"/>
              </a:rPr>
              <a:t>Choosing the Right </a:t>
            </a:r>
            <a:r>
              <a:rPr lang="en-IN" sz="2000" b="1" u="sng" dirty="0" err="1" smtClean="0">
                <a:effectLst/>
                <a:latin typeface="Helvetica" panose="020B0604020202020204" pitchFamily="34" charset="0"/>
                <a:ea typeface="Calibri" panose="020F0502020204030204" pitchFamily="34" charset="0"/>
                <a:cs typeface="Times New Roman" panose="02020603050405020304" pitchFamily="18" charset="0"/>
              </a:rPr>
              <a:t>Assitive</a:t>
            </a:r>
            <a:r>
              <a:rPr lang="en-IN" sz="2000" b="1" u="sng" dirty="0" smtClean="0">
                <a:effectLst/>
                <a:latin typeface="Helvetica" panose="020B0604020202020204" pitchFamily="34" charset="0"/>
                <a:ea typeface="Calibri" panose="020F0502020204030204" pitchFamily="34" charset="0"/>
                <a:cs typeface="Times New Roman" panose="02020603050405020304" pitchFamily="18" charset="0"/>
              </a:rPr>
              <a:t> Device</a:t>
            </a:r>
            <a:endParaRPr lang="en-IN" sz="20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IN" sz="2000" dirty="0" smtClean="0">
                <a:effectLst/>
                <a:latin typeface="Verdana" panose="020B0604030504040204" pitchFamily="34" charset="0"/>
                <a:ea typeface="Calibri" panose="020F0502020204030204" pitchFamily="34" charset="0"/>
                <a:cs typeface="Times New Roman" panose="02020603050405020304" pitchFamily="18" charset="0"/>
              </a:rPr>
              <a:t>You may need an </a:t>
            </a:r>
            <a:r>
              <a:rPr lang="en-IN" sz="2000" u="sng" dirty="0" smtClean="0">
                <a:effectLst/>
                <a:latin typeface="Verdana" panose="020B0604030504040204" pitchFamily="34" charset="0"/>
                <a:ea typeface="Calibri" panose="020F0502020204030204" pitchFamily="34" charset="0"/>
                <a:cs typeface="Times New Roman" panose="02020603050405020304" pitchFamily="18" charset="0"/>
                <a:hlinkClick r:id="rId2"/>
              </a:rPr>
              <a:t>assistive device</a:t>
            </a:r>
            <a:r>
              <a:rPr lang="en-IN" sz="2000" dirty="0" smtClean="0">
                <a:effectLst/>
                <a:latin typeface="Verdana" panose="020B0604030504040204" pitchFamily="34" charset="0"/>
                <a:ea typeface="Calibri" panose="020F0502020204030204" pitchFamily="34" charset="0"/>
                <a:cs typeface="Times New Roman" panose="02020603050405020304" pitchFamily="18" charset="0"/>
              </a:rPr>
              <a:t> to help you walk immediately after your lower extremity injury or surgery. Your PT can help you choose the right one. Examples of assistive devices may include</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rPr>
              <a:t>आपके</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rPr>
              <a:t>निचले</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rPr>
              <a:t>छोर</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rPr>
              <a:t>की</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rPr>
              <a:t>चोट</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smtClean="0">
                <a:effectLst/>
                <a:latin typeface="Nirmala UI" panose="020B0502040204020203" pitchFamily="34" charset="0"/>
                <a:ea typeface="Calibri" panose="020F0502020204030204" pitchFamily="34" charset="0"/>
              </a:rPr>
              <a:t>या</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rPr>
              <a:t>सर्जरी</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smtClean="0">
                <a:effectLst/>
                <a:latin typeface="Nirmala UI" panose="020B0502040204020203" pitchFamily="34" charset="0"/>
                <a:ea typeface="Calibri" panose="020F0502020204030204" pitchFamily="34" charset="0"/>
              </a:rPr>
              <a:t>के</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rPr>
              <a:t>तुरंत</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rPr>
              <a:t>बाद</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rPr>
              <a:t>आपको</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rPr>
              <a:t>चलने</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smtClean="0">
                <a:effectLst/>
                <a:latin typeface="Nirmala UI" panose="020B0502040204020203" pitchFamily="34" charset="0"/>
                <a:ea typeface="Calibri" panose="020F0502020204030204" pitchFamily="34" charset="0"/>
              </a:rPr>
              <a:t>में</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rPr>
              <a:t>मदद</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rPr>
              <a:t>करने</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smtClean="0">
                <a:effectLst/>
                <a:latin typeface="Nirmala UI" panose="020B0502040204020203" pitchFamily="34" charset="0"/>
                <a:ea typeface="Calibri" panose="020F0502020204030204" pitchFamily="34" charset="0"/>
              </a:rPr>
              <a:t>के</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smtClean="0">
                <a:effectLst/>
                <a:latin typeface="Nirmala UI" panose="020B0502040204020203" pitchFamily="34" charset="0"/>
                <a:ea typeface="Calibri" panose="020F0502020204030204" pitchFamily="34" charset="0"/>
              </a:rPr>
              <a:t>लिए</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rPr>
              <a:t>आपको</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smtClean="0">
                <a:effectLst/>
                <a:latin typeface="Nirmala UI" panose="020B0502040204020203" pitchFamily="34" charset="0"/>
                <a:ea typeface="Calibri" panose="020F0502020204030204" pitchFamily="34" charset="0"/>
              </a:rPr>
              <a:t>एक</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rPr>
              <a:t>सहायक</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rPr>
              <a:t>उपकरण</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rPr>
              <a:t>की</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rPr>
              <a:t>आवश्यकता</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rPr>
              <a:t>हो</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rPr>
              <a:t>सकती</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rPr>
              <a:t>है</a:t>
            </a:r>
            <a:r>
              <a:rPr lang="en-IN" sz="2000" dirty="0" smtClean="0">
                <a:effectLst/>
                <a:latin typeface="Nirmala UI" panose="020B0502040204020203" pitchFamily="34" charset="0"/>
                <a:ea typeface="Calibri" panose="020F0502020204030204" pitchFamily="34" charset="0"/>
              </a:rPr>
              <a:t>।</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rPr>
              <a:t>आपका</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rPr>
              <a:t>पीटी</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rPr>
              <a:t>आपको</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rPr>
              <a:t>सही</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rPr>
              <a:t>चुनने</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smtClean="0">
                <a:effectLst/>
                <a:latin typeface="Nirmala UI" panose="020B0502040204020203" pitchFamily="34" charset="0"/>
                <a:ea typeface="Calibri" panose="020F0502020204030204" pitchFamily="34" charset="0"/>
              </a:rPr>
              <a:t>में</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rPr>
              <a:t>मदद</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rPr>
              <a:t>कर</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rPr>
              <a:t>सकता</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rPr>
              <a:t>है</a:t>
            </a:r>
            <a:r>
              <a:rPr lang="en-IN" sz="2000" dirty="0" smtClean="0">
                <a:effectLst/>
                <a:latin typeface="Nirmala UI" panose="020B0502040204020203" pitchFamily="34" charset="0"/>
                <a:ea typeface="Calibri" panose="020F0502020204030204" pitchFamily="34" charset="0"/>
              </a:rPr>
              <a:t>।</a:t>
            </a:r>
            <a:r>
              <a:rPr lang="en-IN" sz="2000" dirty="0" smtClean="0">
                <a:effectLst/>
                <a:latin typeface="Kruti Dev 114" pitchFamily="2" charset="0"/>
                <a:ea typeface="Calibri" panose="020F0502020204030204" pitchFamily="34" charset="0"/>
                <a:cs typeface="Times New Roman" panose="02020603050405020304" pitchFamily="18" charset="0"/>
              </a:rPr>
              <a:t> </a:t>
            </a:r>
            <a:endParaRPr lang="en-IN" sz="2000" dirty="0"/>
          </a:p>
        </p:txBody>
      </p:sp>
    </p:spTree>
    <p:extLst>
      <p:ext uri="{BB962C8B-B14F-4D97-AF65-F5344CB8AC3E}">
        <p14:creationId xmlns:p14="http://schemas.microsoft.com/office/powerpoint/2010/main" val="2448353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4812" y="440618"/>
            <a:ext cx="10420538" cy="6240298"/>
          </a:xfrm>
          <a:prstGeom prst="rect">
            <a:avLst/>
          </a:prstGeom>
        </p:spPr>
        <p:txBody>
          <a:bodyPr wrap="square">
            <a:spAutoFit/>
          </a:bodyPr>
          <a:lstStyle/>
          <a:p>
            <a:pPr algn="just">
              <a:lnSpc>
                <a:spcPct val="107000"/>
              </a:lnSpc>
              <a:spcAft>
                <a:spcPts val="800"/>
              </a:spcAft>
            </a:pP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सहायक</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उपकरणों</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उदाहरणों</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में</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शामिल</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सकते</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400" dirty="0" smtClean="0">
                <a:effectLst/>
                <a:latin typeface="Kruti Dev 114" pitchFamily="2" charset="0"/>
                <a:ea typeface="Calibri" panose="020F0502020204030204" pitchFamily="34" charset="0"/>
                <a:cs typeface="Times New Roman" panose="02020603050405020304" pitchFamily="18" charset="0"/>
              </a:rPr>
              <a:t>:</a:t>
            </a:r>
            <a:endParaRPr lang="en-IN"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IN" sz="2400" dirty="0" smtClean="0">
                <a:effectLst/>
                <a:latin typeface="Verdana" panose="020B0604030504040204" pitchFamily="34" charset="0"/>
                <a:ea typeface="Times New Roman" panose="02020603050405020304" pitchFamily="18" charset="0"/>
                <a:cs typeface="Times New Roman" panose="02020603050405020304" pitchFamily="18" charset="0"/>
                <a:hlinkClick r:id="rId2"/>
              </a:rPr>
              <a:t>Crutches</a:t>
            </a:r>
            <a:endParaRPr lang="en-IN"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IN" sz="2400" dirty="0" smtClean="0">
                <a:effectLst/>
                <a:latin typeface="Verdana" panose="020B0604030504040204" pitchFamily="34" charset="0"/>
                <a:ea typeface="Times New Roman" panose="02020603050405020304" pitchFamily="18" charset="0"/>
                <a:cs typeface="Times New Roman" panose="02020603050405020304" pitchFamily="18" charset="0"/>
                <a:hlinkClick r:id="rId3"/>
              </a:rPr>
              <a:t>Wheeled walker</a:t>
            </a:r>
            <a:endParaRPr lang="en-IN"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IN" sz="2400" dirty="0" smtClean="0">
                <a:effectLst/>
                <a:latin typeface="Verdana" panose="020B0604030504040204" pitchFamily="34" charset="0"/>
                <a:ea typeface="Times New Roman" panose="02020603050405020304" pitchFamily="18" charset="0"/>
                <a:cs typeface="Times New Roman" panose="02020603050405020304" pitchFamily="18" charset="0"/>
              </a:rPr>
              <a:t>Standard walker</a:t>
            </a:r>
            <a:endParaRPr lang="en-IN"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IN" sz="2400" dirty="0" err="1" smtClean="0">
                <a:effectLst/>
                <a:latin typeface="Verdana" panose="020B0604030504040204" pitchFamily="34" charset="0"/>
                <a:ea typeface="Times New Roman" panose="02020603050405020304" pitchFamily="18" charset="0"/>
                <a:cs typeface="Times New Roman" panose="02020603050405020304" pitchFamily="18" charset="0"/>
              </a:rPr>
              <a:t>Lofstrand</a:t>
            </a:r>
            <a:r>
              <a:rPr lang="en-IN" sz="2400" dirty="0" smtClean="0">
                <a:effectLst/>
                <a:latin typeface="Verdana" panose="020B0604030504040204" pitchFamily="34" charset="0"/>
                <a:ea typeface="Times New Roman" panose="02020603050405020304" pitchFamily="18" charset="0"/>
                <a:cs typeface="Times New Roman" panose="02020603050405020304" pitchFamily="18" charset="0"/>
              </a:rPr>
              <a:t> crutches(</a:t>
            </a:r>
            <a:r>
              <a:rPr lang="en-IN" sz="2400" dirty="0" smtClean="0">
                <a:effectLst/>
                <a:latin typeface="Arial" panose="020B0604020202020204" pitchFamily="34" charset="0"/>
                <a:ea typeface="Calibri" panose="020F0502020204030204" pitchFamily="34" charset="0"/>
                <a:cs typeface="Times New Roman" panose="02020603050405020304" pitchFamily="18" charset="0"/>
              </a:rPr>
              <a:t>Forearm Crutches | </a:t>
            </a:r>
            <a:r>
              <a:rPr lang="en-IN" sz="2400" dirty="0" err="1" smtClean="0">
                <a:effectLst/>
                <a:latin typeface="Arial" panose="020B0604020202020204" pitchFamily="34" charset="0"/>
                <a:ea typeface="Calibri" panose="020F0502020204030204" pitchFamily="34" charset="0"/>
                <a:cs typeface="Times New Roman" panose="02020603050405020304" pitchFamily="18" charset="0"/>
              </a:rPr>
              <a:t>Lofstrand</a:t>
            </a:r>
            <a:r>
              <a:rPr lang="en-IN" sz="2400" dirty="0" smtClean="0">
                <a:effectLst/>
                <a:latin typeface="Arial" panose="020B0604020202020204" pitchFamily="34" charset="0"/>
                <a:ea typeface="Calibri" panose="020F0502020204030204" pitchFamily="34" charset="0"/>
                <a:cs typeface="Times New Roman" panose="02020603050405020304" pitchFamily="18" charset="0"/>
              </a:rPr>
              <a:t> Crutches. Forearm crutches or </a:t>
            </a:r>
            <a:r>
              <a:rPr lang="en-IN" sz="2400" dirty="0" err="1" smtClean="0">
                <a:effectLst/>
                <a:latin typeface="Arial" panose="020B0604020202020204" pitchFamily="34" charset="0"/>
                <a:ea typeface="Calibri" panose="020F0502020204030204" pitchFamily="34" charset="0"/>
                <a:cs typeface="Times New Roman" panose="02020603050405020304" pitchFamily="18" charset="0"/>
              </a:rPr>
              <a:t>Lofstrand</a:t>
            </a:r>
            <a:r>
              <a:rPr lang="en-IN" sz="2400" dirty="0" smtClean="0">
                <a:effectLst/>
                <a:latin typeface="Arial" panose="020B0604020202020204" pitchFamily="34" charset="0"/>
                <a:ea typeface="Calibri" panose="020F0502020204030204" pitchFamily="34" charset="0"/>
                <a:cs typeface="Times New Roman" panose="02020603050405020304" pitchFamily="18" charset="0"/>
              </a:rPr>
              <a:t> crutches are a type of mobility aid used </a:t>
            </a:r>
            <a:r>
              <a:rPr lang="en-IN" sz="2400" b="1" dirty="0" smtClean="0">
                <a:effectLst/>
                <a:latin typeface="Arial" panose="020B0604020202020204" pitchFamily="34" charset="0"/>
                <a:ea typeface="Calibri" panose="020F0502020204030204" pitchFamily="34" charset="0"/>
                <a:cs typeface="Times New Roman" panose="02020603050405020304" pitchFamily="18" charset="0"/>
              </a:rPr>
              <a:t>to transfer weight from the lower body or legs to the upper body</a:t>
            </a:r>
            <a:r>
              <a:rPr lang="en-IN" sz="2400" dirty="0" smtClean="0">
                <a:effectLst/>
                <a:latin typeface="Arial" panose="020B0604020202020204" pitchFamily="34" charset="0"/>
                <a:ea typeface="Calibri" panose="020F0502020204030204" pitchFamily="34" charset="0"/>
                <a:cs typeface="Times New Roman" panose="02020603050405020304" pitchFamily="18" charset="0"/>
              </a:rPr>
              <a:t>. They are also referred to as Elbow crutches or Canadian crutches.</a:t>
            </a: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बांह</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कलाई</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बैसाखी</a:t>
            </a:r>
            <a:r>
              <a:rPr lang="en-IN" sz="2400" dirty="0" smtClean="0">
                <a:effectLst/>
                <a:latin typeface="Kruti Dev 114" pitchFamily="2" charset="0"/>
                <a:ea typeface="Calibri" panose="020F0502020204030204" pitchFamily="34" charset="0"/>
                <a:cs typeface="Arial" panose="020B0604020202020204" pitchFamily="34" charset="0"/>
              </a:rPr>
              <a:t> |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लोफस्ट्रैंड</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बैसाखी</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प्रकोष्ठ</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बैसाखी</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या</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लोफस्ट्रैंड</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बैसाखी</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एक</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प्रकार</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गतिशीलता</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सहायता</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जिसका</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उपयोग</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निचले</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शरीर</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या</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पैरों</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से</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ऊपरी</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शरीर</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में</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वजन</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स्थानांतरित</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करने</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लिए</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किया</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जाता</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उन्हें</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एल्बो</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बैसाखी</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या</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कैनेडियन</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बैसाखी</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भी</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कहा</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जाता</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a:t>
            </a:r>
            <a:r>
              <a:rPr lang="en-IN" sz="2400" dirty="0" smtClean="0">
                <a:effectLst/>
                <a:latin typeface="Verdana" panose="020B0604030504040204" pitchFamily="34" charset="0"/>
                <a:ea typeface="Times New Roman" panose="02020603050405020304" pitchFamily="18" charset="0"/>
                <a:cs typeface="Times New Roman" panose="02020603050405020304" pitchFamily="18" charset="0"/>
              </a:rPr>
              <a:t>)</a:t>
            </a:r>
            <a:endParaRPr lang="en-IN"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IN" sz="2400" dirty="0" smtClean="0">
                <a:effectLst/>
                <a:latin typeface="Verdana" panose="020B0604030504040204" pitchFamily="34" charset="0"/>
                <a:ea typeface="Times New Roman" panose="02020603050405020304" pitchFamily="18" charset="0"/>
                <a:cs typeface="Times New Roman" panose="02020603050405020304" pitchFamily="18" charset="0"/>
                <a:hlinkClick r:id="rId4"/>
              </a:rPr>
              <a:t>Quad cane</a:t>
            </a:r>
            <a:endParaRPr lang="en-IN"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IN" sz="2400" dirty="0" smtClean="0">
                <a:effectLst/>
                <a:latin typeface="Verdana" panose="020B0604030504040204" pitchFamily="34" charset="0"/>
                <a:ea typeface="Times New Roman" panose="02020603050405020304" pitchFamily="18" charset="0"/>
                <a:cs typeface="Times New Roman" panose="02020603050405020304" pitchFamily="18" charset="0"/>
              </a:rPr>
              <a:t>Standard cane</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70034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8721" y="857879"/>
            <a:ext cx="9406550" cy="4747133"/>
          </a:xfrm>
          <a:prstGeom prst="rect">
            <a:avLst/>
          </a:prstGeom>
        </p:spPr>
        <p:txBody>
          <a:bodyPr wrap="square">
            <a:spAutoFit/>
          </a:bodyPr>
          <a:lstStyle/>
          <a:p>
            <a:pPr algn="just">
              <a:lnSpc>
                <a:spcPct val="107000"/>
              </a:lnSpc>
              <a:spcAft>
                <a:spcPts val="800"/>
              </a:spcAft>
            </a:pPr>
            <a:r>
              <a:rPr lang="en-IN" sz="2400" b="1" u="sng" dirty="0" smtClean="0">
                <a:effectLst/>
                <a:latin typeface="Helvetica" panose="020B0604020202020204" pitchFamily="34" charset="0"/>
                <a:ea typeface="Calibri" panose="020F0502020204030204" pitchFamily="34" charset="0"/>
                <a:cs typeface="Times New Roman" panose="02020603050405020304" pitchFamily="18" charset="0"/>
              </a:rPr>
              <a:t>Range of Motion Exercises</a:t>
            </a:r>
            <a:endParaRPr lang="en-IN"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2000" dirty="0" smtClean="0">
                <a:effectLst/>
                <a:latin typeface="Times New Roman" panose="02020603050405020304" pitchFamily="18" charset="0"/>
                <a:ea typeface="Calibri" panose="020F0502020204030204" pitchFamily="34" charset="0"/>
                <a:cs typeface="Times New Roman" panose="02020603050405020304" pitchFamily="18" charset="0"/>
              </a:rPr>
              <a:t>After lower extremity injury, you may need to work on regaining and maintaining normal range of motion (ROM) in your joints. Often after surgery, swelling may limit joint ROM.</a:t>
            </a:r>
            <a:endParaRPr lang="en-IN"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निचले</a:t>
            </a:r>
            <a:r>
              <a:rPr lang="en-IN"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छोर</a:t>
            </a:r>
            <a:r>
              <a:rPr lang="en-IN"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चोट</a:t>
            </a:r>
            <a:r>
              <a:rPr lang="en-IN"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बाद</a:t>
            </a:r>
            <a:r>
              <a:rPr lang="en-IN"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आपको</a:t>
            </a:r>
            <a:r>
              <a:rPr lang="en-IN"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अपने</a:t>
            </a:r>
            <a:r>
              <a:rPr lang="en-IN"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जोड़ों</a:t>
            </a:r>
            <a:r>
              <a:rPr lang="en-IN"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में</a:t>
            </a:r>
            <a:r>
              <a:rPr lang="en-IN"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गति</a:t>
            </a:r>
            <a:r>
              <a:rPr lang="en-IN"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सामान्य</a:t>
            </a:r>
            <a:r>
              <a:rPr lang="en-IN"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सीमा</a:t>
            </a:r>
            <a:r>
              <a:rPr lang="en-IN" sz="2000" dirty="0" smtClean="0">
                <a:effectLst/>
                <a:latin typeface="Times New Roman" panose="02020603050405020304" pitchFamily="18" charset="0"/>
                <a:ea typeface="Calibri" panose="020F0502020204030204" pitchFamily="34" charset="0"/>
                <a:cs typeface="Times New Roman" panose="02020603050405020304" pitchFamily="18" charset="0"/>
              </a:rPr>
              <a:t> (ROM) </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पुनः</a:t>
            </a:r>
            <a:r>
              <a:rPr lang="en-IN"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प्राप्त</a:t>
            </a:r>
            <a:r>
              <a:rPr lang="en-IN"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करने</a:t>
            </a:r>
            <a:r>
              <a:rPr lang="en-IN"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और</a:t>
            </a:r>
            <a:r>
              <a:rPr lang="en-IN"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बनाए</a:t>
            </a:r>
            <a:r>
              <a:rPr lang="en-IN"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रखने</a:t>
            </a:r>
            <a:r>
              <a:rPr lang="en-IN"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पर</a:t>
            </a:r>
            <a:r>
              <a:rPr lang="en-IN"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काम</a:t>
            </a:r>
            <a:r>
              <a:rPr lang="en-IN"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करने</a:t>
            </a:r>
            <a:r>
              <a:rPr lang="en-IN"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आवश्यकता</a:t>
            </a:r>
            <a:r>
              <a:rPr lang="en-IN"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सकती</a:t>
            </a:r>
            <a:r>
              <a:rPr lang="en-IN"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a:t>
            </a:r>
            <a:r>
              <a:rPr lang="en-IN"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अक्सर</a:t>
            </a:r>
            <a:r>
              <a:rPr lang="en-IN"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सर्जरी</a:t>
            </a:r>
            <a:r>
              <a:rPr lang="en-IN"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बाद</a:t>
            </a:r>
            <a:r>
              <a:rPr lang="en-IN"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सूजन</a:t>
            </a:r>
            <a:r>
              <a:rPr lang="en-IN"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संयुक्त</a:t>
            </a:r>
            <a:r>
              <a:rPr lang="en-IN"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रोम</a:t>
            </a:r>
            <a:r>
              <a:rPr lang="en-IN"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सीमित</a:t>
            </a:r>
            <a:r>
              <a:rPr lang="en-IN"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कर</a:t>
            </a:r>
            <a:r>
              <a:rPr lang="en-IN"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सकती</a:t>
            </a:r>
            <a:r>
              <a:rPr lang="en-IN"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a:t>
            </a:r>
            <a:endParaRPr lang="en-IN"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2000" dirty="0" smtClean="0">
                <a:effectLst/>
                <a:latin typeface="Verdana" panose="020B0604030504040204" pitchFamily="34" charset="0"/>
                <a:ea typeface="Calibri" panose="020F0502020204030204" pitchFamily="34" charset="0"/>
                <a:cs typeface="Times New Roman" panose="02020603050405020304" pitchFamily="18" charset="0"/>
              </a:rPr>
              <a:t>Range of motion may also be limited by tight muscles or structures that occur after a period of immobilization following injury or surgery. Working to regain that motion may be part of your gait training exercise program.</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चोट</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या</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सर्जरी</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बाद</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स्थिरीकरण</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अवधि</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बाद</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होने</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वाली</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तंग</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मांसपेशियों</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या</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संरचनाओं</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द्वारा</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गति</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सीमा</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भी</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सीमित</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सकती</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उस</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गति</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पुनः</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प्राप्त</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करने</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लिए</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कार्य</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करना</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आपके</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चाल</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प्रशिक्षण</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अभ्यास</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कार्यक्रम</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हिस्सा</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सकता</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86239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3988" y="1247377"/>
            <a:ext cx="10293790" cy="5037020"/>
          </a:xfrm>
          <a:prstGeom prst="rect">
            <a:avLst/>
          </a:prstGeom>
        </p:spPr>
        <p:txBody>
          <a:bodyPr wrap="square">
            <a:spAutoFit/>
          </a:bodyPr>
          <a:lstStyle/>
          <a:p>
            <a:pPr fontAlgn="base">
              <a:lnSpc>
                <a:spcPct val="107000"/>
              </a:lnSpc>
              <a:spcAft>
                <a:spcPts val="800"/>
              </a:spcAft>
            </a:pPr>
            <a:r>
              <a:rPr lang="en-IN" sz="2400" dirty="0" smtClean="0">
                <a:effectLst/>
                <a:latin typeface="Verdana" panose="020B0604030504040204" pitchFamily="34" charset="0"/>
                <a:ea typeface="Times New Roman" panose="02020603050405020304" pitchFamily="18" charset="0"/>
                <a:cs typeface="Times New Roman" panose="02020603050405020304" pitchFamily="18" charset="0"/>
              </a:rPr>
              <a:t>Exercises to improve lower extremity ROM may include:</a:t>
            </a:r>
            <a:endParaRPr lang="en-IN"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IN" sz="2400" dirty="0" smtClean="0">
                <a:effectLst/>
                <a:latin typeface="Verdana" panose="020B0604030504040204" pitchFamily="34" charset="0"/>
                <a:ea typeface="Times New Roman" panose="02020603050405020304" pitchFamily="18" charset="0"/>
                <a:cs typeface="Times New Roman" panose="02020603050405020304" pitchFamily="18" charset="0"/>
              </a:rPr>
              <a:t>Ankle pumps</a:t>
            </a:r>
            <a:endParaRPr lang="en-IN"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IN" sz="2400" dirty="0" smtClean="0">
                <a:effectLst/>
                <a:latin typeface="Verdana" panose="020B0604030504040204" pitchFamily="34" charset="0"/>
                <a:ea typeface="Times New Roman" panose="02020603050405020304" pitchFamily="18" charset="0"/>
                <a:cs typeface="Times New Roman" panose="02020603050405020304" pitchFamily="18" charset="0"/>
              </a:rPr>
              <a:t>Calf stretch with a towel</a:t>
            </a:r>
            <a:endParaRPr lang="en-IN"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IN" sz="2400" dirty="0" smtClean="0">
                <a:effectLst/>
                <a:latin typeface="Verdana" panose="020B0604030504040204" pitchFamily="34" charset="0"/>
                <a:ea typeface="Times New Roman" panose="02020603050405020304" pitchFamily="18" charset="0"/>
                <a:cs typeface="Times New Roman" panose="02020603050405020304" pitchFamily="18" charset="0"/>
              </a:rPr>
              <a:t>Heel slides to improve knee ROM</a:t>
            </a:r>
            <a:endParaRPr lang="en-IN"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IN" sz="2400" dirty="0" smtClean="0">
                <a:effectLst/>
                <a:latin typeface="Verdana" panose="020B0604030504040204" pitchFamily="34" charset="0"/>
                <a:ea typeface="Times New Roman" panose="02020603050405020304" pitchFamily="18" charset="0"/>
                <a:cs typeface="Times New Roman" panose="02020603050405020304" pitchFamily="18" charset="0"/>
                <a:hlinkClick r:id="rId2"/>
              </a:rPr>
              <a:t>Hamstring stretches</a:t>
            </a:r>
            <a:endParaRPr lang="en-IN"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IN" sz="2400" dirty="0" smtClean="0">
                <a:effectLst/>
                <a:latin typeface="Verdana" panose="020B0604030504040204" pitchFamily="34" charset="0"/>
                <a:ea typeface="Times New Roman" panose="02020603050405020304" pitchFamily="18" charset="0"/>
                <a:cs typeface="Times New Roman" panose="02020603050405020304" pitchFamily="18" charset="0"/>
                <a:hlinkClick r:id="rId3"/>
              </a:rPr>
              <a:t>Hip rotation stretches</a:t>
            </a:r>
            <a:endParaRPr lang="en-IN"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2400" dirty="0" smtClean="0">
                <a:effectLst/>
                <a:latin typeface="Verdana" panose="020B0604030504040204" pitchFamily="34" charset="0"/>
                <a:ea typeface="Calibri" panose="020F0502020204030204" pitchFamily="34" charset="0"/>
                <a:cs typeface="Times New Roman" panose="02020603050405020304" pitchFamily="18" charset="0"/>
              </a:rPr>
              <a:t>Maintaining full ROM as you learn to walk again can help your joints move freely as you step and bear weight onto each leg.</a:t>
            </a: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जब</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आप</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फिर</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से</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चलना</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सीखते</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तो</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पूर्ण</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रोम</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बनाए</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रखना</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आपके</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जोड़ों</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स्वतंत्र</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रूप</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से</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चलने</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में</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मदद</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कर</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सकता</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क्योंकि</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आप</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प्रत्येक</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पैर</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पर</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कदम</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रखते</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और</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वजन</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सहन</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करते</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9252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796" y="296746"/>
            <a:ext cx="9985972" cy="6219138"/>
          </a:xfrm>
          <a:prstGeom prst="rect">
            <a:avLst/>
          </a:prstGeom>
        </p:spPr>
        <p:txBody>
          <a:bodyPr wrap="square">
            <a:spAutoFit/>
          </a:bodyPr>
          <a:lstStyle/>
          <a:p>
            <a:pPr>
              <a:lnSpc>
                <a:spcPct val="107000"/>
              </a:lnSpc>
              <a:spcAft>
                <a:spcPts val="800"/>
              </a:spcAft>
            </a:pPr>
            <a:r>
              <a:rPr lang="en-IN" sz="2400" b="1" u="sng" dirty="0" smtClean="0">
                <a:effectLst/>
                <a:latin typeface="Helvetica" panose="020B0604020202020204" pitchFamily="34" charset="0"/>
                <a:ea typeface="Calibri" panose="020F0502020204030204" pitchFamily="34" charset="0"/>
                <a:cs typeface="Times New Roman" panose="02020603050405020304" pitchFamily="18" charset="0"/>
              </a:rPr>
              <a:t>Lower Extremity Strengthening</a:t>
            </a:r>
            <a:endParaRPr lang="en-IN"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en-IN" sz="2400" dirty="0" smtClean="0">
                <a:effectLst/>
                <a:latin typeface="Verdana" panose="020B0604030504040204" pitchFamily="34" charset="0"/>
                <a:ea typeface="Times New Roman" panose="02020603050405020304" pitchFamily="18" charset="0"/>
                <a:cs typeface="Times New Roman" panose="02020603050405020304" pitchFamily="18" charset="0"/>
              </a:rPr>
              <a:t>Strengthening exercise may be incorporated into your gait training exercise program. If you have weakness in your hips, knees, or ankles, this may prevent your from walking safely. Exercises for your lower extremities may include:</a:t>
            </a: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सुदृढ़ीकरण</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अभ्यास</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smtClean="0">
                <a:effectLst/>
                <a:latin typeface="Nirmala UI" panose="020B0502040204020203" pitchFamily="34" charset="0"/>
                <a:ea typeface="Times New Roman" panose="02020603050405020304" pitchFamily="18" charset="0"/>
                <a:cs typeface="Times New Roman" panose="02020603050405020304" pitchFamily="18" charset="0"/>
              </a:rPr>
              <a:t>को</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आपके</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चाल</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प्रशिक्षण</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अभ्यास</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कार्यक्रम</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smtClean="0">
                <a:effectLst/>
                <a:latin typeface="Nirmala UI" panose="020B0502040204020203" pitchFamily="34" charset="0"/>
                <a:ea typeface="Times New Roman" panose="02020603050405020304" pitchFamily="18" charset="0"/>
                <a:cs typeface="Times New Roman" panose="02020603050405020304" pitchFamily="18" charset="0"/>
              </a:rPr>
              <a:t>में</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smtClean="0">
                <a:effectLst/>
                <a:latin typeface="Nirmala UI" panose="020B0502040204020203" pitchFamily="34" charset="0"/>
                <a:ea typeface="Times New Roman" panose="02020603050405020304" pitchFamily="18" charset="0"/>
                <a:cs typeface="Times New Roman" panose="02020603050405020304" pitchFamily="18" charset="0"/>
              </a:rPr>
              <a:t>शामिल</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किया</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जा</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सकता</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है</a:t>
            </a:r>
            <a:r>
              <a:rPr lang="en-IN" sz="2400" dirty="0" smtClean="0">
                <a:effectLst/>
                <a:latin typeface="Nirmala UI" panose="020B0502040204020203" pitchFamily="34" charset="0"/>
                <a:ea typeface="Times New Roman" panose="02020603050405020304" pitchFamily="18" charset="0"/>
                <a:cs typeface="Times New Roman" panose="02020603050405020304" pitchFamily="18" charset="0"/>
              </a:rPr>
              <a:t>।</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smtClean="0">
                <a:effectLst/>
                <a:latin typeface="Nirmala UI" panose="020B0502040204020203" pitchFamily="34" charset="0"/>
                <a:ea typeface="Times New Roman" panose="02020603050405020304" pitchFamily="18" charset="0"/>
                <a:cs typeface="Times New Roman" panose="02020603050405020304" pitchFamily="18" charset="0"/>
              </a:rPr>
              <a:t>यदि</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आपके</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कूल्हों</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घुटनों</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smtClean="0">
                <a:effectLst/>
                <a:latin typeface="Nirmala UI" panose="020B0502040204020203" pitchFamily="34" charset="0"/>
                <a:ea typeface="Times New Roman" panose="02020603050405020304" pitchFamily="18" charset="0"/>
                <a:cs typeface="Times New Roman" panose="02020603050405020304" pitchFamily="18" charset="0"/>
              </a:rPr>
              <a:t>या</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टखनों</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smtClean="0">
                <a:effectLst/>
                <a:latin typeface="Nirmala UI" panose="020B0502040204020203" pitchFamily="34" charset="0"/>
                <a:ea typeface="Times New Roman" panose="02020603050405020304" pitchFamily="18" charset="0"/>
                <a:cs typeface="Times New Roman" panose="02020603050405020304" pitchFamily="18" charset="0"/>
              </a:rPr>
              <a:t>में</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कमजोरी</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है</a:t>
            </a:r>
            <a:r>
              <a:rPr lang="en-IN" sz="2400" dirty="0" smtClean="0">
                <a:effectLst/>
                <a:latin typeface="Nirmala UI" panose="020B0502040204020203" pitchFamily="34"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तो</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यह</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आपको</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सुरक्षित</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रूप</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से</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चलने</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से</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रोक</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सकता</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है</a:t>
            </a:r>
            <a:r>
              <a:rPr lang="en-IN" sz="2400" dirty="0" smtClean="0">
                <a:effectLst/>
                <a:latin typeface="Nirmala UI" panose="020B0502040204020203" pitchFamily="34" charset="0"/>
                <a:ea typeface="Times New Roman" panose="02020603050405020304" pitchFamily="18" charset="0"/>
                <a:cs typeface="Times New Roman" panose="02020603050405020304" pitchFamily="18" charset="0"/>
              </a:rPr>
              <a:t>।</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आपके</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निचले</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छोरों</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smtClean="0">
                <a:effectLst/>
                <a:latin typeface="Nirmala UI" panose="020B0502040204020203" pitchFamily="34" charset="0"/>
                <a:ea typeface="Times New Roman" panose="02020603050405020304" pitchFamily="18" charset="0"/>
                <a:cs typeface="Times New Roman" panose="02020603050405020304" pitchFamily="18" charset="0"/>
              </a:rPr>
              <a:t>के</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smtClean="0">
                <a:effectLst/>
                <a:latin typeface="Nirmala UI" panose="020B0502040204020203" pitchFamily="34" charset="0"/>
                <a:ea typeface="Times New Roman" panose="02020603050405020304" pitchFamily="18" charset="0"/>
                <a:cs typeface="Times New Roman" panose="02020603050405020304" pitchFamily="18" charset="0"/>
              </a:rPr>
              <a:t>लिए</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व्यायाम</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smtClean="0">
                <a:effectLst/>
                <a:latin typeface="Nirmala UI" panose="020B0502040204020203" pitchFamily="34" charset="0"/>
                <a:ea typeface="Times New Roman" panose="02020603050405020304" pitchFamily="18" charset="0"/>
                <a:cs typeface="Times New Roman" panose="02020603050405020304" pitchFamily="18" charset="0"/>
              </a:rPr>
              <a:t>में</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smtClean="0">
                <a:effectLst/>
                <a:latin typeface="Nirmala UI" panose="020B0502040204020203" pitchFamily="34" charset="0"/>
                <a:ea typeface="Times New Roman" panose="02020603050405020304" pitchFamily="18" charset="0"/>
                <a:cs typeface="Times New Roman" panose="02020603050405020304" pitchFamily="18" charset="0"/>
              </a:rPr>
              <a:t>शामिल</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हो</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सकते</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हैं</a:t>
            </a:r>
            <a:endParaRPr lang="en-IN"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IN" sz="2400" dirty="0" smtClean="0">
                <a:effectLst/>
                <a:latin typeface="Verdana" panose="020B0604030504040204" pitchFamily="34" charset="0"/>
                <a:ea typeface="Times New Roman" panose="02020603050405020304" pitchFamily="18" charset="0"/>
                <a:cs typeface="Times New Roman" panose="02020603050405020304" pitchFamily="18" charset="0"/>
                <a:hlinkClick r:id="rId2"/>
              </a:rPr>
              <a:t>Straight leg raises</a:t>
            </a:r>
            <a:endParaRPr lang="en-IN"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IN" sz="2400" dirty="0" smtClean="0">
                <a:effectLst/>
                <a:latin typeface="Verdana" panose="020B0604030504040204" pitchFamily="34" charset="0"/>
                <a:ea typeface="Times New Roman" panose="02020603050405020304" pitchFamily="18" charset="0"/>
                <a:cs typeface="Times New Roman" panose="02020603050405020304" pitchFamily="18" charset="0"/>
              </a:rPr>
              <a:t>Quad sets and </a:t>
            </a:r>
            <a:r>
              <a:rPr lang="en-IN" sz="2400" dirty="0" smtClean="0">
                <a:effectLst/>
                <a:latin typeface="Verdana" panose="020B0604030504040204" pitchFamily="34" charset="0"/>
                <a:ea typeface="Times New Roman" panose="02020603050405020304" pitchFamily="18" charset="0"/>
                <a:cs typeface="Times New Roman" panose="02020603050405020304" pitchFamily="18" charset="0"/>
                <a:hlinkClick r:id="rId3"/>
              </a:rPr>
              <a:t>short arc quads</a:t>
            </a:r>
            <a:endParaRPr lang="en-IN"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IN" sz="2400" dirty="0" smtClean="0">
                <a:effectLst/>
                <a:latin typeface="Verdana" panose="020B0604030504040204" pitchFamily="34" charset="0"/>
                <a:ea typeface="Times New Roman" panose="02020603050405020304" pitchFamily="18" charset="0"/>
                <a:cs typeface="Times New Roman" panose="02020603050405020304" pitchFamily="18" charset="0"/>
                <a:hlinkClick r:id="rId4"/>
              </a:rPr>
              <a:t>Ankle strengthening with resistance bands</a:t>
            </a:r>
            <a:endParaRPr lang="en-IN"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IN" sz="2400" dirty="0" smtClean="0">
                <a:effectLst/>
                <a:latin typeface="Verdana" panose="020B0604030504040204" pitchFamily="34" charset="0"/>
                <a:ea typeface="Times New Roman" panose="02020603050405020304" pitchFamily="18" charset="0"/>
                <a:cs typeface="Times New Roman" panose="02020603050405020304" pitchFamily="18" charset="0"/>
                <a:hlinkClick r:id="rId5"/>
              </a:rPr>
              <a:t>Mini squats</a:t>
            </a:r>
            <a:endParaRPr lang="en-IN"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IN" sz="2400" dirty="0" smtClean="0">
                <a:effectLst/>
                <a:latin typeface="Verdana" panose="020B0604030504040204" pitchFamily="34" charset="0"/>
                <a:ea typeface="Times New Roman" panose="02020603050405020304" pitchFamily="18" charset="0"/>
                <a:cs typeface="Times New Roman" panose="02020603050405020304" pitchFamily="18" charset="0"/>
                <a:hlinkClick r:id="rId6"/>
              </a:rPr>
              <a:t>Step ups</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785696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7651" y="1604655"/>
            <a:ext cx="10112721" cy="3631122"/>
          </a:xfrm>
          <a:prstGeom prst="rect">
            <a:avLst/>
          </a:prstGeom>
        </p:spPr>
        <p:txBody>
          <a:bodyPr wrap="square">
            <a:spAutoFit/>
          </a:bodyPr>
          <a:lstStyle/>
          <a:p>
            <a:pPr fontAlgn="base">
              <a:lnSpc>
                <a:spcPct val="107000"/>
              </a:lnSpc>
              <a:spcAft>
                <a:spcPts val="800"/>
              </a:spcAft>
            </a:pPr>
            <a:r>
              <a:rPr lang="en-IN" sz="2400" dirty="0" smtClean="0">
                <a:effectLst/>
                <a:latin typeface="Verdana" panose="020B0604030504040204" pitchFamily="34" charset="0"/>
                <a:ea typeface="Times New Roman" panose="02020603050405020304" pitchFamily="18" charset="0"/>
                <a:cs typeface="Times New Roman" panose="02020603050405020304" pitchFamily="18" charset="0"/>
              </a:rPr>
              <a:t>Exercises should be done slowly, and it is recommended that you use light resistance and high repetitions for lower extremity gait training exercises. Why? Because walking is a low resistance, high repetition activity. Your exercises should mimic that type of motion.</a:t>
            </a: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व्यायाम</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धीरे</a:t>
            </a:r>
            <a:r>
              <a:rPr lang="en-IN" sz="2400" dirty="0" err="1" smtClean="0">
                <a:effectLst/>
                <a:latin typeface="Kruti Dev 114" pitchFamily="2" charset="0"/>
                <a:ea typeface="Times New Roman" panose="02020603050405020304" pitchFamily="18" charset="0"/>
                <a:cs typeface="Times New Roman" panose="02020603050405020304" pitchFamily="18" charset="0"/>
              </a:rPr>
              <a:t>-</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धीरे</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किया</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जाना</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चाहिए</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और</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यह</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अनुशंसा</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की</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जाती</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है</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कि</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आप</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निचले</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छोर</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चाल</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प्रशिक्षण</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अभ्यासों</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smtClean="0">
                <a:effectLst/>
                <a:latin typeface="Nirmala UI" panose="020B0502040204020203" pitchFamily="34" charset="0"/>
                <a:ea typeface="Times New Roman" panose="02020603050405020304" pitchFamily="18" charset="0"/>
                <a:cs typeface="Times New Roman" panose="02020603050405020304" pitchFamily="18" charset="0"/>
              </a:rPr>
              <a:t>के</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smtClean="0">
                <a:effectLst/>
                <a:latin typeface="Nirmala UI" panose="020B0502040204020203" pitchFamily="34" charset="0"/>
                <a:ea typeface="Times New Roman" panose="02020603050405020304" pitchFamily="18" charset="0"/>
                <a:cs typeface="Times New Roman" panose="02020603050405020304" pitchFamily="18" charset="0"/>
              </a:rPr>
              <a:t>लिए</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हल्के</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प्रतिरोध</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और</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उच्च</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दोहराव</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smtClean="0">
                <a:effectLst/>
                <a:latin typeface="Nirmala UI" panose="020B0502040204020203" pitchFamily="34" charset="0"/>
                <a:ea typeface="Times New Roman" panose="02020603050405020304" pitchFamily="18" charset="0"/>
                <a:cs typeface="Times New Roman" panose="02020603050405020304" pitchFamily="18" charset="0"/>
              </a:rPr>
              <a:t>का</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उपयोग</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करें</a:t>
            </a:r>
            <a:r>
              <a:rPr lang="en-IN" sz="2400" dirty="0" smtClean="0">
                <a:effectLst/>
                <a:latin typeface="Nirmala UI" panose="020B0502040204020203" pitchFamily="34" charset="0"/>
                <a:ea typeface="Times New Roman" panose="02020603050405020304" pitchFamily="18" charset="0"/>
                <a:cs typeface="Times New Roman" panose="02020603050405020304" pitchFamily="18" charset="0"/>
              </a:rPr>
              <a:t>।</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क्यों</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क्योंकि</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चलना</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smtClean="0">
                <a:effectLst/>
                <a:latin typeface="Nirmala UI" panose="020B0502040204020203" pitchFamily="34" charset="0"/>
                <a:ea typeface="Times New Roman" panose="02020603050405020304" pitchFamily="18" charset="0"/>
                <a:cs typeface="Times New Roman" panose="02020603050405020304" pitchFamily="18" charset="0"/>
              </a:rPr>
              <a:t>एक</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कम</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प्रतिरोध</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उच्च</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दोहराव</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वाली</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गतिविधि</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है</a:t>
            </a:r>
            <a:r>
              <a:rPr lang="en-IN" sz="2400" dirty="0" smtClean="0">
                <a:effectLst/>
                <a:latin typeface="Nirmala UI" panose="020B0502040204020203" pitchFamily="34" charset="0"/>
                <a:ea typeface="Times New Roman" panose="02020603050405020304" pitchFamily="18" charset="0"/>
                <a:cs typeface="Times New Roman" panose="02020603050405020304" pitchFamily="18" charset="0"/>
              </a:rPr>
              <a:t>।</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आपके</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अभ्यासों</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smtClean="0">
                <a:effectLst/>
                <a:latin typeface="Nirmala UI" panose="020B0502040204020203" pitchFamily="34" charset="0"/>
                <a:ea typeface="Times New Roman" panose="02020603050405020304" pitchFamily="18" charset="0"/>
                <a:cs typeface="Times New Roman" panose="02020603050405020304" pitchFamily="18" charset="0"/>
              </a:rPr>
              <a:t>को</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उस</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smtClean="0">
                <a:effectLst/>
                <a:latin typeface="Nirmala UI" panose="020B0502040204020203" pitchFamily="34" charset="0"/>
                <a:ea typeface="Times New Roman" panose="02020603050405020304" pitchFamily="18" charset="0"/>
                <a:cs typeface="Times New Roman" panose="02020603050405020304" pitchFamily="18" charset="0"/>
              </a:rPr>
              <a:t>प्रकार</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की</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गति</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की</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नकल</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करनी</a:t>
            </a:r>
            <a:r>
              <a:rPr lang="en-IN" sz="2400" dirty="0" smtClean="0">
                <a:effectLst/>
                <a:latin typeface="Kruti Dev 114" pitchFamily="2" charset="0"/>
                <a:ea typeface="Times New Roman" panose="02020603050405020304" pitchFamily="18" charset="0"/>
                <a:cs typeface="Times New Roman" panose="02020603050405020304" pitchFamily="18" charset="0"/>
              </a:rPr>
              <a:t> </a:t>
            </a:r>
            <a:r>
              <a:rPr lang="en-IN" sz="2400" dirty="0" err="1" smtClean="0">
                <a:effectLst/>
                <a:latin typeface="Nirmala UI" panose="020B0502040204020203" pitchFamily="34" charset="0"/>
                <a:ea typeface="Times New Roman" panose="02020603050405020304" pitchFamily="18" charset="0"/>
                <a:cs typeface="Times New Roman" panose="02020603050405020304" pitchFamily="18" charset="0"/>
              </a:rPr>
              <a:t>चाहिए</a:t>
            </a:r>
            <a:r>
              <a:rPr lang="en-IN" sz="2400" dirty="0" smtClean="0">
                <a:effectLst/>
                <a:latin typeface="Nirmala UI" panose="020B0502040204020203" pitchFamily="34" charset="0"/>
                <a:ea typeface="Times New Roman" panose="02020603050405020304" pitchFamily="18" charset="0"/>
                <a:cs typeface="Times New Roman" panose="02020603050405020304" pitchFamily="18" charset="0"/>
              </a:rPr>
              <a:t>।</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19066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5512" y="885179"/>
            <a:ext cx="10879248" cy="4816640"/>
          </a:xfrm>
          <a:prstGeom prst="rect">
            <a:avLst/>
          </a:prstGeom>
        </p:spPr>
        <p:txBody>
          <a:bodyPr wrap="square">
            <a:spAutoFit/>
          </a:bodyPr>
          <a:lstStyle/>
          <a:p>
            <a:pPr algn="just">
              <a:lnSpc>
                <a:spcPct val="107000"/>
              </a:lnSpc>
              <a:spcAft>
                <a:spcPts val="800"/>
              </a:spcAft>
            </a:pPr>
            <a:r>
              <a:rPr lang="en-IN" sz="2400" dirty="0" smtClean="0">
                <a:effectLst/>
                <a:latin typeface="Verdana" panose="020B0604030504040204" pitchFamily="34" charset="0"/>
                <a:ea typeface="Calibri" panose="020F0502020204030204" pitchFamily="34" charset="0"/>
                <a:cs typeface="Times New Roman" panose="02020603050405020304" pitchFamily="18" charset="0"/>
              </a:rPr>
              <a:t>If you have a lower extremity injury or have had surgery, you may be having a problem with walking normally. </a:t>
            </a:r>
            <a:r>
              <a:rPr lang="en-IN" sz="2400" u="sng" dirty="0" smtClean="0">
                <a:effectLst/>
                <a:latin typeface="Verdana" panose="020B0604030504040204" pitchFamily="34" charset="0"/>
                <a:ea typeface="Calibri" panose="020F0502020204030204" pitchFamily="34" charset="0"/>
                <a:cs typeface="Times New Roman" panose="02020603050405020304" pitchFamily="18" charset="0"/>
                <a:hlinkClick r:id="rId2"/>
              </a:rPr>
              <a:t>Physical therapists</a:t>
            </a:r>
            <a:r>
              <a:rPr lang="en-IN" sz="2400" dirty="0" smtClean="0">
                <a:effectLst/>
                <a:latin typeface="Verdana" panose="020B0604030504040204" pitchFamily="34" charset="0"/>
                <a:ea typeface="Calibri" panose="020F0502020204030204" pitchFamily="34" charset="0"/>
                <a:cs typeface="Times New Roman" panose="02020603050405020304" pitchFamily="18" charset="0"/>
              </a:rPr>
              <a:t> (PT) call walking "gait." Your </a:t>
            </a:r>
            <a:r>
              <a:rPr lang="en-IN" sz="2400" u="sng" dirty="0" smtClean="0">
                <a:effectLst/>
                <a:latin typeface="Verdana" panose="020B0604030504040204" pitchFamily="34" charset="0"/>
                <a:ea typeface="Calibri" panose="020F0502020204030204" pitchFamily="34" charset="0"/>
                <a:cs typeface="Times New Roman" panose="02020603050405020304" pitchFamily="18" charset="0"/>
                <a:hlinkClick r:id="rId3"/>
              </a:rPr>
              <a:t>gait cycle</a:t>
            </a:r>
            <a:r>
              <a:rPr lang="en-IN" sz="2400" dirty="0" smtClean="0">
                <a:effectLst/>
                <a:latin typeface="Verdana" panose="020B0604030504040204" pitchFamily="34" charset="0"/>
                <a:ea typeface="Calibri" panose="020F0502020204030204" pitchFamily="34" charset="0"/>
                <a:cs typeface="Times New Roman" panose="02020603050405020304" pitchFamily="18" charset="0"/>
              </a:rPr>
              <a:t> includes stepping, landing on one foot, rolling over that foot, and lifting the foot off the ground again. If you are having problems with gait, you may be referred to physical therapy for gait training.</a:t>
            </a: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अगर</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आपको</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निचले</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हिस्से</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में</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चोट</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लगी</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या</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आपकी</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सर्जरी</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हुई</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तो</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आपको</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सामान्य</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रूप</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से</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चलने</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में</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समस्या</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सकती</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भौतिक</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चिकित्सक</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पीटी</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चलने</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चाल</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कहते</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आपके</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चलने</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चक्र</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में</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कदम</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रखना</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एक</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पैर</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पर</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उतरना</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उस</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पैर</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पर</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लुढ़कना</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और</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पैर</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फिर</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से</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जमीन</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से</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उठाना</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शामिल</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यदि</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आपको</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चलने</a:t>
            </a:r>
            <a:r>
              <a:rPr lang="en-IN" sz="2400" dirty="0" err="1" smtClean="0">
                <a:effectLst/>
                <a:latin typeface="Kruti Dev 114" pitchFamily="2" charset="0"/>
                <a:ea typeface="Calibri" panose="020F0502020204030204" pitchFamily="34" charset="0"/>
                <a:cs typeface="Times New Roman" panose="02020603050405020304" pitchFamily="18" charset="0"/>
              </a:rPr>
              <a:t>-</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फिरने</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में</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समस्या</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रही</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तो</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आपको</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चाल</a:t>
            </a:r>
            <a:r>
              <a:rPr lang="en-IN" sz="2400" dirty="0" err="1" smtClean="0">
                <a:effectLst/>
                <a:latin typeface="Kruti Dev 114" pitchFamily="2" charset="0"/>
                <a:ea typeface="Calibri" panose="020F0502020204030204" pitchFamily="34" charset="0"/>
                <a:cs typeface="Times New Roman" panose="02020603050405020304" pitchFamily="18" charset="0"/>
              </a:rPr>
              <a:t>-</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चलन</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प्रशिक्षण</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लिए</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भौतिक</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चिकित्सा</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लिए</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भेजा</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जा</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सकता</a:t>
            </a:r>
            <a:r>
              <a:rPr lang="en-IN" sz="2400" dirty="0" smtClean="0">
                <a:effectLst/>
                <a:latin typeface="Kruti Dev 114" pitchFamily="2"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73617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7651" y="596092"/>
            <a:ext cx="9976919" cy="5706434"/>
          </a:xfrm>
          <a:prstGeom prst="rect">
            <a:avLst/>
          </a:prstGeom>
        </p:spPr>
        <p:txBody>
          <a:bodyPr wrap="square">
            <a:spAutoFit/>
          </a:bodyPr>
          <a:lstStyle/>
          <a:p>
            <a:pPr algn="just">
              <a:lnSpc>
                <a:spcPct val="107000"/>
              </a:lnSpc>
              <a:spcAft>
                <a:spcPts val="800"/>
              </a:spcAft>
            </a:pPr>
            <a:r>
              <a:rPr lang="en-IN" sz="2800" dirty="0" smtClean="0">
                <a:solidFill>
                  <a:srgbClr val="FFFFFF"/>
                </a:solidFill>
                <a:effectLst/>
                <a:latin typeface="Verdana" panose="020B0604030504040204" pitchFamily="34" charset="0"/>
                <a:ea typeface="Calibri" panose="020F0502020204030204" pitchFamily="34" charset="0"/>
                <a:cs typeface="Times New Roman" panose="02020603050405020304" pitchFamily="18" charset="0"/>
              </a:rPr>
              <a:t>Gait training is a set of exercises that are specifically implemented by your physical therapist to help you walk better. The exercises involve improving motion in your lower extremity joints, improving </a:t>
            </a:r>
            <a:r>
              <a:rPr lang="en-IN" sz="2800" u="sng" dirty="0" smtClean="0">
                <a:solidFill>
                  <a:srgbClr val="FFFFFF"/>
                </a:solidFill>
                <a:effectLst/>
                <a:latin typeface="Verdana" panose="020B0604030504040204" pitchFamily="34" charset="0"/>
                <a:ea typeface="Calibri" panose="020F0502020204030204" pitchFamily="34" charset="0"/>
                <a:cs typeface="Times New Roman" panose="02020603050405020304" pitchFamily="18" charset="0"/>
                <a:hlinkClick r:id="rId2"/>
              </a:rPr>
              <a:t>strength</a:t>
            </a:r>
            <a:r>
              <a:rPr lang="en-IN" sz="2800" dirty="0" smtClean="0">
                <a:solidFill>
                  <a:srgbClr val="FFFFFF"/>
                </a:solidFill>
                <a:effectLst/>
                <a:latin typeface="Verdana" panose="020B0604030504040204" pitchFamily="34" charset="0"/>
                <a:ea typeface="Calibri" panose="020F0502020204030204" pitchFamily="34" charset="0"/>
                <a:cs typeface="Times New Roman" panose="02020603050405020304" pitchFamily="18" charset="0"/>
              </a:rPr>
              <a:t> and balance, and mimicking the repetitive nature of your legs that occur while walking.</a:t>
            </a:r>
            <a:endParaRPr lang="en-IN"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चाल</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प्रशिक्षण</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व्यायाम</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का</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एक</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सेट</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है</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जो</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विशेष</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रूप</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से</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आपके</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भौतिक</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चिकित्सक</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द्वारा</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आपको</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बेहतर</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चलने</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में</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मदद</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करने</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के</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लिए</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लागू</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किया</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जाता</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है</a:t>
            </a:r>
            <a:r>
              <a:rPr lang="en-IN" sz="2800" dirty="0"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व्यायाम</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में</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आपके</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निचले</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छोर</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के</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जोड़ों</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में</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गति</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में</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सुधार</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शक्ति</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और</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संतुलन</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में</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सुधार</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और</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चलने</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के</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दौरान</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होने</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वाले</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आपके</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पैरों</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की</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दोहराव</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वाली</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प्रकृति</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की</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नकल</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करना</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शामिल</a:t>
            </a:r>
            <a:r>
              <a:rPr lang="en-IN" sz="28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8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है</a:t>
            </a:r>
            <a:r>
              <a:rPr lang="en-IN" sz="2800" dirty="0"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1591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21805" y="1256995"/>
            <a:ext cx="9325069" cy="3473259"/>
          </a:xfrm>
          <a:prstGeom prst="rect">
            <a:avLst/>
          </a:prstGeom>
        </p:spPr>
        <p:txBody>
          <a:bodyPr wrap="square">
            <a:spAutoFit/>
          </a:bodyPr>
          <a:lstStyle/>
          <a:p>
            <a:pPr algn="just">
              <a:lnSpc>
                <a:spcPct val="107000"/>
              </a:lnSpc>
              <a:spcAft>
                <a:spcPts val="800"/>
              </a:spcAft>
            </a:pPr>
            <a:r>
              <a:rPr lang="en-IN" sz="2000" dirty="0" smtClean="0">
                <a:solidFill>
                  <a:srgbClr val="FFFFFF"/>
                </a:solidFill>
                <a:effectLst/>
                <a:latin typeface="Verdana" panose="020B0604030504040204" pitchFamily="34" charset="0"/>
                <a:ea typeface="Calibri" panose="020F0502020204030204" pitchFamily="34" charset="0"/>
                <a:cs typeface="Times New Roman" panose="02020603050405020304" pitchFamily="18" charset="0"/>
              </a:rPr>
              <a:t>DEFINATION - Gait training is a set of exercises that are specifically implemented by your physical therapist to help you walk better. The exercises involve improving motion in your lower extremity joints, improving </a:t>
            </a:r>
            <a:r>
              <a:rPr lang="en-IN" sz="2000" u="sng" dirty="0" smtClean="0">
                <a:solidFill>
                  <a:srgbClr val="FFFFFF"/>
                </a:solidFill>
                <a:effectLst/>
                <a:latin typeface="Verdana" panose="020B0604030504040204" pitchFamily="34" charset="0"/>
                <a:ea typeface="Calibri" panose="020F0502020204030204" pitchFamily="34" charset="0"/>
                <a:cs typeface="Times New Roman" panose="02020603050405020304" pitchFamily="18" charset="0"/>
                <a:hlinkClick r:id="rId2"/>
              </a:rPr>
              <a:t>strength</a:t>
            </a:r>
            <a:r>
              <a:rPr lang="en-IN" sz="2000" dirty="0" smtClean="0">
                <a:solidFill>
                  <a:srgbClr val="FFFFFF"/>
                </a:solidFill>
                <a:effectLst/>
                <a:latin typeface="Verdana" panose="020B0604030504040204" pitchFamily="34" charset="0"/>
                <a:ea typeface="Calibri" panose="020F0502020204030204" pitchFamily="34" charset="0"/>
                <a:cs typeface="Times New Roman" panose="02020603050405020304" pitchFamily="18" charset="0"/>
              </a:rPr>
              <a:t> and balance, and mimicking the repetitive nature of your legs that occur while walking.</a:t>
            </a:r>
            <a:endParaRPr lang="en-IN"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चाल</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प्रशिक्षण</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व्यायाम</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का</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एक</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सेट</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है</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जो</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विशेष</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रूप</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से</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आपके</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भौतिक</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चिकित्सक</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द्वारा</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आपको</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बेहतर</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चलने</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में</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मदद</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करने</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के</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लिए</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लागू</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किया</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जाता</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है</a:t>
            </a:r>
            <a:r>
              <a:rPr lang="en-IN" sz="2000" dirty="0"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व्यायाम</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में</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आपके</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निचले</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छोर</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के</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जोड़ों</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में</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गति</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में</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सुधार</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शक्ति</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और</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संतुलन</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में</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सुधार</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और</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चलने</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के</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दौरान</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होने</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वाले</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आपके</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पैरों</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की</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दोहराव</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वाली</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प्रकृति</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की</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नकल</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करना</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शामिल</a:t>
            </a:r>
            <a:r>
              <a:rPr lang="en-IN" sz="2000" dirty="0" smtClean="0">
                <a:solidFill>
                  <a:srgbClr val="FFFFFF"/>
                </a:solidFill>
                <a:effectLst/>
                <a:latin typeface="Kruti Dev 114" pitchFamily="2" charset="0"/>
                <a:ea typeface="Calibri" panose="020F0502020204030204" pitchFamily="34" charset="0"/>
                <a:cs typeface="Times New Roman" panose="02020603050405020304" pitchFamily="18" charset="0"/>
              </a:rPr>
              <a:t> </a:t>
            </a:r>
            <a:r>
              <a:rPr lang="en-IN" sz="2000" dirty="0" err="1"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है</a:t>
            </a:r>
            <a:r>
              <a:rPr lang="en-IN" sz="2000" dirty="0" smtClean="0">
                <a:solidFill>
                  <a:srgbClr val="FFFFFF"/>
                </a:solidFill>
                <a:effectLst/>
                <a:latin typeface="Nirmala UI" panose="020B0502040204020203" pitchFamily="34" charset="0"/>
                <a:ea typeface="Calibri" panose="020F0502020204030204" pitchFamily="34" charset="0"/>
                <a:cs typeface="Times New Roman" panose="02020603050405020304" pitchFamily="18" charset="0"/>
              </a:rPr>
              <a:t>।</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25643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6127" y="1145710"/>
            <a:ext cx="9125893" cy="4206280"/>
          </a:xfrm>
          <a:prstGeom prst="rect">
            <a:avLst/>
          </a:prstGeom>
        </p:spPr>
        <p:txBody>
          <a:bodyPr wrap="square">
            <a:spAutoFit/>
          </a:bodyPr>
          <a:lstStyle/>
          <a:p>
            <a:pPr marL="342900" lvl="0" indent="-342900" fontAlgn="base">
              <a:lnSpc>
                <a:spcPct val="107000"/>
              </a:lnSpc>
              <a:spcAft>
                <a:spcPts val="800"/>
              </a:spcAft>
              <a:buSzPts val="1000"/>
              <a:buFont typeface="Symbol" panose="05050102010706020507" pitchFamily="18" charset="2"/>
              <a:buChar char=""/>
              <a:tabLst>
                <a:tab pos="457200" algn="l"/>
              </a:tabLst>
            </a:pPr>
            <a:r>
              <a:rPr lang="en-IN" sz="2000" dirty="0" err="1" smtClean="0">
                <a:effectLst/>
                <a:latin typeface="Verdana" panose="020B0604030504040204" pitchFamily="34" charset="0"/>
                <a:ea typeface="Times New Roman" panose="02020603050405020304" pitchFamily="18" charset="0"/>
                <a:cs typeface="Times New Roman" panose="02020603050405020304" pitchFamily="18" charset="0"/>
              </a:rPr>
              <a:t>Trendelenburg</a:t>
            </a:r>
            <a:r>
              <a:rPr lang="en-IN" sz="2000" dirty="0" smtClean="0">
                <a:effectLst/>
                <a:latin typeface="Verdana" panose="020B0604030504040204" pitchFamily="34" charset="0"/>
                <a:ea typeface="Times New Roman" panose="02020603050405020304" pitchFamily="18" charset="0"/>
                <a:cs typeface="Times New Roman" panose="02020603050405020304" pitchFamily="18" charset="0"/>
              </a:rPr>
              <a:t> gait</a:t>
            </a:r>
            <a:endParaRPr lang="en-IN"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IN" sz="2000" dirty="0" smtClean="0">
                <a:effectLst/>
                <a:latin typeface="Verdana" panose="020B0604030504040204" pitchFamily="34" charset="0"/>
                <a:ea typeface="Times New Roman" panose="02020603050405020304" pitchFamily="18" charset="0"/>
                <a:cs typeface="Times New Roman" panose="02020603050405020304" pitchFamily="18" charset="0"/>
                <a:hlinkClick r:id="rId2"/>
              </a:rPr>
              <a:t>High </a:t>
            </a:r>
            <a:r>
              <a:rPr lang="en-IN" sz="2000" dirty="0" err="1" smtClean="0">
                <a:effectLst/>
                <a:latin typeface="Verdana" panose="020B0604030504040204" pitchFamily="34" charset="0"/>
                <a:ea typeface="Times New Roman" panose="02020603050405020304" pitchFamily="18" charset="0"/>
                <a:cs typeface="Times New Roman" panose="02020603050405020304" pitchFamily="18" charset="0"/>
                <a:hlinkClick r:id="rId2"/>
              </a:rPr>
              <a:t>steppage</a:t>
            </a:r>
            <a:r>
              <a:rPr lang="en-IN" sz="2000" dirty="0" smtClean="0">
                <a:effectLst/>
                <a:latin typeface="Verdana" panose="020B0604030504040204" pitchFamily="34" charset="0"/>
                <a:ea typeface="Times New Roman" panose="02020603050405020304" pitchFamily="18" charset="0"/>
                <a:cs typeface="Times New Roman" panose="02020603050405020304" pitchFamily="18" charset="0"/>
                <a:hlinkClick r:id="rId2"/>
              </a:rPr>
              <a:t> gait</a:t>
            </a:r>
            <a:endParaRPr lang="en-IN"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IN" sz="2000" dirty="0" smtClean="0">
                <a:effectLst/>
                <a:latin typeface="Verdana" panose="020B0604030504040204" pitchFamily="34" charset="0"/>
                <a:ea typeface="Times New Roman" panose="02020603050405020304" pitchFamily="18" charset="0"/>
                <a:cs typeface="Times New Roman" panose="02020603050405020304" pitchFamily="18" charset="0"/>
              </a:rPr>
              <a:t>Spastic gait</a:t>
            </a:r>
            <a:endParaRPr lang="en-IN"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IN" sz="2000" dirty="0" smtClean="0">
                <a:effectLst/>
                <a:latin typeface="Verdana" panose="020B0604030504040204" pitchFamily="34" charset="0"/>
                <a:ea typeface="Times New Roman" panose="02020603050405020304" pitchFamily="18" charset="0"/>
                <a:cs typeface="Times New Roman" panose="02020603050405020304" pitchFamily="18" charset="0"/>
              </a:rPr>
              <a:t>Antalgic gait (gait abnormalities due to pain)</a:t>
            </a:r>
            <a:endParaRPr lang="en-IN"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सामान्य</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प्रकार</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गैट</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असामान्यताएं</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जिन्हें</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गैट</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प्रशिक्षण</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आवश्यकता</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सकती</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उनमें</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शामिल</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000" dirty="0" smtClean="0">
                <a:effectLst/>
                <a:latin typeface="Kruti Dev 114" pitchFamily="2" charset="0"/>
                <a:ea typeface="Calibri" panose="020F0502020204030204" pitchFamily="34" charset="0"/>
                <a:cs typeface="Times New Roman" panose="02020603050405020304" pitchFamily="18" charset="0"/>
              </a:rPr>
              <a:t>:</a:t>
            </a:r>
            <a:endParaRPr lang="en-IN"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ट्रेंडेलनबर्ग</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चाल</a:t>
            </a:r>
            <a:endParaRPr lang="en-IN"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हाई</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स्टेपपेज</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गैट</a:t>
            </a:r>
            <a:endParaRPr lang="en-IN"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स्पास्टिक</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चाल</a:t>
            </a:r>
            <a:endParaRPr lang="en-IN"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एंटालजिक</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गैट</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दर्द</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कारण</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असामान्य</a:t>
            </a:r>
            <a:r>
              <a:rPr lang="en-IN" sz="2000" dirty="0" smtClean="0">
                <a:effectLst/>
                <a:latin typeface="Kruti Dev 114" pitchFamily="2" charset="0"/>
                <a:ea typeface="Calibri" panose="020F0502020204030204" pitchFamily="34" charset="0"/>
                <a:cs typeface="Times New Roman" panose="02020603050405020304" pitchFamily="18"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चाल</a:t>
            </a:r>
            <a:r>
              <a:rPr lang="en-IN" sz="2000" dirty="0" smtClean="0">
                <a:effectLst/>
                <a:latin typeface="Kruti Dev 114" pitchFamily="2" charset="0"/>
                <a:ea typeface="Calibri" panose="020F0502020204030204" pitchFamily="34" charset="0"/>
                <a:cs typeface="Times New Roman" panose="02020603050405020304" pitchFamily="18" charset="0"/>
              </a:rPr>
              <a:t>)</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86764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4523" y="1604655"/>
            <a:ext cx="9895437" cy="2712024"/>
          </a:xfrm>
          <a:prstGeom prst="rect">
            <a:avLst/>
          </a:prstGeom>
        </p:spPr>
        <p:txBody>
          <a:bodyPr wrap="square">
            <a:spAutoFit/>
          </a:bodyPr>
          <a:lstStyle/>
          <a:p>
            <a:pPr algn="just">
              <a:lnSpc>
                <a:spcPct val="107000"/>
              </a:lnSpc>
              <a:spcAft>
                <a:spcPts val="800"/>
              </a:spcAft>
            </a:pPr>
            <a:r>
              <a:rPr lang="en-IN" sz="2000" b="1" u="sng" dirty="0" smtClean="0">
                <a:effectLst/>
                <a:latin typeface="Arial" panose="020B0604020202020204" pitchFamily="34" charset="0"/>
                <a:ea typeface="Calibri" panose="020F0502020204030204" pitchFamily="34" charset="0"/>
                <a:cs typeface="Times New Roman" panose="02020603050405020304" pitchFamily="18" charset="0"/>
              </a:rPr>
              <a:t>A </a:t>
            </a:r>
            <a:r>
              <a:rPr lang="en-IN" sz="2000" b="1" u="sng" dirty="0" err="1" smtClean="0">
                <a:effectLst/>
                <a:latin typeface="Arial" panose="020B0604020202020204" pitchFamily="34" charset="0"/>
                <a:ea typeface="Calibri" panose="020F0502020204030204" pitchFamily="34" charset="0"/>
                <a:cs typeface="Times New Roman" panose="02020603050405020304" pitchFamily="18" charset="0"/>
              </a:rPr>
              <a:t>trendelenburg</a:t>
            </a:r>
            <a:r>
              <a:rPr lang="en-IN" sz="2000" b="1" u="sng" dirty="0" smtClean="0">
                <a:effectLst/>
                <a:latin typeface="Arial" panose="020B0604020202020204" pitchFamily="34" charset="0"/>
                <a:ea typeface="Calibri" panose="020F0502020204030204" pitchFamily="34" charset="0"/>
                <a:cs typeface="Times New Roman" panose="02020603050405020304" pitchFamily="18" charset="0"/>
              </a:rPr>
              <a:t> gait</a:t>
            </a:r>
            <a:r>
              <a:rPr lang="en-IN" sz="2000" dirty="0" smtClean="0">
                <a:effectLst/>
                <a:latin typeface="Arial" panose="020B0604020202020204" pitchFamily="34" charset="0"/>
                <a:ea typeface="Calibri" panose="020F0502020204030204" pitchFamily="34" charset="0"/>
                <a:cs typeface="Times New Roman" panose="02020603050405020304" pitchFamily="18" charset="0"/>
              </a:rPr>
              <a:t> is </a:t>
            </a:r>
            <a:r>
              <a:rPr lang="en-IN" sz="2000" b="1" dirty="0" smtClean="0">
                <a:effectLst/>
                <a:latin typeface="Arial" panose="020B0604020202020204" pitchFamily="34" charset="0"/>
                <a:ea typeface="Calibri" panose="020F0502020204030204" pitchFamily="34" charset="0"/>
                <a:cs typeface="Times New Roman" panose="02020603050405020304" pitchFamily="18" charset="0"/>
              </a:rPr>
              <a:t>an abnormal gait resulting from a defective hip abductor mechanism</a:t>
            </a:r>
            <a:r>
              <a:rPr lang="en-IN" sz="2000" dirty="0" smtClean="0">
                <a:effectLst/>
                <a:latin typeface="Arial" panose="020B0604020202020204" pitchFamily="34" charset="0"/>
                <a:ea typeface="Calibri" panose="020F0502020204030204" pitchFamily="34" charset="0"/>
                <a:cs typeface="Times New Roman" panose="02020603050405020304" pitchFamily="18" charset="0"/>
              </a:rPr>
              <a:t>. The primary musculature involved is the gluteal musculature, including the gluteus </a:t>
            </a:r>
            <a:r>
              <a:rPr lang="en-IN" sz="2000" dirty="0" err="1" smtClean="0">
                <a:effectLst/>
                <a:latin typeface="Arial" panose="020B0604020202020204" pitchFamily="34" charset="0"/>
                <a:ea typeface="Calibri" panose="020F0502020204030204" pitchFamily="34" charset="0"/>
                <a:cs typeface="Times New Roman" panose="02020603050405020304" pitchFamily="18" charset="0"/>
              </a:rPr>
              <a:t>medius</a:t>
            </a:r>
            <a:r>
              <a:rPr lang="en-IN" sz="2000" dirty="0" smtClean="0">
                <a:effectLst/>
                <a:latin typeface="Arial" panose="020B0604020202020204" pitchFamily="34" charset="0"/>
                <a:ea typeface="Calibri" panose="020F0502020204030204" pitchFamily="34" charset="0"/>
                <a:cs typeface="Times New Roman" panose="02020603050405020304" pitchFamily="18" charset="0"/>
              </a:rPr>
              <a:t> and gluteus </a:t>
            </a:r>
            <a:r>
              <a:rPr lang="en-IN" sz="2000" dirty="0" err="1" smtClean="0">
                <a:effectLst/>
                <a:latin typeface="Arial" panose="020B0604020202020204" pitchFamily="34" charset="0"/>
                <a:ea typeface="Calibri" panose="020F0502020204030204" pitchFamily="34" charset="0"/>
                <a:cs typeface="Times New Roman" panose="02020603050405020304" pitchFamily="18" charset="0"/>
              </a:rPr>
              <a:t>minimus</a:t>
            </a:r>
            <a:r>
              <a:rPr lang="en-IN" sz="2000" dirty="0" smtClean="0">
                <a:effectLst/>
                <a:latin typeface="Arial" panose="020B0604020202020204" pitchFamily="34" charset="0"/>
                <a:ea typeface="Calibri" panose="020F0502020204030204" pitchFamily="34" charset="0"/>
                <a:cs typeface="Times New Roman" panose="02020603050405020304" pitchFamily="18" charset="0"/>
              </a:rPr>
              <a:t> muscles. The weakness of these muscles causes drooping of the pelvis to the contralateral side while walking.</a:t>
            </a:r>
            <a:r>
              <a:rPr lang="en-IN"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एक</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ट्रेंडेलनबर्ग</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गैट</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एक</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असामान्य</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चाल</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जो</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एक</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दोषपूर्ण</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हिप</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अपहरणकर्ता</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तंत्र</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से</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उत्पन्न</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होती</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शामिल</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प्राथमिक</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मांसलता</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ग्लूटल</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मांसलता</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जिसमें</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ग्लूटस</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मेडियस</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और</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ग्लूटस</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मिनिमस</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मांसपेशियां</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शामिल</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इन</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मांसपेशियों</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कमजोरी</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कारण</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चलने</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दौरान</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श्रोणि</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विपरीत</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दिशा</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में</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झुक</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जाती</a:t>
            </a:r>
            <a:r>
              <a:rPr lang="en-IN" sz="2000" dirty="0" smtClean="0">
                <a:effectLst/>
                <a:latin typeface="Kruti Dev 114" pitchFamily="2" charset="0"/>
                <a:ea typeface="Calibri" panose="020F0502020204030204" pitchFamily="34" charset="0"/>
                <a:cs typeface="Arial" panose="020B0604020202020204" pitchFamily="34" charset="0"/>
              </a:rPr>
              <a:t> </a:t>
            </a:r>
            <a:r>
              <a:rPr lang="en-IN" sz="20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000" dirty="0" smtClean="0">
                <a:effectLst/>
                <a:latin typeface="Nirmala UI" panose="020B0502040204020203" pitchFamily="34" charset="0"/>
                <a:ea typeface="Calibri" panose="020F0502020204030204" pitchFamily="34" charset="0"/>
                <a:cs typeface="Times New Roman" panose="02020603050405020304" pitchFamily="18" charset="0"/>
              </a:rPr>
              <a:t>।</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8134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22630" y="1456473"/>
            <a:ext cx="9506138" cy="4421467"/>
          </a:xfrm>
          <a:prstGeom prst="rect">
            <a:avLst/>
          </a:prstGeom>
        </p:spPr>
        <p:txBody>
          <a:bodyPr wrap="square">
            <a:spAutoFit/>
          </a:bodyPr>
          <a:lstStyle/>
          <a:p>
            <a:pPr algn="just">
              <a:lnSpc>
                <a:spcPct val="107000"/>
              </a:lnSpc>
              <a:spcAft>
                <a:spcPts val="800"/>
              </a:spcAft>
            </a:pPr>
            <a:r>
              <a:rPr lang="en-IN" sz="2400" b="1" dirty="0" err="1" smtClean="0">
                <a:effectLst/>
                <a:latin typeface="Arial" panose="020B0604020202020204" pitchFamily="34" charset="0"/>
                <a:ea typeface="Calibri" panose="020F0502020204030204" pitchFamily="34" charset="0"/>
                <a:cs typeface="Times New Roman" panose="02020603050405020304" pitchFamily="18" charset="0"/>
              </a:rPr>
              <a:t>Steppage</a:t>
            </a:r>
            <a:r>
              <a:rPr lang="en-IN" sz="2400" b="1" dirty="0" smtClean="0">
                <a:effectLst/>
                <a:latin typeface="Arial" panose="020B0604020202020204" pitchFamily="34" charset="0"/>
                <a:ea typeface="Calibri" panose="020F0502020204030204" pitchFamily="34" charset="0"/>
                <a:cs typeface="Times New Roman" panose="02020603050405020304" pitchFamily="18" charset="0"/>
              </a:rPr>
              <a:t> gait</a:t>
            </a:r>
            <a:r>
              <a:rPr lang="en-IN" sz="2400" dirty="0" smtClean="0">
                <a:effectLst/>
                <a:latin typeface="Arial" panose="020B0604020202020204" pitchFamily="34" charset="0"/>
                <a:ea typeface="Calibri" panose="020F0502020204030204" pitchFamily="34" charset="0"/>
                <a:cs typeface="Times New Roman" panose="02020603050405020304" pitchFamily="18" charset="0"/>
              </a:rPr>
              <a:t> (High stepping, Neuropathic gait) is </a:t>
            </a:r>
            <a:r>
              <a:rPr lang="en-IN" sz="2400" b="1" dirty="0" smtClean="0">
                <a:effectLst/>
                <a:latin typeface="Arial" panose="020B0604020202020204" pitchFamily="34" charset="0"/>
                <a:ea typeface="Calibri" panose="020F0502020204030204" pitchFamily="34" charset="0"/>
                <a:cs typeface="Times New Roman" panose="02020603050405020304" pitchFamily="18" charset="0"/>
              </a:rPr>
              <a:t>a form of gait abnormality characterised by foot drop or ankle </a:t>
            </a:r>
            <a:r>
              <a:rPr lang="en-IN" sz="2400" b="1" dirty="0" err="1" smtClean="0">
                <a:effectLst/>
                <a:latin typeface="Arial" panose="020B0604020202020204" pitchFamily="34" charset="0"/>
                <a:ea typeface="Calibri" panose="020F0502020204030204" pitchFamily="34" charset="0"/>
                <a:cs typeface="Times New Roman" panose="02020603050405020304" pitchFamily="18" charset="0"/>
              </a:rPr>
              <a:t>equinus</a:t>
            </a:r>
            <a:r>
              <a:rPr lang="en-IN" sz="2400" b="1" dirty="0" smtClean="0">
                <a:effectLst/>
                <a:latin typeface="Arial" panose="020B0604020202020204" pitchFamily="34" charset="0"/>
                <a:ea typeface="Calibri" panose="020F0502020204030204" pitchFamily="34" charset="0"/>
                <a:cs typeface="Times New Roman" panose="02020603050405020304" pitchFamily="18" charset="0"/>
              </a:rPr>
              <a:t> due to loss of dorsiflexion</a:t>
            </a:r>
            <a:r>
              <a:rPr lang="en-IN" sz="2400" dirty="0" smtClean="0">
                <a:effectLst/>
                <a:latin typeface="Arial" panose="020B0604020202020204" pitchFamily="34" charset="0"/>
                <a:ea typeface="Calibri" panose="020F0502020204030204" pitchFamily="34" charset="0"/>
                <a:cs typeface="Times New Roman" panose="02020603050405020304" pitchFamily="18" charset="0"/>
              </a:rPr>
              <a:t>. The foot hangs with the toes pointing down, causing the toes to scrape the ground while walking, requiring someone to lift the leg higher than normal when walking.</a:t>
            </a: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स्टेपेज</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गैट</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हाई</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स्टेपिंग</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न्यूरोपैथिक</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गैट</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गैट</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असामान्यता</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एक</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रूप</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जो</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डोरसिफ़्लेक्सन</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नुकसान</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कारण</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पैर</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ड्रॉप</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या</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एंकल</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इक्विनस</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द्वारा</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विशेषता</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पैर</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नीचे</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ओर</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इशारा</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करते</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हुए</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पैर</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उंगलियों</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साथ</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लटका</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हुआ</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जिससे</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चलते</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समय</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पैर</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उंगलियों</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जमीन</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पर</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खुरचनी</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पड़ती</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चलते</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समय</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किसी</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पैर</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सामान्य</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से</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ऊपर</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उठाने</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आवश्यकता</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होती</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13389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2875" y="1110965"/>
            <a:ext cx="8836182" cy="3253711"/>
          </a:xfrm>
          <a:prstGeom prst="rect">
            <a:avLst/>
          </a:prstGeom>
        </p:spPr>
        <p:txBody>
          <a:bodyPr wrap="square">
            <a:spAutoFit/>
          </a:bodyPr>
          <a:lstStyle/>
          <a:p>
            <a:pPr algn="just">
              <a:lnSpc>
                <a:spcPct val="107000"/>
              </a:lnSpc>
              <a:spcAft>
                <a:spcPts val="800"/>
              </a:spcAft>
            </a:pPr>
            <a:r>
              <a:rPr lang="en-IN" sz="2400" b="1" dirty="0" smtClean="0">
                <a:effectLst/>
                <a:latin typeface="Arial" panose="020B0604020202020204" pitchFamily="34" charset="0"/>
                <a:ea typeface="Calibri" panose="020F0502020204030204" pitchFamily="34" charset="0"/>
                <a:cs typeface="Times New Roman" panose="02020603050405020304" pitchFamily="18" charset="0"/>
              </a:rPr>
              <a:t>spastic gait</a:t>
            </a:r>
            <a:r>
              <a:rPr lang="en-IN" sz="2400" dirty="0" smtClean="0">
                <a:effectLst/>
                <a:latin typeface="Arial" panose="020B0604020202020204" pitchFamily="34" charset="0"/>
                <a:ea typeface="Calibri" panose="020F0502020204030204" pitchFamily="34" charset="0"/>
                <a:cs typeface="Times New Roman" panose="02020603050405020304" pitchFamily="18" charset="0"/>
              </a:rPr>
              <a:t> Common to patients with cerebral palsy or multiple sclerosis, spastic gait is </a:t>
            </a:r>
            <a:r>
              <a:rPr lang="en-IN" sz="2400" b="1" dirty="0" smtClean="0">
                <a:effectLst/>
                <a:latin typeface="Arial" panose="020B0604020202020204" pitchFamily="34" charset="0"/>
                <a:ea typeface="Calibri" panose="020F0502020204030204" pitchFamily="34" charset="0"/>
                <a:cs typeface="Times New Roman" panose="02020603050405020304" pitchFamily="18" charset="0"/>
              </a:rPr>
              <a:t>a way of walking in which one leg is stiff and drags in a </a:t>
            </a:r>
            <a:r>
              <a:rPr lang="en-IN" sz="2400" b="1" dirty="0" err="1" smtClean="0">
                <a:effectLst/>
                <a:latin typeface="Arial" panose="020B0604020202020204" pitchFamily="34" charset="0"/>
                <a:ea typeface="Calibri" panose="020F0502020204030204" pitchFamily="34" charset="0"/>
                <a:cs typeface="Times New Roman" panose="02020603050405020304" pitchFamily="18" charset="0"/>
              </a:rPr>
              <a:t>semicircular</a:t>
            </a:r>
            <a:r>
              <a:rPr lang="en-IN" sz="2400" b="1" dirty="0" smtClean="0">
                <a:effectLst/>
                <a:latin typeface="Arial" panose="020B0604020202020204" pitchFamily="34" charset="0"/>
                <a:ea typeface="Calibri" panose="020F0502020204030204" pitchFamily="34" charset="0"/>
                <a:cs typeface="Times New Roman" panose="02020603050405020304" pitchFamily="18" charset="0"/>
              </a:rPr>
              <a:t> motion on the side most affected by long-term muscle contraction</a:t>
            </a:r>
            <a:r>
              <a:rPr lang="en-IN" sz="2400" dirty="0" smtClean="0">
                <a:effectLst/>
                <a:latin typeface="Arial" panose="020B0604020202020204" pitchFamily="34" charset="0"/>
                <a:ea typeface="Calibri" panose="020F0502020204030204" pitchFamily="34" charset="0"/>
                <a:cs typeface="Times New Roman" panose="02020603050405020304" pitchFamily="18" charset="0"/>
              </a:rPr>
              <a:t>.</a:t>
            </a: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सेरेब्रल</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पाल्सी</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या</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मल्टीपल</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स्केलेरोसिस</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वाले</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रोगियों</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लिए</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आम</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स्पास्टिक</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गैट</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चलने</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एक</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तरीका</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जिसमें</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एक</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पैर</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कठोर</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होता</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और</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लंबे</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समय</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तक</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मांसपेशियों</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संकुचन</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से</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सबसे</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ज्यादा</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प्रभावित</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होता</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4687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1930" y="666420"/>
            <a:ext cx="8718486" cy="4439229"/>
          </a:xfrm>
          <a:prstGeom prst="rect">
            <a:avLst/>
          </a:prstGeom>
        </p:spPr>
        <p:txBody>
          <a:bodyPr wrap="square">
            <a:spAutoFit/>
          </a:bodyPr>
          <a:lstStyle/>
          <a:p>
            <a:pPr algn="just">
              <a:lnSpc>
                <a:spcPct val="107000"/>
              </a:lnSpc>
              <a:spcAft>
                <a:spcPts val="800"/>
              </a:spcAft>
            </a:pPr>
            <a:r>
              <a:rPr lang="en-IN" sz="2400" b="1" u="sng" dirty="0" smtClean="0">
                <a:effectLst/>
                <a:latin typeface="Arial" panose="020B0604020202020204" pitchFamily="34" charset="0"/>
                <a:ea typeface="Calibri" panose="020F0502020204030204" pitchFamily="34" charset="0"/>
                <a:cs typeface="Times New Roman" panose="02020603050405020304" pitchFamily="18" charset="0"/>
              </a:rPr>
              <a:t>Antalgic gait</a:t>
            </a:r>
            <a:r>
              <a:rPr lang="en-IN" sz="2400" dirty="0" smtClean="0">
                <a:effectLst/>
                <a:latin typeface="Arial" panose="020B0604020202020204" pitchFamily="34" charset="0"/>
                <a:ea typeface="Calibri" panose="020F0502020204030204" pitchFamily="34" charset="0"/>
                <a:cs typeface="Times New Roman" panose="02020603050405020304" pitchFamily="18" charset="0"/>
              </a:rPr>
              <a:t> is one of the most common forms of altered gait in patients presenting to the emergency department and primary care offices. It refers to </a:t>
            </a:r>
            <a:r>
              <a:rPr lang="en-IN" sz="2400" b="1" dirty="0" smtClean="0">
                <a:effectLst/>
                <a:latin typeface="Arial" panose="020B0604020202020204" pitchFamily="34" charset="0"/>
                <a:ea typeface="Calibri" panose="020F0502020204030204" pitchFamily="34" charset="0"/>
                <a:cs typeface="Times New Roman" panose="02020603050405020304" pitchFamily="18" charset="0"/>
              </a:rPr>
              <a:t>an abnormal pattern of walking secondary to pain that ultimately causes a limp, whereby the stance phase is shortened relative to the swing phase</a:t>
            </a:r>
            <a:r>
              <a:rPr lang="en-IN" sz="2400" dirty="0" smtClean="0">
                <a:effectLst/>
                <a:latin typeface="Arial" panose="020B0604020202020204" pitchFamily="34" charset="0"/>
                <a:ea typeface="Calibri" panose="020F0502020204030204" pitchFamily="34" charset="0"/>
                <a:cs typeface="Times New Roman" panose="02020603050405020304" pitchFamily="18" charset="0"/>
              </a:rPr>
              <a:t>.</a:t>
            </a: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आपातकालीन</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विभाग</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और</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प्राथमिक</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देखभाल</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कार्यालयों</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में</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पेश</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होने</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वाले</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रोगियों</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में</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एंटीलजिक</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गैट</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बदली</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हुई</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चाल</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सबसे</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सामान्य</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रूपों</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में</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से</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एक</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यह</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दर्द</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कारण</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माध्यमिक</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चलने</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एक</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असामान्य</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पैटर्न</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संदर्भित</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करता</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जो</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अंततः</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लंगड़ाता</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जिससे</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स्विंग</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चरण</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के</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सापेक्ष</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रुख</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चरण</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छोटा</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जाता</a:t>
            </a:r>
            <a:r>
              <a:rPr lang="en-IN" sz="2400" dirty="0" smtClean="0">
                <a:effectLst/>
                <a:latin typeface="Kruti Dev 114" pitchFamily="2" charset="0"/>
                <a:ea typeface="Calibri" panose="020F0502020204030204" pitchFamily="34" charset="0"/>
                <a:cs typeface="Arial" panose="020B0604020202020204" pitchFamily="34" charset="0"/>
              </a:rPr>
              <a:t> </a:t>
            </a:r>
            <a:r>
              <a:rPr lang="en-IN" sz="2400" dirty="0" err="1" smtClean="0">
                <a:effectLst/>
                <a:latin typeface="Nirmala UI" panose="020B0502040204020203" pitchFamily="34" charset="0"/>
                <a:ea typeface="Calibri" panose="020F0502020204030204" pitchFamily="34" charset="0"/>
                <a:cs typeface="Times New Roman" panose="02020603050405020304" pitchFamily="18" charset="0"/>
              </a:rPr>
              <a:t>है</a:t>
            </a:r>
            <a:r>
              <a:rPr lang="en-IN" sz="2400" dirty="0" smtClean="0">
                <a:effectLst/>
                <a:latin typeface="Nirmala UI" panose="020B0502040204020203" pitchFamily="34" charset="0"/>
                <a:ea typeface="Calibri" panose="020F0502020204030204" pitchFamily="34" charset="0"/>
                <a:cs typeface="Times New Roman" panose="02020603050405020304" pitchFamily="18" charset="0"/>
              </a:rPr>
              <a:t>।</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48158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25</TotalTime>
  <Words>754</Words>
  <Application>Microsoft Office PowerPoint</Application>
  <PresentationFormat>Widescreen</PresentationFormat>
  <Paragraphs>53</Paragraphs>
  <Slides>16</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16</vt:i4>
      </vt:variant>
    </vt:vector>
  </HeadingPairs>
  <TitlesOfParts>
    <vt:vector size="27" baseType="lpstr">
      <vt:lpstr>Arial</vt:lpstr>
      <vt:lpstr>Calibri</vt:lpstr>
      <vt:lpstr>Century Gothic</vt:lpstr>
      <vt:lpstr>Helvetica</vt:lpstr>
      <vt:lpstr>Kruti Dev 114</vt:lpstr>
      <vt:lpstr>Nirmala UI</vt:lpstr>
      <vt:lpstr>Symbol</vt:lpstr>
      <vt:lpstr>Times New Roman</vt:lpstr>
      <vt:lpstr>Verdana</vt:lpstr>
      <vt:lpstr>Wingdings 3</vt:lpstr>
      <vt:lpstr>Ion</vt:lpstr>
      <vt:lpstr>UNIT-1 Gait Training Exercises In Physical Therapy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UNIT-1 Gait Training Exercises In Physical Therapy</dc:title>
  <dc:creator>Dr. Amitabh Tiwari</dc:creator>
  <cp:lastModifiedBy>Dr. Amitabh Tiwari</cp:lastModifiedBy>
  <cp:revision>3</cp:revision>
  <dcterms:created xsi:type="dcterms:W3CDTF">2023-08-08T03:06:47Z</dcterms:created>
  <dcterms:modified xsi:type="dcterms:W3CDTF">2023-08-08T03:32:11Z</dcterms:modified>
</cp:coreProperties>
</file>