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5" r:id="rId3"/>
    <p:sldId id="266" r:id="rId4"/>
    <p:sldId id="264" r:id="rId5"/>
    <p:sldId id="267" r:id="rId6"/>
    <p:sldId id="263" r:id="rId7"/>
    <p:sldId id="257" r:id="rId8"/>
    <p:sldId id="258" r:id="rId9"/>
    <p:sldId id="275" r:id="rId10"/>
    <p:sldId id="268" r:id="rId11"/>
    <p:sldId id="269" r:id="rId12"/>
    <p:sldId id="270" r:id="rId13"/>
    <p:sldId id="271" r:id="rId14"/>
    <p:sldId id="272" r:id="rId15"/>
    <p:sldId id="273" r:id="rId16"/>
    <p:sldId id="274" r:id="rId17"/>
    <p:sldId id="276" r:id="rId18"/>
    <p:sldId id="259" r:id="rId19"/>
    <p:sldId id="277" r:id="rId20"/>
    <p:sldId id="261" r:id="rId21"/>
    <p:sldId id="279" r:id="rId22"/>
    <p:sldId id="262" r:id="rId23"/>
    <p:sldId id="260" r:id="rId24"/>
    <p:sldId id="284" r:id="rId25"/>
    <p:sldId id="285" r:id="rId26"/>
    <p:sldId id="286" r:id="rId27"/>
    <p:sldId id="287" r:id="rId28"/>
    <p:sldId id="278" r:id="rId29"/>
    <p:sldId id="280" r:id="rId30"/>
    <p:sldId id="281" r:id="rId31"/>
    <p:sldId id="282" r:id="rId32"/>
    <p:sldId id="283"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9/15/2022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9/15/2022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1066799"/>
          </a:xfrm>
          <a:effectLst>
            <a:innerShdw blurRad="114300">
              <a:prstClr val="black"/>
            </a:innerShdw>
            <a:reflection blurRad="6350" stA="50000" endA="295" endPos="92000" dist="101600" dir="5400000" sy="-100000" algn="bl" rotWithShape="0"/>
          </a:effectLst>
          <a:scene3d>
            <a:camera prst="orthographicFront"/>
            <a:lightRig rig="threePt" dir="t"/>
          </a:scene3d>
          <a:sp3d>
            <a:bevelT w="139700" prst="cross"/>
          </a:sp3d>
        </p:spPr>
        <p:txBody>
          <a:bodyPr>
            <a:normAutofit/>
          </a:bodyPr>
          <a:lstStyle/>
          <a:p>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VITAMIN A DEFICIENCY</a:t>
            </a:r>
          </a:p>
        </p:txBody>
      </p:sp>
      <p:sp>
        <p:nvSpPr>
          <p:cNvPr id="3" name="Subtitle 2"/>
          <p:cNvSpPr>
            <a:spLocks noGrp="1"/>
          </p:cNvSpPr>
          <p:nvPr>
            <p:ph type="subTitle" idx="1"/>
          </p:nvPr>
        </p:nvSpPr>
        <p:spPr>
          <a:xfrm>
            <a:off x="228600" y="5105400"/>
            <a:ext cx="8686800" cy="1447800"/>
          </a:xfrm>
        </p:spPr>
        <p:txBody>
          <a:bodyPr>
            <a:normAutofit/>
          </a:bodyPr>
          <a:lstStyle/>
          <a:p>
            <a:r>
              <a:rPr lang="en-US" sz="1400" dirty="0" smtClean="0">
                <a:solidFill>
                  <a:schemeClr val="tx1">
                    <a:lumMod val="95000"/>
                    <a:lumOff val="5000"/>
                  </a:schemeClr>
                </a:solidFill>
                <a:latin typeface="Comic Sans MS" pitchFamily="66" charset="0"/>
              </a:rPr>
              <a:t>By- </a:t>
            </a:r>
            <a:r>
              <a:rPr lang="en-US" sz="1400" dirty="0" err="1" smtClean="0">
                <a:solidFill>
                  <a:schemeClr val="tx1">
                    <a:lumMod val="95000"/>
                    <a:lumOff val="5000"/>
                  </a:schemeClr>
                </a:solidFill>
                <a:latin typeface="Comic Sans MS" pitchFamily="66" charset="0"/>
              </a:rPr>
              <a:t>Dr</a:t>
            </a:r>
            <a:r>
              <a:rPr lang="en-US" sz="1400" dirty="0" smtClean="0">
                <a:solidFill>
                  <a:schemeClr val="tx1">
                    <a:lumMod val="95000"/>
                    <a:lumOff val="5000"/>
                  </a:schemeClr>
                </a:solidFill>
                <a:latin typeface="Comic Sans MS" pitchFamily="66" charset="0"/>
              </a:rPr>
              <a:t> </a:t>
            </a:r>
            <a:r>
              <a:rPr lang="en-US" sz="1400" dirty="0" err="1" smtClean="0">
                <a:solidFill>
                  <a:schemeClr val="tx1">
                    <a:lumMod val="95000"/>
                    <a:lumOff val="5000"/>
                  </a:schemeClr>
                </a:solidFill>
                <a:latin typeface="Comic Sans MS" pitchFamily="66" charset="0"/>
              </a:rPr>
              <a:t>Aamena</a:t>
            </a:r>
            <a:r>
              <a:rPr lang="en-US" sz="1400" dirty="0" smtClean="0">
                <a:solidFill>
                  <a:schemeClr val="tx1">
                    <a:lumMod val="95000"/>
                    <a:lumOff val="5000"/>
                  </a:schemeClr>
                </a:solidFill>
                <a:latin typeface="Comic Sans MS" pitchFamily="66" charset="0"/>
              </a:rPr>
              <a:t> Zaidi</a:t>
            </a:r>
          </a:p>
          <a:p>
            <a:r>
              <a:rPr lang="en-US" sz="1400" dirty="0" smtClean="0">
                <a:solidFill>
                  <a:schemeClr val="tx1">
                    <a:lumMod val="95000"/>
                    <a:lumOff val="5000"/>
                  </a:schemeClr>
                </a:solidFill>
                <a:latin typeface="Comic Sans MS" pitchFamily="66" charset="0"/>
              </a:rPr>
              <a:t>Assistant Professor</a:t>
            </a:r>
            <a:endParaRPr lang="en-US" sz="1400" dirty="0" smtClean="0">
              <a:solidFill>
                <a:schemeClr val="tx1">
                  <a:lumMod val="95000"/>
                  <a:lumOff val="5000"/>
                </a:schemeClr>
              </a:solidFill>
              <a:latin typeface="Comic Sans MS" pitchFamily="66" charset="0"/>
            </a:endParaRPr>
          </a:p>
          <a:p>
            <a:r>
              <a:rPr lang="en-US" sz="1400" dirty="0" smtClean="0">
                <a:solidFill>
                  <a:schemeClr val="tx1">
                    <a:lumMod val="95000"/>
                    <a:lumOff val="5000"/>
                  </a:schemeClr>
                </a:solidFill>
                <a:latin typeface="Comic Sans MS" pitchFamily="66" charset="0"/>
              </a:rPr>
              <a:t>Department of Nutrition Science</a:t>
            </a:r>
          </a:p>
          <a:p>
            <a:r>
              <a:rPr lang="en-US" sz="1400" dirty="0" smtClean="0">
                <a:solidFill>
                  <a:schemeClr val="tx1">
                    <a:lumMod val="95000"/>
                    <a:lumOff val="5000"/>
                  </a:schemeClr>
                </a:solidFill>
                <a:latin typeface="Comic Sans MS" pitchFamily="66" charset="0"/>
              </a:rPr>
              <a:t>School of Health Science</a:t>
            </a:r>
            <a:endParaRPr lang="en-US" sz="1400" dirty="0">
              <a:solidFill>
                <a:schemeClr val="tx1">
                  <a:lumMod val="95000"/>
                  <a:lumOff val="5000"/>
                </a:schemeClr>
              </a:solidFill>
              <a:latin typeface="Comic Sans MS" pitchFamily="66" charset="0"/>
            </a:endParaRPr>
          </a:p>
        </p:txBody>
      </p:sp>
      <p:sp>
        <p:nvSpPr>
          <p:cNvPr id="1026" name="AutoShape 2" descr="Vitamin A Foods, Benefits &amp; Deficiency - Healthify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Vitamin A Foods, Benefits &amp; Deficiency - Healthify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Vitamin A Foods, Benefits &amp; Deficiency - Healthify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Vitamin A Rich Foods: 26 Natural Sources of Vitamin A"/>
          <p:cNvPicPr>
            <a:picLocks noChangeAspect="1" noChangeArrowheads="1"/>
          </p:cNvPicPr>
          <p:nvPr/>
        </p:nvPicPr>
        <p:blipFill>
          <a:blip r:embed="rId2"/>
          <a:srcRect/>
          <a:stretch>
            <a:fillRect/>
          </a:stretch>
        </p:blipFill>
        <p:spPr bwMode="auto">
          <a:xfrm>
            <a:off x="1066800" y="1981200"/>
            <a:ext cx="6781800" cy="27431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1" y="762000"/>
            <a:ext cx="67056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RETINOL (VITAMIN A ALCOHOL)</a:t>
            </a:r>
          </a:p>
        </p:txBody>
      </p:sp>
      <p:sp>
        <p:nvSpPr>
          <p:cNvPr id="6" name="Title 5"/>
          <p:cNvSpPr>
            <a:spLocks noGrp="1"/>
          </p:cNvSpPr>
          <p:nvPr>
            <p:ph type="title"/>
          </p:nvPr>
        </p:nvSpPr>
        <p:spPr>
          <a:xfrm>
            <a:off x="381000" y="1524000"/>
            <a:ext cx="8229600" cy="2667000"/>
          </a:xfrm>
        </p:spPr>
        <p:txBody>
          <a:bodyPr>
            <a:normAutofit fontScale="90000"/>
          </a:bodyPr>
          <a:lstStyle/>
          <a:p>
            <a:pPr algn="l"/>
            <a:r>
              <a:rPr lang="en-US" sz="2200" dirty="0"/>
              <a:t>1) It is a primary alcohol containing beta-ionone ring.</a:t>
            </a:r>
            <a:br>
              <a:rPr lang="en-US" sz="2200" dirty="0"/>
            </a:br>
            <a:r>
              <a:rPr lang="en-US" sz="2200" dirty="0"/>
              <a:t>2) The side chain has two </a:t>
            </a:r>
            <a:r>
              <a:rPr lang="en-US" sz="2200" dirty="0" err="1"/>
              <a:t>isoprenoid</a:t>
            </a:r>
            <a:r>
              <a:rPr lang="en-US" sz="2200" dirty="0"/>
              <a:t> </a:t>
            </a:r>
            <a:r>
              <a:rPr lang="en-US" sz="2200" dirty="0" err="1"/>
              <a:t>units,four</a:t>
            </a:r>
            <a:r>
              <a:rPr lang="en-US" sz="2200" dirty="0"/>
              <a:t> double   bonds and one hydroxyl group.</a:t>
            </a:r>
            <a:br>
              <a:rPr lang="en-US" sz="2200" dirty="0"/>
            </a:br>
            <a:r>
              <a:rPr lang="en-US" sz="2200" dirty="0"/>
              <a:t>3) Retinols present in animal tissues as </a:t>
            </a:r>
            <a:r>
              <a:rPr lang="en-US" sz="2200" dirty="0" err="1"/>
              <a:t>retiny</a:t>
            </a:r>
            <a:r>
              <a:rPr lang="en-US" sz="2200" dirty="0"/>
              <a:t> ester with long chain fatty acids.</a:t>
            </a:r>
            <a:r>
              <a:rPr lang="en-US" sz="2700" dirty="0"/>
              <a:t/>
            </a:r>
            <a:br>
              <a:rPr lang="en-US" sz="2700" dirty="0"/>
            </a:br>
            <a:r>
              <a:rPr lang="en-US" dirty="0"/>
              <a:t/>
            </a:r>
            <a:br>
              <a:rPr lang="en-US" dirty="0"/>
            </a:br>
            <a:endParaRPr lang="en-US" dirty="0"/>
          </a:p>
        </p:txBody>
      </p:sp>
      <p:sp>
        <p:nvSpPr>
          <p:cNvPr id="12290" name="AutoShape 2" descr="All-trans-Retinol2.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All-trans-Retinol2.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All-trans-Retinol2.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Retinol or vitamin a stock vector. Illustration of biochemistry - 1553179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Retinol or vitamin a stock vector. Illustration of biochemistry - 1553179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00" name="AutoShape 12" descr="Vector skeletal formula of retinol. drug chemical molecule. Skeletal formula  of retinol. drug chemical molecu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02" name="AutoShape 14" descr="Vitamin a retinol molecule. skeletal formula .retinol, vitamin a. essential  for vision and bone growth, healthy skin and hair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04" name="AutoShape 16" descr="Chemical Structure of vitamin A (Retinol).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06" name="AutoShape 18" descr="Vitamin Retinol Molecule Skeletal Formula Retinol Stock Vector (Royalty  Free) 1355630819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08" name="Picture 20" descr="Retinol Vectors &amp; Illustrations for Free Download | Freepik"/>
          <p:cNvPicPr>
            <a:picLocks noChangeAspect="1" noChangeArrowheads="1"/>
          </p:cNvPicPr>
          <p:nvPr/>
        </p:nvPicPr>
        <p:blipFill>
          <a:blip r:embed="rId2"/>
          <a:srcRect/>
          <a:stretch>
            <a:fillRect/>
          </a:stretch>
        </p:blipFill>
        <p:spPr bwMode="auto">
          <a:xfrm>
            <a:off x="284584" y="3124200"/>
            <a:ext cx="8630815" cy="3429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1" y="457200"/>
            <a:ext cx="70104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RETINAL (VITAMIN A ALDEHYDE)</a:t>
            </a:r>
          </a:p>
        </p:txBody>
      </p:sp>
      <p:sp>
        <p:nvSpPr>
          <p:cNvPr id="4" name="Title 3"/>
          <p:cNvSpPr>
            <a:spLocks noGrp="1"/>
          </p:cNvSpPr>
          <p:nvPr>
            <p:ph type="title"/>
          </p:nvPr>
        </p:nvSpPr>
        <p:spPr>
          <a:xfrm>
            <a:off x="381000" y="1295400"/>
            <a:ext cx="8229600" cy="1828800"/>
          </a:xfrm>
        </p:spPr>
        <p:txBody>
          <a:bodyPr>
            <a:normAutofit/>
          </a:bodyPr>
          <a:lstStyle/>
          <a:p>
            <a:pPr algn="l"/>
            <a:r>
              <a:rPr lang="en-US" sz="2800" dirty="0"/>
              <a:t>1)This is an </a:t>
            </a:r>
            <a:r>
              <a:rPr lang="en-US" sz="2800" dirty="0" err="1"/>
              <a:t>aldehyde</a:t>
            </a:r>
            <a:r>
              <a:rPr lang="en-US" sz="2800" dirty="0"/>
              <a:t> form obtained by the oxidation of retinol.</a:t>
            </a:r>
            <a:br>
              <a:rPr lang="en-US" sz="2800" dirty="0"/>
            </a:br>
            <a:r>
              <a:rPr lang="en-US" sz="2800" dirty="0"/>
              <a:t>2)Retinal and retinol are </a:t>
            </a:r>
            <a:r>
              <a:rPr lang="en-US" sz="2800" dirty="0" err="1"/>
              <a:t>interconvertible</a:t>
            </a:r>
            <a:r>
              <a:rPr lang="en-US" sz="3200" dirty="0"/>
              <a:t>.</a:t>
            </a:r>
          </a:p>
        </p:txBody>
      </p:sp>
      <p:sp>
        <p:nvSpPr>
          <p:cNvPr id="11266" name="AutoShape 2" descr="Skeletal formula of reti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Retinal - Molecule of the Month - April 2009 - HTML-only ver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Retinal - Molecule of the Month - April 2009 - HTML-only ver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Retinal - Wikiw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Retinal - Wikiw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6" name="Picture 12" descr="Retinal"/>
          <p:cNvPicPr>
            <a:picLocks noChangeAspect="1" noChangeArrowheads="1"/>
          </p:cNvPicPr>
          <p:nvPr/>
        </p:nvPicPr>
        <p:blipFill>
          <a:blip r:embed="rId2"/>
          <a:srcRect/>
          <a:stretch>
            <a:fillRect/>
          </a:stretch>
        </p:blipFill>
        <p:spPr bwMode="auto">
          <a:xfrm>
            <a:off x="838200" y="3886200"/>
            <a:ext cx="7467600" cy="2438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534400" cy="2438400"/>
          </a:xfrm>
        </p:spPr>
        <p:txBody>
          <a:bodyPr/>
          <a:lstStyle/>
          <a:p>
            <a:pPr algn="l"/>
            <a:r>
              <a:rPr lang="en-US" sz="2800" dirty="0"/>
              <a:t>1.)This is produced by the oxidation of retinal.</a:t>
            </a:r>
            <a:br>
              <a:rPr lang="en-US" sz="2800" dirty="0"/>
            </a:br>
            <a:r>
              <a:rPr lang="en-US" sz="2800" dirty="0"/>
              <a:t/>
            </a:r>
            <a:br>
              <a:rPr lang="en-US" sz="2800" dirty="0"/>
            </a:br>
            <a:r>
              <a:rPr lang="en-US" sz="2800" dirty="0"/>
              <a:t>2.)Retinoic acid cannot give rise to the formation retinal or retinol</a:t>
            </a:r>
            <a:r>
              <a:rPr lang="en-US" dirty="0"/>
              <a:t>.</a:t>
            </a:r>
          </a:p>
        </p:txBody>
      </p:sp>
      <p:sp>
        <p:nvSpPr>
          <p:cNvPr id="3" name="Rectangle 2"/>
          <p:cNvSpPr/>
          <p:nvPr/>
        </p:nvSpPr>
        <p:spPr>
          <a:xfrm>
            <a:off x="685801" y="762000"/>
            <a:ext cx="77724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Retinoic acid(vitamin A acid)</a:t>
            </a:r>
          </a:p>
        </p:txBody>
      </p:sp>
      <p:pic>
        <p:nvPicPr>
          <p:cNvPr id="10242" name="Picture 2" descr="structure of all-trans retinoic acid. | Download Scientific Diagram"/>
          <p:cNvPicPr>
            <a:picLocks noChangeAspect="1" noChangeArrowheads="1"/>
          </p:cNvPicPr>
          <p:nvPr/>
        </p:nvPicPr>
        <p:blipFill>
          <a:blip r:embed="rId2"/>
          <a:srcRect/>
          <a:stretch>
            <a:fillRect/>
          </a:stretch>
        </p:blipFill>
        <p:spPr bwMode="auto">
          <a:xfrm>
            <a:off x="1905000" y="4343400"/>
            <a:ext cx="5791200" cy="1600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2514600"/>
          </a:xfrm>
        </p:spPr>
        <p:txBody>
          <a:bodyPr>
            <a:normAutofit/>
          </a:bodyPr>
          <a:lstStyle/>
          <a:p>
            <a:pPr algn="l"/>
            <a:r>
              <a:rPr lang="en-US" sz="2800" dirty="0"/>
              <a:t>1.)This is present in plant foods.</a:t>
            </a:r>
            <a:br>
              <a:rPr lang="en-US" sz="2800" dirty="0"/>
            </a:br>
            <a:r>
              <a:rPr lang="en-US" sz="2800" dirty="0"/>
              <a:t>2.)It is cleaved in the intestine to produce two moles of </a:t>
            </a:r>
            <a:r>
              <a:rPr lang="en-US" sz="2800" dirty="0" err="1"/>
              <a:t>retinal;but</a:t>
            </a:r>
            <a:r>
              <a:rPr lang="en-US" sz="2800" dirty="0"/>
              <a:t> it may produce only one in biological system.</a:t>
            </a:r>
          </a:p>
        </p:txBody>
      </p:sp>
      <p:sp>
        <p:nvSpPr>
          <p:cNvPr id="3" name="Rectangle 2"/>
          <p:cNvSpPr/>
          <p:nvPr/>
        </p:nvSpPr>
        <p:spPr>
          <a:xfrm>
            <a:off x="1447800" y="457200"/>
            <a:ext cx="606480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Beta-carotene( pro vitamin A)</a:t>
            </a:r>
          </a:p>
        </p:txBody>
      </p:sp>
      <p:pic>
        <p:nvPicPr>
          <p:cNvPr id="9218" name="Picture 2" descr="Datei Ein weiterer Im großen Maßstab beta carotene Eiferer Smash wischen"/>
          <p:cNvPicPr>
            <a:picLocks noChangeAspect="1" noChangeArrowheads="1"/>
          </p:cNvPicPr>
          <p:nvPr/>
        </p:nvPicPr>
        <p:blipFill>
          <a:blip r:embed="rId2"/>
          <a:srcRect/>
          <a:stretch>
            <a:fillRect/>
          </a:stretch>
        </p:blipFill>
        <p:spPr bwMode="auto">
          <a:xfrm>
            <a:off x="1676400" y="4038600"/>
            <a:ext cx="5943600" cy="259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7242048" cy="4648200"/>
          </a:xfrm>
        </p:spPr>
        <p:txBody>
          <a:bodyPr>
            <a:normAutofit/>
          </a:bodyPr>
          <a:lstStyle/>
          <a:p>
            <a:r>
              <a:rPr lang="en-US" sz="2400" dirty="0"/>
              <a:t>1</a:t>
            </a:r>
            <a:r>
              <a:rPr lang="en-US" sz="2800" dirty="0"/>
              <a:t>.)All the compounds with vitamin a activity are </a:t>
            </a:r>
            <a:r>
              <a:rPr lang="en-US" sz="2800" dirty="0" err="1"/>
              <a:t>reffered</a:t>
            </a:r>
            <a:r>
              <a:rPr lang="en-US" sz="2800" dirty="0"/>
              <a:t> as </a:t>
            </a:r>
            <a:r>
              <a:rPr lang="en-US" sz="2800" dirty="0" err="1"/>
              <a:t>retinoids</a:t>
            </a:r>
            <a:r>
              <a:rPr lang="en-US" sz="2800" dirty="0"/>
              <a:t>.</a:t>
            </a:r>
            <a:br>
              <a:rPr lang="en-US" sz="2800" dirty="0"/>
            </a:br>
            <a:r>
              <a:rPr lang="en-US" sz="2800" dirty="0"/>
              <a:t>2.)They are poly-</a:t>
            </a:r>
            <a:r>
              <a:rPr lang="en-US" sz="2800" dirty="0" err="1"/>
              <a:t>isoprenoid</a:t>
            </a:r>
            <a:r>
              <a:rPr lang="en-US" sz="2800" dirty="0"/>
              <a:t> compounds having beta-</a:t>
            </a:r>
            <a:r>
              <a:rPr lang="en-US" sz="2800" dirty="0" err="1"/>
              <a:t>iononering</a:t>
            </a:r>
            <a:r>
              <a:rPr lang="en-US" sz="2800" dirty="0"/>
              <a:t> system.</a:t>
            </a:r>
            <a:br>
              <a:rPr lang="en-US" sz="2800" dirty="0"/>
            </a:br>
            <a:r>
              <a:rPr lang="en-US" sz="2800" dirty="0"/>
              <a:t>3.)The retinal may be reduced to retinol by retinal </a:t>
            </a:r>
            <a:r>
              <a:rPr lang="en-US" sz="2800" dirty="0" err="1"/>
              <a:t>reductase</a:t>
            </a:r>
            <a:r>
              <a:rPr lang="en-US" sz="2800" dirty="0"/>
              <a:t> and it is reversible.</a:t>
            </a:r>
            <a:br>
              <a:rPr lang="en-US" sz="2800" dirty="0"/>
            </a:br>
            <a:r>
              <a:rPr lang="en-US" sz="2800" dirty="0"/>
              <a:t>4.)Retinal is oxidized to retinoic </a:t>
            </a:r>
            <a:r>
              <a:rPr lang="en-US" sz="2800" dirty="0" err="1"/>
              <a:t>acid,which</a:t>
            </a:r>
            <a:r>
              <a:rPr lang="en-US" sz="2800" dirty="0"/>
              <a:t> cannot be converted to the other forms</a:t>
            </a:r>
            <a:r>
              <a:rPr lang="en-US" sz="24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077200" cy="4419600"/>
          </a:xfrm>
        </p:spPr>
        <p:txBody>
          <a:bodyPr>
            <a:noAutofit/>
          </a:bodyPr>
          <a:lstStyle/>
          <a:p>
            <a:r>
              <a:rPr lang="en-US" sz="2400" dirty="0"/>
              <a:t>Dietary </a:t>
            </a:r>
            <a:r>
              <a:rPr lang="en-US" sz="2400" dirty="0" err="1"/>
              <a:t>retinyl</a:t>
            </a:r>
            <a:r>
              <a:rPr lang="en-US" sz="2400" dirty="0"/>
              <a:t> esters are hydrolyzed by pancreatic or intestinal brush border </a:t>
            </a:r>
            <a:r>
              <a:rPr lang="en-US" sz="2400" dirty="0" err="1"/>
              <a:t>hydrolases,releasing</a:t>
            </a:r>
            <a:r>
              <a:rPr lang="en-US" sz="2400" dirty="0"/>
              <a:t> retinol and free fatty acids.</a:t>
            </a:r>
            <a:br>
              <a:rPr lang="en-US" sz="2400" dirty="0"/>
            </a:br>
            <a:r>
              <a:rPr lang="en-US" sz="2400" dirty="0"/>
              <a:t/>
            </a:r>
            <a:br>
              <a:rPr lang="en-US" sz="2400" dirty="0"/>
            </a:br>
            <a:r>
              <a:rPr lang="en-US" sz="2400" dirty="0"/>
              <a:t>Beta-carotene is cleaved by </a:t>
            </a:r>
            <a:r>
              <a:rPr lang="en-US" sz="2400" dirty="0" err="1"/>
              <a:t>di-oxygenase</a:t>
            </a:r>
            <a:r>
              <a:rPr lang="en-US" sz="2400" dirty="0"/>
              <a:t> of intestinal cells to release 2 moles of retinal.</a:t>
            </a:r>
            <a:br>
              <a:rPr lang="en-US" sz="2400" dirty="0"/>
            </a:br>
            <a:r>
              <a:rPr lang="en-US" sz="2400" dirty="0"/>
              <a:t/>
            </a:r>
            <a:br>
              <a:rPr lang="en-US" sz="2400" dirty="0"/>
            </a:br>
            <a:r>
              <a:rPr lang="en-US" sz="2400" dirty="0"/>
              <a:t>Retinal is reduced to retinol  by an NADH or NADPH dependent retinal </a:t>
            </a:r>
            <a:r>
              <a:rPr lang="en-US" sz="2400" dirty="0" err="1"/>
              <a:t>reductase</a:t>
            </a:r>
            <a:r>
              <a:rPr lang="en-US" sz="2400" dirty="0"/>
              <a:t> present in intestinal mucosa.</a:t>
            </a:r>
            <a:br>
              <a:rPr lang="en-US" sz="2400" dirty="0"/>
            </a:br>
            <a:endParaRPr lang="en-US" sz="2400" dirty="0"/>
          </a:p>
        </p:txBody>
      </p:sp>
      <p:sp>
        <p:nvSpPr>
          <p:cNvPr id="3" name="Rectangle 2"/>
          <p:cNvSpPr/>
          <p:nvPr/>
        </p:nvSpPr>
        <p:spPr>
          <a:xfrm>
            <a:off x="609600" y="609600"/>
            <a:ext cx="7772399" cy="646331"/>
          </a:xfrm>
          <a:prstGeom prst="rect">
            <a:avLst/>
          </a:prstGeom>
          <a:noFill/>
        </p:spPr>
        <p:txBody>
          <a:bodyPr wrap="square" lIns="91440" tIns="45720" rIns="91440" bIns="45720">
            <a:spAutoFit/>
          </a:bodyPr>
          <a:lstStyle/>
          <a:p>
            <a:pPr algn="ct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ABSORPTION OF VITAMIN 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143000"/>
            <a:ext cx="8382000" cy="3908762"/>
          </a:xfrm>
          <a:prstGeom prst="rect">
            <a:avLst/>
          </a:prstGeom>
        </p:spPr>
        <p:txBody>
          <a:bodyPr wrap="square">
            <a:spAutoFit/>
          </a:bodyPr>
          <a:lstStyle/>
          <a:p>
            <a:endParaRPr lang="en-US" sz="2400" dirty="0"/>
          </a:p>
          <a:p>
            <a:endParaRPr lang="en-US" sz="2400" dirty="0"/>
          </a:p>
          <a:p>
            <a:endParaRPr lang="en-US" sz="2000" dirty="0"/>
          </a:p>
          <a:p>
            <a:r>
              <a:rPr lang="en-US" sz="2000" dirty="0"/>
              <a:t>Intestine is the major site of absorption.</a:t>
            </a:r>
          </a:p>
          <a:p>
            <a:r>
              <a:rPr lang="en-US" sz="2000" dirty="0"/>
              <a:t/>
            </a:r>
            <a:br>
              <a:rPr lang="en-US" sz="2000" dirty="0"/>
            </a:br>
            <a:r>
              <a:rPr lang="en-US" sz="2000" dirty="0"/>
              <a:t>Absorption is along with other fats and requires bile salts.</a:t>
            </a:r>
          </a:p>
          <a:p>
            <a:r>
              <a:rPr lang="en-US" sz="2000" dirty="0"/>
              <a:t/>
            </a:r>
            <a:br>
              <a:rPr lang="en-US" sz="2000" dirty="0"/>
            </a:br>
            <a:r>
              <a:rPr lang="en-US" sz="2000" dirty="0"/>
              <a:t>In </a:t>
            </a:r>
            <a:r>
              <a:rPr lang="en-US" sz="2000" dirty="0" err="1"/>
              <a:t>biliary</a:t>
            </a:r>
            <a:r>
              <a:rPr lang="en-US" sz="2000" dirty="0"/>
              <a:t> tract obstruction and </a:t>
            </a:r>
            <a:r>
              <a:rPr lang="en-US" sz="2000" dirty="0" err="1"/>
              <a:t>steatorrhoea,vitamin</a:t>
            </a:r>
            <a:r>
              <a:rPr lang="en-US" sz="2000" dirty="0"/>
              <a:t> A absorption is reduced.</a:t>
            </a:r>
          </a:p>
          <a:p>
            <a:r>
              <a:rPr lang="en-US" sz="2000" dirty="0"/>
              <a:t/>
            </a:r>
            <a:br>
              <a:rPr lang="en-US" sz="2000" dirty="0"/>
            </a:br>
            <a:r>
              <a:rPr lang="en-US" sz="2000" dirty="0"/>
              <a:t>The retinol esters of </a:t>
            </a:r>
            <a:r>
              <a:rPr lang="en-US" sz="2000" dirty="0" err="1"/>
              <a:t>chylomicrons</a:t>
            </a:r>
            <a:r>
              <a:rPr lang="en-US" sz="2000" dirty="0"/>
              <a:t> are taken up by the liver and stored (As retinol </a:t>
            </a:r>
            <a:r>
              <a:rPr lang="en-US" sz="2000" dirty="0" err="1"/>
              <a:t>palmitate</a:t>
            </a:r>
            <a:r>
              <a:rPr lang="en-US" sz="2000" dirty="0"/>
              <a:t>) </a:t>
            </a:r>
          </a:p>
        </p:txBody>
      </p:sp>
      <p:sp>
        <p:nvSpPr>
          <p:cNvPr id="6" name="Rectangle 5"/>
          <p:cNvSpPr/>
          <p:nvPr/>
        </p:nvSpPr>
        <p:spPr>
          <a:xfrm>
            <a:off x="533400" y="1219200"/>
            <a:ext cx="6324600" cy="1323439"/>
          </a:xfrm>
          <a:prstGeom prst="rect">
            <a:avLst/>
          </a:prstGeom>
        </p:spPr>
        <p:txBody>
          <a:bodyPr wrap="square">
            <a:spAutoFit/>
          </a:bodyPr>
          <a:lstStyle/>
          <a:p>
            <a:r>
              <a:rPr lang="en-US" sz="2000" dirty="0"/>
              <a:t>In the intestinal mucosal </a:t>
            </a:r>
            <a:r>
              <a:rPr lang="en-US" sz="2000" dirty="0" err="1"/>
              <a:t>cells,retinol</a:t>
            </a:r>
            <a:r>
              <a:rPr lang="en-US" sz="2000" dirty="0"/>
              <a:t> is </a:t>
            </a:r>
            <a:r>
              <a:rPr lang="en-US" sz="2000" dirty="0" err="1"/>
              <a:t>reesterified</a:t>
            </a:r>
            <a:r>
              <a:rPr lang="en-US" sz="2000" dirty="0"/>
              <a:t> to long chain fatty </a:t>
            </a:r>
            <a:r>
              <a:rPr lang="en-US" sz="2000" dirty="0" err="1"/>
              <a:t>acids,incorporated</a:t>
            </a:r>
            <a:r>
              <a:rPr lang="en-US" sz="2000" dirty="0"/>
              <a:t> into </a:t>
            </a:r>
            <a:r>
              <a:rPr lang="en-US" sz="2000" dirty="0" err="1"/>
              <a:t>chylomicrons</a:t>
            </a:r>
            <a:r>
              <a:rPr lang="en-US" sz="2000" dirty="0"/>
              <a:t> and transferred to the lymph</a:t>
            </a:r>
            <a:br>
              <a:rPr lang="en-US" sz="2000" dirty="0"/>
            </a:b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2.62 Vitamin A Uptake, Absorption, Transport &amp; Storage | Nutrition Flexbook"/>
          <p:cNvPicPr>
            <a:picLocks noChangeAspect="1" noChangeArrowheads="1"/>
          </p:cNvPicPr>
          <p:nvPr/>
        </p:nvPicPr>
        <p:blipFill>
          <a:blip r:embed="rId2"/>
          <a:srcRect/>
          <a:stretch>
            <a:fillRect/>
          </a:stretch>
        </p:blipFill>
        <p:spPr bwMode="auto">
          <a:xfrm>
            <a:off x="381000" y="937683"/>
            <a:ext cx="8305800" cy="576791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00347" y="1371600"/>
            <a:ext cx="4880888"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PLANT SOURCES</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5362" name="Picture 2" descr="Nutrition Tips - Vegan Outreach"/>
          <p:cNvPicPr>
            <a:picLocks noChangeAspect="1" noChangeArrowheads="1"/>
          </p:cNvPicPr>
          <p:nvPr/>
        </p:nvPicPr>
        <p:blipFill>
          <a:blip r:embed="rId2"/>
          <a:srcRect/>
          <a:stretch>
            <a:fillRect/>
          </a:stretch>
        </p:blipFill>
        <p:spPr bwMode="auto">
          <a:xfrm>
            <a:off x="533400" y="2133600"/>
            <a:ext cx="8001000" cy="4724400"/>
          </a:xfrm>
          <a:prstGeom prst="rect">
            <a:avLst/>
          </a:prstGeom>
          <a:noFill/>
        </p:spPr>
      </p:pic>
      <p:sp>
        <p:nvSpPr>
          <p:cNvPr id="8" name="Rectangle 7"/>
          <p:cNvSpPr/>
          <p:nvPr/>
        </p:nvSpPr>
        <p:spPr>
          <a:xfrm>
            <a:off x="381001" y="609600"/>
            <a:ext cx="8153400" cy="584775"/>
          </a:xfrm>
          <a:prstGeom prst="rect">
            <a:avLst/>
          </a:prstGeom>
          <a:noFill/>
        </p:spPr>
        <p:txBody>
          <a:bodyPr wrap="square" lIns="91440" tIns="45720" rIns="91440" bIns="45720">
            <a:spAutoFit/>
          </a:bodyPr>
          <a:lstStyle/>
          <a:p>
            <a:pPr algn="ctr"/>
            <a:r>
              <a:rPr lang="en-US" sz="3200" b="1" u="sng"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SOURCES OF VITAMIN A</a:t>
            </a:r>
            <a:endParaRPr lang="en-U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Vitamin Food Sources"/>
          <p:cNvPicPr>
            <a:picLocks noChangeAspect="1" noChangeArrowheads="1"/>
          </p:cNvPicPr>
          <p:nvPr/>
        </p:nvPicPr>
        <p:blipFill>
          <a:blip r:embed="rId2"/>
          <a:srcRect/>
          <a:stretch>
            <a:fillRect/>
          </a:stretch>
        </p:blipFill>
        <p:spPr bwMode="auto">
          <a:xfrm>
            <a:off x="381000" y="1143000"/>
            <a:ext cx="8534400" cy="571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vitam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vitam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vitam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vitam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vitam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vitam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8" name="AutoShape 14" descr="vitam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58" name="Picture 2" descr="Витамин А"/>
          <p:cNvPicPr>
            <a:picLocks noChangeAspect="1" noChangeArrowheads="1"/>
          </p:cNvPicPr>
          <p:nvPr/>
        </p:nvPicPr>
        <p:blipFill>
          <a:blip r:embed="rId2"/>
          <a:srcRect/>
          <a:stretch>
            <a:fillRect/>
          </a:stretch>
        </p:blipFill>
        <p:spPr bwMode="auto">
          <a:xfrm>
            <a:off x="1143000" y="1447800"/>
            <a:ext cx="5867400" cy="39052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539233"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ANIMAL SOURCES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098" name="AutoShape 2" descr="Chapter 2.pm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Chapter 2.pm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Chapter 2.pm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NCERT Solutions for Class 6 Science Chapter 2 Components of Food - NCERT  Sol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Chapter 2.pm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8" name="AutoShape 12" descr="Chapter 2.pm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10" name="Picture 14" descr="Chapter 2.pmd"/>
          <p:cNvPicPr>
            <a:picLocks noChangeAspect="1" noChangeArrowheads="1"/>
          </p:cNvPicPr>
          <p:nvPr/>
        </p:nvPicPr>
        <p:blipFill>
          <a:blip r:embed="rId2"/>
          <a:srcRect/>
          <a:stretch>
            <a:fillRect/>
          </a:stretch>
        </p:blipFill>
        <p:spPr bwMode="auto">
          <a:xfrm>
            <a:off x="1066800" y="2209800"/>
            <a:ext cx="7010400" cy="381155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Vitamin a hi-res stock photography and images - Alamy"/>
          <p:cNvPicPr>
            <a:picLocks noChangeAspect="1" noChangeArrowheads="1"/>
          </p:cNvPicPr>
          <p:nvPr/>
        </p:nvPicPr>
        <p:blipFill>
          <a:blip r:embed="rId2"/>
          <a:srcRect r="-645" b="8235"/>
          <a:stretch>
            <a:fillRect/>
          </a:stretch>
        </p:blipFill>
        <p:spPr bwMode="auto">
          <a:xfrm>
            <a:off x="1371600" y="631371"/>
            <a:ext cx="7086600" cy="622662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609600"/>
            <a:ext cx="7315199" cy="523220"/>
          </a:xfrm>
          <a:prstGeom prst="rect">
            <a:avLst/>
          </a:prstGeom>
          <a:solidFill>
            <a:schemeClr val="accent1">
              <a:lumMod val="75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SIGNS OF DEFICIENCY AND TOXICITY</a:t>
            </a:r>
          </a:p>
        </p:txBody>
      </p:sp>
      <p:sp>
        <p:nvSpPr>
          <p:cNvPr id="5" name="Title 4"/>
          <p:cNvSpPr>
            <a:spLocks noGrp="1"/>
          </p:cNvSpPr>
          <p:nvPr>
            <p:ph type="title"/>
          </p:nvPr>
        </p:nvSpPr>
        <p:spPr>
          <a:xfrm>
            <a:off x="457200" y="1371600"/>
            <a:ext cx="8305800" cy="4191000"/>
          </a:xfrm>
        </p:spPr>
        <p:txBody>
          <a:bodyPr>
            <a:normAutofit/>
          </a:bodyPr>
          <a:lstStyle/>
          <a:p>
            <a:r>
              <a:rPr lang="en-US" sz="2800" dirty="0"/>
              <a:t>Vitamin A deficiency is rare in western countries but may </a:t>
            </a:r>
            <a:r>
              <a:rPr lang="en-US" sz="2800" dirty="0" err="1"/>
              <a:t>occur.conditions</a:t>
            </a:r>
            <a:r>
              <a:rPr lang="en-US" sz="2800" dirty="0"/>
              <a:t> that </a:t>
            </a:r>
            <a:r>
              <a:rPr lang="en-US" sz="2800" dirty="0" err="1"/>
              <a:t>interfare</a:t>
            </a:r>
            <a:r>
              <a:rPr lang="en-US" sz="2800" dirty="0"/>
              <a:t> with normal digestion can lead to vitamin A </a:t>
            </a:r>
            <a:r>
              <a:rPr lang="en-US" sz="2800" dirty="0" err="1"/>
              <a:t>malabsorption</a:t>
            </a:r>
            <a:r>
              <a:rPr lang="en-US" sz="2800" dirty="0"/>
              <a:t> such as celiac </a:t>
            </a:r>
            <a:r>
              <a:rPr lang="en-US" sz="2800" dirty="0" err="1"/>
              <a:t>disease,crohn’s</a:t>
            </a:r>
            <a:r>
              <a:rPr lang="en-US" sz="2800" dirty="0"/>
              <a:t> </a:t>
            </a:r>
            <a:r>
              <a:rPr lang="en-US" sz="2800" dirty="0" err="1"/>
              <a:t>disease,cirrhosis,alcoholism</a:t>
            </a:r>
            <a:r>
              <a:rPr lang="en-US" sz="2800" dirty="0"/>
              <a:t> and cystic </a:t>
            </a:r>
            <a:r>
              <a:rPr lang="en-US" sz="2800" dirty="0" err="1"/>
              <a:t>fibrosis.also</a:t>
            </a:r>
            <a:r>
              <a:rPr lang="en-US" sz="2800" dirty="0"/>
              <a:t> at risk are adults and children who eat a very limited diet due to poverty or self-</a:t>
            </a:r>
            <a:r>
              <a:rPr lang="en-US" sz="2800" dirty="0" err="1"/>
              <a:t>restriction.mild</a:t>
            </a:r>
            <a:r>
              <a:rPr lang="en-US" sz="2800" dirty="0"/>
              <a:t>  vitamin A deficiency may cause </a:t>
            </a:r>
            <a:r>
              <a:rPr lang="en-US" sz="2800" dirty="0" err="1"/>
              <a:t>fatigue,susceptibility</a:t>
            </a:r>
            <a:r>
              <a:rPr lang="en-US" sz="2800" dirty="0"/>
              <a:t> to infections and infertility.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95400"/>
            <a:ext cx="8305800" cy="5105400"/>
          </a:xfrm>
        </p:spPr>
        <p:txBody>
          <a:bodyPr>
            <a:normAutofit fontScale="90000"/>
          </a:bodyPr>
          <a:lstStyle/>
          <a:p>
            <a:r>
              <a:rPr lang="en-US" sz="2800" dirty="0"/>
              <a:t/>
            </a:r>
            <a:br>
              <a:rPr lang="en-US" sz="2800" dirty="0"/>
            </a:br>
            <a:r>
              <a:rPr lang="en-US" sz="2800" dirty="0"/>
              <a:t>The following are signs of a more  serious deficiency-</a:t>
            </a:r>
            <a:br>
              <a:rPr lang="en-US" sz="2800" dirty="0"/>
            </a:br>
            <a:r>
              <a:rPr lang="en-US" sz="2800" dirty="0"/>
              <a:t/>
            </a:r>
            <a:br>
              <a:rPr lang="en-US" sz="2800" dirty="0"/>
            </a:br>
            <a:r>
              <a:rPr lang="en-US" sz="2800" dirty="0"/>
              <a:t>1) XEROPHTHALMIA, a severe dryness of the eyes that if untreated can lead to blindness.</a:t>
            </a:r>
            <a:br>
              <a:rPr lang="en-US" sz="2800" dirty="0"/>
            </a:br>
            <a:r>
              <a:rPr lang="en-US" sz="2800" dirty="0"/>
              <a:t>2)NYCTALOPIA or NIGHT BLINDNESS.</a:t>
            </a:r>
            <a:br>
              <a:rPr lang="en-US" sz="2800" dirty="0"/>
            </a:br>
            <a:r>
              <a:rPr lang="en-US" sz="2800" dirty="0"/>
              <a:t>3)</a:t>
            </a:r>
            <a:r>
              <a:rPr lang="en-US" sz="2800" dirty="0" err="1"/>
              <a:t>Keratomalacia</a:t>
            </a:r>
            <a:r>
              <a:rPr lang="en-US" sz="2800" dirty="0"/>
              <a:t/>
            </a:r>
            <a:br>
              <a:rPr lang="en-US" sz="2800" dirty="0"/>
            </a:br>
            <a:r>
              <a:rPr lang="en-US" sz="2800" dirty="0"/>
              <a:t>4)</a:t>
            </a:r>
            <a:r>
              <a:rPr lang="en-US" sz="2800" dirty="0" err="1"/>
              <a:t>Bitot’s</a:t>
            </a:r>
            <a:r>
              <a:rPr lang="en-US" sz="2800" dirty="0"/>
              <a:t> spot.</a:t>
            </a:r>
            <a:br>
              <a:rPr lang="en-US" sz="2800" dirty="0"/>
            </a:br>
            <a:r>
              <a:rPr lang="en-US" sz="2800" dirty="0"/>
              <a:t>5)skin becomes </a:t>
            </a:r>
            <a:r>
              <a:rPr lang="en-US" sz="2800" dirty="0" err="1"/>
              <a:t>rough,dry</a:t>
            </a:r>
            <a:r>
              <a:rPr lang="en-US" sz="2800" dirty="0"/>
              <a:t> and </a:t>
            </a:r>
            <a:r>
              <a:rPr lang="en-US" sz="2800" dirty="0" err="1"/>
              <a:t>scaly.This</a:t>
            </a:r>
            <a:r>
              <a:rPr lang="en-US" sz="2800" dirty="0"/>
              <a:t> condition is known as toad’s skin.</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Vitamin A toxicity may be more common in the U.S than a </a:t>
            </a:r>
            <a:r>
              <a:rPr lang="en-US" sz="2800" dirty="0" err="1"/>
              <a:t>deficiency,due</a:t>
            </a:r>
            <a:r>
              <a:rPr lang="en-US" sz="2800" dirty="0"/>
              <a:t> to high doses of preformed vitamin A (retinol) found in some supplements.</a:t>
            </a:r>
          </a:p>
        </p:txBody>
      </p:sp>
      <p:sp>
        <p:nvSpPr>
          <p:cNvPr id="3" name="Rectangle 2"/>
          <p:cNvSpPr/>
          <p:nvPr/>
        </p:nvSpPr>
        <p:spPr>
          <a:xfrm rot="10800000" flipV="1">
            <a:off x="479142" y="4421792"/>
            <a:ext cx="2013481" cy="523220"/>
          </a:xfrm>
          <a:prstGeom prst="rect">
            <a:avLst/>
          </a:prstGeom>
          <a:noFill/>
        </p:spPr>
        <p:txBody>
          <a:bodyPr wrap="square" lIns="91440" tIns="45720" rIns="91440" bIns="45720">
            <a:spAutoFit/>
          </a:bodyPr>
          <a:lstStyle/>
          <a:p>
            <a:pPr algn="ctr"/>
            <a:r>
              <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TOXICITY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ᴘʜᴀʀᴍᴀʜᴜʙɴɢ on Twitter: &quot;#Xerophthalmia: The term xerophthalmia covers all  the ocular manifestations of vitamin A deficiency. Xerophthalmia can  progress to #irreversible blindness if left untreated. -vitamin A  deficiency and xerophthalmia affect ..."/>
          <p:cNvPicPr>
            <a:picLocks noChangeAspect="1" noChangeArrowheads="1"/>
          </p:cNvPicPr>
          <p:nvPr/>
        </p:nvPicPr>
        <p:blipFill>
          <a:blip r:embed="rId2"/>
          <a:srcRect t="1089" r="1667"/>
          <a:stretch>
            <a:fillRect/>
          </a:stretch>
        </p:blipFill>
        <p:spPr bwMode="auto">
          <a:xfrm>
            <a:off x="0" y="838199"/>
            <a:ext cx="9144000" cy="6121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mmon Eye Ailments Threat to Road Safety DR"/>
          <p:cNvPicPr>
            <a:picLocks noChangeAspect="1" noChangeArrowheads="1"/>
          </p:cNvPicPr>
          <p:nvPr/>
        </p:nvPicPr>
        <p:blipFill>
          <a:blip r:embed="rId2"/>
          <a:srcRect t="4444" r="1111"/>
          <a:stretch>
            <a:fillRect/>
          </a:stretch>
        </p:blipFill>
        <p:spPr bwMode="auto">
          <a:xfrm>
            <a:off x="0" y="685800"/>
            <a:ext cx="9144000" cy="6172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Vitamin A and its deficien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Vitamin A and its deficien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10" name="Picture 6" descr="Vitamin a presentation, Vitamin A Deficiency, Vitamin A toxicity"/>
          <p:cNvPicPr>
            <a:picLocks noChangeAspect="1" noChangeArrowheads="1"/>
          </p:cNvPicPr>
          <p:nvPr/>
        </p:nvPicPr>
        <p:blipFill>
          <a:blip r:embed="rId2"/>
          <a:srcRect/>
          <a:stretch>
            <a:fillRect/>
          </a:stretch>
        </p:blipFill>
        <p:spPr bwMode="auto">
          <a:xfrm>
            <a:off x="457200" y="1219200"/>
            <a:ext cx="7620000" cy="5029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Xerophthalm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34" name="Picture 6" descr="Vitamin A and its deficiency"/>
          <p:cNvPicPr>
            <a:picLocks noChangeAspect="1" noChangeArrowheads="1"/>
          </p:cNvPicPr>
          <p:nvPr/>
        </p:nvPicPr>
        <p:blipFill>
          <a:blip r:embed="rId2"/>
          <a:srcRect/>
          <a:stretch>
            <a:fillRect/>
          </a:stretch>
        </p:blipFill>
        <p:spPr bwMode="auto">
          <a:xfrm>
            <a:off x="838200" y="914400"/>
            <a:ext cx="7162800" cy="5410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Vitamin A Deficiency - www.medicoapps.or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Vitamin A Deficiency - www.medicoapps.or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title"/>
          </p:nvPr>
        </p:nvSpPr>
        <p:spPr>
          <a:xfrm>
            <a:off x="457200" y="704088"/>
            <a:ext cx="8305800" cy="5087112"/>
          </a:xfrm>
        </p:spPr>
        <p:txBody>
          <a:bodyPr>
            <a:normAutofit/>
          </a:bodyPr>
          <a:lstStyle/>
          <a:p>
            <a:r>
              <a:rPr lang="en-US" sz="2400" dirty="0"/>
              <a:t>Vitamin A is also fat-</a:t>
            </a:r>
            <a:r>
              <a:rPr lang="en-US" sz="2400" dirty="0" err="1"/>
              <a:t>soluble,meaning</a:t>
            </a:r>
            <a:r>
              <a:rPr lang="en-US" sz="2400" dirty="0"/>
              <a:t> that any amount not immediately needed by the body is absorbed and stored in fat tissue or the </a:t>
            </a:r>
            <a:r>
              <a:rPr lang="en-US" sz="2400" dirty="0" err="1"/>
              <a:t>liver.If</a:t>
            </a:r>
            <a:r>
              <a:rPr lang="en-US" sz="2400" dirty="0"/>
              <a:t> too much is stored, it can become toxic.</a:t>
            </a:r>
            <a:br>
              <a:rPr lang="en-US" sz="2400" dirty="0"/>
            </a:br>
            <a:r>
              <a:rPr lang="en-US" sz="2400" dirty="0"/>
              <a:t/>
            </a:r>
            <a:br>
              <a:rPr lang="en-US" sz="2400" dirty="0"/>
            </a:br>
            <a:r>
              <a:rPr lang="en-US" sz="2400" dirty="0"/>
              <a:t>The tolerable upper intake of 3,000 mcg of performed vitamin A, more than three times the current recommended daily level , is thought to be safe.</a:t>
            </a:r>
            <a:br>
              <a:rPr lang="en-US" sz="2400" dirty="0"/>
            </a:br>
            <a:r>
              <a:rPr lang="en-US" sz="2400" dirty="0" err="1"/>
              <a:t>However,there</a:t>
            </a:r>
            <a:r>
              <a:rPr lang="en-US" sz="2400" dirty="0"/>
              <a:t> is some evidence that this much preformed vitamin A might increase the risk of bone </a:t>
            </a:r>
            <a:r>
              <a:rPr lang="en-US" sz="2400" dirty="0" err="1"/>
              <a:t>loss,hip</a:t>
            </a:r>
            <a:r>
              <a:rPr lang="en-US" sz="2400" dirty="0"/>
              <a:t> fracture or some birth defects.</a:t>
            </a:r>
            <a:br>
              <a:rPr lang="en-US" sz="2400" dirty="0"/>
            </a:br>
            <a:r>
              <a:rPr lang="en-US" sz="2400" dirty="0"/>
              <a:t>Another reason to avoid too much preformed vitamin A is that it may interfere with the beneficial actions of Vitamin D.</a:t>
            </a:r>
            <a:r>
              <a:rPr lang="en-US" sz="2000" dirty="0"/>
              <a:t/>
            </a:r>
            <a:br>
              <a:rPr lang="en-US" sz="2000" dirty="0"/>
            </a:b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305800" cy="3810000"/>
          </a:xfrm>
        </p:spPr>
        <p:txBody>
          <a:bodyPr>
            <a:normAutofit/>
          </a:bodyPr>
          <a:lstStyle/>
          <a:p>
            <a:r>
              <a:rPr lang="en-US" sz="2800" dirty="0"/>
              <a:t>Signs of toxicity include the following-</a:t>
            </a:r>
            <a:br>
              <a:rPr lang="en-US" sz="2800" dirty="0"/>
            </a:br>
            <a:r>
              <a:rPr lang="en-US" sz="2800" dirty="0"/>
              <a:t>1)Vision changes such as blurry sight.</a:t>
            </a:r>
            <a:br>
              <a:rPr lang="en-US" sz="2800" dirty="0"/>
            </a:br>
            <a:r>
              <a:rPr lang="en-US" sz="2800" dirty="0"/>
              <a:t>2)Bone pain.</a:t>
            </a:r>
            <a:br>
              <a:rPr lang="en-US" sz="2800" dirty="0"/>
            </a:br>
            <a:r>
              <a:rPr lang="en-US" sz="2800" dirty="0"/>
              <a:t>3)Nausea and vomiting.</a:t>
            </a:r>
            <a:br>
              <a:rPr lang="en-US" sz="2800" dirty="0"/>
            </a:br>
            <a:r>
              <a:rPr lang="en-US" sz="2800" dirty="0"/>
              <a:t>4)Dry skin.</a:t>
            </a:r>
            <a:br>
              <a:rPr lang="en-US" sz="2800" dirty="0"/>
            </a:br>
            <a:r>
              <a:rPr lang="en-US" sz="2800" dirty="0"/>
              <a:t>5)Sensitivity to bright light like sunlight.</a:t>
            </a:r>
          </a:p>
        </p:txBody>
      </p:sp>
      <p:sp>
        <p:nvSpPr>
          <p:cNvPr id="39938" name="AutoShape 2" descr="Vitamin A Deficiency: Signs and Symptoms - McIsaac Health Systems In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82341"/>
            <a:ext cx="7315200" cy="4524315"/>
          </a:xfrm>
          <a:prstGeom prst="rect">
            <a:avLst/>
          </a:prstGeom>
        </p:spPr>
        <p:txBody>
          <a:bodyPr wrap="square">
            <a:spAutoFit/>
          </a:bodyPr>
          <a:lstStyle/>
          <a:p>
            <a:pPr fontAlgn="base"/>
            <a:r>
              <a:rPr lang="en-US" sz="2400" b="1" dirty="0"/>
              <a:t>What is a Vitamin?</a:t>
            </a:r>
          </a:p>
          <a:p>
            <a:pPr fontAlgn="base"/>
            <a:r>
              <a:rPr lang="en-US" sz="2400" dirty="0"/>
              <a:t>Vitamins are a group of essential nutrients that the human body requires for normal cell function, development and growth, and for maintaining overall proper health. </a:t>
            </a:r>
          </a:p>
          <a:p>
            <a:pPr fontAlgn="base"/>
            <a:r>
              <a:rPr lang="en-US" sz="2400" dirty="0"/>
              <a:t>These are organic compounds that are present in several food items in small quantities.</a:t>
            </a:r>
          </a:p>
          <a:p>
            <a:pPr fontAlgn="base"/>
            <a:r>
              <a:rPr lang="en-US" sz="2400" dirty="0"/>
              <a:t>Human beings need to consume all types of vitamins from these eatables to ensure nutrient balance as our bodies do not naturally </a:t>
            </a:r>
            <a:r>
              <a:rPr lang="en-US" sz="2400" dirty="0" err="1"/>
              <a:t>synthesise</a:t>
            </a:r>
            <a:r>
              <a:rPr lang="en-US" sz="2400" dirty="0"/>
              <a:t> them. Also, a deficiency of these nutrients can lead to numerous health problems, ranging from mild to fatal.</a:t>
            </a:r>
          </a:p>
        </p:txBody>
      </p:sp>
      <p:sp>
        <p:nvSpPr>
          <p:cNvPr id="4" name="Rectangle 3"/>
          <p:cNvSpPr/>
          <p:nvPr/>
        </p:nvSpPr>
        <p:spPr>
          <a:xfrm>
            <a:off x="2514600" y="457200"/>
            <a:ext cx="3962400" cy="923330"/>
          </a:xfrm>
          <a:prstGeom prst="rect">
            <a:avLst/>
          </a:prstGeom>
          <a:noFill/>
        </p:spPr>
        <p:txBody>
          <a:bodyPr wrap="squar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Vitamin A Deficiency: Signs and Symptoms - McIsaac Health Systems In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Vitamin A Deficiency: Signs and Symptoms - McIsaac Health Systems In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Can Vitamin A Deficiency Cause Blindness? - Boldsky.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0" name="AutoShape 8" descr="Can Vitamin A Deficiency Cause Blindness? - Boldsky.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2" name="AutoShape 10" descr="Vitamin 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4" name="AutoShape 12" descr="Vitamin A Deficiency Model India, Vitamin A Deficiency Model Manufacturer,  Vitamin A Deficiency Model Suppliers and Vitamin A Deficiency Model  Exporters in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6" name="Picture 14" descr="salama Mišljenje kavez vitamin a poništiti Gorčina Do meditacije"/>
          <p:cNvPicPr>
            <a:picLocks noChangeAspect="1" noChangeArrowheads="1"/>
          </p:cNvPicPr>
          <p:nvPr/>
        </p:nvPicPr>
        <p:blipFill>
          <a:blip r:embed="rId2"/>
          <a:srcRect b="8511"/>
          <a:stretch>
            <a:fillRect/>
          </a:stretch>
        </p:blipFill>
        <p:spPr bwMode="auto">
          <a:xfrm>
            <a:off x="0" y="1143000"/>
            <a:ext cx="9144000" cy="5715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Vitamin A: Functions, Health Benefits, and Drawbacks - Nutrition Adv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Vitamin A: Functions, Health Benefits, and Drawbacks - Nutrition Adv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0" name="Picture 6" descr="Vitamin a Health Benefits. Vector Cartoon Icons Set. Stock Vector -  Illustration of bone, complex: 148427582"/>
          <p:cNvPicPr>
            <a:picLocks noChangeAspect="1" noChangeArrowheads="1"/>
          </p:cNvPicPr>
          <p:nvPr/>
        </p:nvPicPr>
        <p:blipFill>
          <a:blip r:embed="rId2"/>
          <a:srcRect/>
          <a:stretch>
            <a:fillRect/>
          </a:stretch>
        </p:blipFill>
        <p:spPr bwMode="auto">
          <a:xfrm>
            <a:off x="0" y="788276"/>
            <a:ext cx="9144000" cy="606972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Vitamin A: Roles, Deficiency and Sources - Truebasics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6" name="AutoShape 4" descr="Vitamin A: Health Benefits, Types, Dosage &amp; Risk - Boldsky.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8" name="Picture 6" descr="Vitamin A Benefits, Sources And Its Side Effects | Lybrate"/>
          <p:cNvPicPr>
            <a:picLocks noChangeAspect="1" noChangeArrowheads="1"/>
          </p:cNvPicPr>
          <p:nvPr/>
        </p:nvPicPr>
        <p:blipFill>
          <a:blip r:embed="rId2"/>
          <a:srcRect r="-706" b="7210"/>
          <a:stretch>
            <a:fillRect/>
          </a:stretch>
        </p:blipFill>
        <p:spPr bwMode="auto">
          <a:xfrm>
            <a:off x="0" y="826806"/>
            <a:ext cx="9144000" cy="603119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Vitamin A Benefits"/>
          <p:cNvPicPr>
            <a:picLocks noChangeAspect="1" noChangeArrowheads="1"/>
          </p:cNvPicPr>
          <p:nvPr/>
        </p:nvPicPr>
        <p:blipFill>
          <a:blip r:embed="rId2"/>
          <a:srcRect r="-303" b="4433"/>
          <a:stretch>
            <a:fillRect/>
          </a:stretch>
        </p:blipFill>
        <p:spPr bwMode="auto">
          <a:xfrm>
            <a:off x="0" y="595312"/>
            <a:ext cx="9144000" cy="62626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Vitamin A:Body Functions,Deficiency Symptoms ,Vegan Foods,Daily Int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Vitamin a: Benefits, Foods, and How Much You Ne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Vitamin A:Body Functions,Deficiency Symptoms ,Vegan Foods,Daily Int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4" name="AutoShape 8" descr="Vitamin A:Body Functions,Deficiency Symptoms ,Vegan Foods,Daily Int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6" name="AutoShape 10" descr="Vitamin A:Body Functions,Deficiency Symptoms ,Vegan Foods,Daily Int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8" name="AutoShape 12" descr="Vitamin A:Body Functions,Deficiency Symptoms ,Vegan Foods,Daily Int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90" name="AutoShape 14" descr="Vitamin A:Body Functions,Deficiency Symptoms ,Vegan Foods,Daily Int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94" name="AutoShape 18" descr="Vitamin A for Babies and Children - SR Nutr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96" name="AutoShape 20" descr="Vitamin A for Babies and Children - SR Nutr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98" name="AutoShape 22" descr="Vitamin A. - ppt video online downl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200" name="AutoShape 24" descr="Vitamin A - Skinny Ch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202" name="AutoShape 26" descr="Vitamin A - Skinny Ch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204" name="AutoShape 28" descr="Vitamin A:Body Functions,Deficiency Symptoms ,Vegan Foods,Daily Int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206" name="Picture 30" descr="How Much Vitamin A Do I Need? - Food and Health Communications"/>
          <p:cNvPicPr>
            <a:picLocks noChangeAspect="1" noChangeArrowheads="1"/>
          </p:cNvPicPr>
          <p:nvPr/>
        </p:nvPicPr>
        <p:blipFill>
          <a:blip r:embed="rId2"/>
          <a:srcRect r="-155" b="7556"/>
          <a:stretch>
            <a:fillRect/>
          </a:stretch>
        </p:blipFill>
        <p:spPr bwMode="auto">
          <a:xfrm>
            <a:off x="0" y="914400"/>
            <a:ext cx="9144000" cy="5943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Top 10 Foods High in Vitamin 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Top 10 Foods High in Vitamin 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6" name="Picture 6" descr="Top Food High in Vitamin A"/>
          <p:cNvPicPr>
            <a:picLocks noChangeAspect="1" noChangeArrowheads="1"/>
          </p:cNvPicPr>
          <p:nvPr/>
        </p:nvPicPr>
        <p:blipFill>
          <a:blip r:embed="rId2"/>
          <a:srcRect b="11538"/>
          <a:stretch>
            <a:fillRect/>
          </a:stretch>
        </p:blipFill>
        <p:spPr bwMode="auto">
          <a:xfrm>
            <a:off x="381000" y="1066800"/>
            <a:ext cx="8153400" cy="5562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68,218 Thank You Stock Photos, Pictures &amp; Royalty-Free Images - i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Thank You Images – Browse 194,011 Stock Photos, Vectors, and Video | Adobe  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0" name="Picture 6" descr="Thank you - Photos | Facebook"/>
          <p:cNvPicPr>
            <a:picLocks noChangeAspect="1" noChangeArrowheads="1"/>
          </p:cNvPicPr>
          <p:nvPr/>
        </p:nvPicPr>
        <p:blipFill>
          <a:blip r:embed="rId2"/>
          <a:srcRect/>
          <a:stretch>
            <a:fillRect/>
          </a:stretch>
        </p:blipFill>
        <p:spPr bwMode="auto">
          <a:xfrm>
            <a:off x="1600200" y="2286000"/>
            <a:ext cx="5410200" cy="3581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0"/>
            <a:ext cx="880259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CLASSIFICATION OF VITAMINS</a:t>
            </a:r>
          </a:p>
        </p:txBody>
      </p:sp>
      <p:sp>
        <p:nvSpPr>
          <p:cNvPr id="22532" name="AutoShape 4" descr="Vitamin Lesson for Kids: Facts &amp; Definition | Study.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Vitamin Lesson for Kids: Facts &amp; Definition | Study.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6" name="Picture 8" descr="Vitamin Lesson for Kids: Facts &amp; Definition | Study.com"/>
          <p:cNvPicPr>
            <a:picLocks noChangeAspect="1" noChangeArrowheads="1"/>
          </p:cNvPicPr>
          <p:nvPr/>
        </p:nvPicPr>
        <p:blipFill>
          <a:blip r:embed="rId2"/>
          <a:srcRect/>
          <a:stretch>
            <a:fillRect/>
          </a:stretch>
        </p:blipFill>
        <p:spPr bwMode="auto">
          <a:xfrm>
            <a:off x="1358977" y="838200"/>
            <a:ext cx="6184823" cy="6019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lgerian" pitchFamily="82" charset="0"/>
              </a:rPr>
              <a:t>DIFFERENCE BETWEEN FAT SOLUBLE AND WATER SOLUBLE VITAMINS</a:t>
            </a:r>
          </a:p>
        </p:txBody>
      </p:sp>
      <p:sp>
        <p:nvSpPr>
          <p:cNvPr id="3" name="Content Placeholder 2"/>
          <p:cNvSpPr>
            <a:spLocks noGrp="1"/>
          </p:cNvSpPr>
          <p:nvPr>
            <p:ph sz="half" idx="1"/>
          </p:nvPr>
        </p:nvSpPr>
        <p:spPr/>
        <p:txBody>
          <a:bodyPr>
            <a:normAutofit/>
          </a:bodyPr>
          <a:lstStyle/>
          <a:p>
            <a:pPr algn="ctr">
              <a:buNone/>
            </a:pPr>
            <a:r>
              <a:rPr lang="en-US" sz="2000" u="sng" dirty="0">
                <a:latin typeface="Comic Sans MS" pitchFamily="66" charset="0"/>
              </a:rPr>
              <a:t>FAT SOLUBLE VITAMINS</a:t>
            </a:r>
          </a:p>
          <a:p>
            <a:pPr>
              <a:buFont typeface="Wingdings" pitchFamily="2" charset="2"/>
              <a:buChar char="§"/>
            </a:pPr>
            <a:r>
              <a:rPr lang="en-US" sz="2000" dirty="0">
                <a:latin typeface="Comic Sans MS" pitchFamily="66" charset="0"/>
              </a:rPr>
              <a:t>Soluble  in fat.</a:t>
            </a:r>
          </a:p>
          <a:p>
            <a:pPr>
              <a:buFont typeface="Wingdings" pitchFamily="2" charset="2"/>
              <a:buChar char="§"/>
            </a:pPr>
            <a:r>
              <a:rPr lang="en-US" sz="2000" dirty="0">
                <a:latin typeface="Comic Sans MS" pitchFamily="66" charset="0"/>
              </a:rPr>
              <a:t>Stored in liver.</a:t>
            </a:r>
          </a:p>
          <a:p>
            <a:pPr>
              <a:buFont typeface="Wingdings" pitchFamily="2" charset="2"/>
              <a:buChar char="§"/>
            </a:pPr>
            <a:r>
              <a:rPr lang="en-US" sz="2000" dirty="0">
                <a:latin typeface="Comic Sans MS" pitchFamily="66" charset="0"/>
              </a:rPr>
              <a:t>Requires carrier protein.</a:t>
            </a:r>
          </a:p>
          <a:p>
            <a:pPr>
              <a:buFont typeface="Wingdings" pitchFamily="2" charset="2"/>
              <a:buChar char="§"/>
            </a:pPr>
            <a:r>
              <a:rPr lang="en-US" sz="2000" dirty="0">
                <a:latin typeface="Comic Sans MS" pitchFamily="66" charset="0"/>
              </a:rPr>
              <a:t>Absorbed along with other lipids.</a:t>
            </a:r>
          </a:p>
          <a:p>
            <a:pPr>
              <a:buFont typeface="Wingdings" pitchFamily="2" charset="2"/>
              <a:buChar char="§"/>
            </a:pPr>
            <a:r>
              <a:rPr lang="en-US" sz="2000" dirty="0">
                <a:latin typeface="Comic Sans MS" pitchFamily="66" charset="0"/>
              </a:rPr>
              <a:t>Toxicity( </a:t>
            </a:r>
            <a:r>
              <a:rPr lang="en-US" sz="2000" dirty="0" err="1">
                <a:latin typeface="Comic Sans MS" pitchFamily="66" charset="0"/>
              </a:rPr>
              <a:t>hypervitaminosis</a:t>
            </a:r>
            <a:r>
              <a:rPr lang="en-US" sz="2000" dirty="0">
                <a:latin typeface="Comic Sans MS" pitchFamily="66" charset="0"/>
              </a:rPr>
              <a:t>) may occur.</a:t>
            </a:r>
          </a:p>
          <a:p>
            <a:pPr>
              <a:buFont typeface="Wingdings" pitchFamily="2" charset="2"/>
              <a:buChar char="§"/>
            </a:pPr>
            <a:r>
              <a:rPr lang="en-US" sz="2000" dirty="0">
                <a:latin typeface="Comic Sans MS" pitchFamily="66" charset="0"/>
              </a:rPr>
              <a:t>Deficiency occurs only when stores are depleted.</a:t>
            </a:r>
          </a:p>
          <a:p>
            <a:pPr>
              <a:buFont typeface="Wingdings" pitchFamily="2" charset="2"/>
              <a:buChar char="§"/>
            </a:pPr>
            <a:r>
              <a:rPr lang="en-US" sz="2000" dirty="0">
                <a:latin typeface="Comic Sans MS" pitchFamily="66" charset="0"/>
              </a:rPr>
              <a:t>E.g. A,D,E,K</a:t>
            </a:r>
          </a:p>
          <a:p>
            <a:pPr>
              <a:buFont typeface="Wingdings" pitchFamily="2" charset="2"/>
              <a:buChar char="§"/>
            </a:pPr>
            <a:endParaRPr lang="en-US" sz="2000" u="sng" dirty="0">
              <a:latin typeface="Comic Sans MS" pitchFamily="66" charset="0"/>
            </a:endParaRPr>
          </a:p>
        </p:txBody>
      </p:sp>
      <p:sp>
        <p:nvSpPr>
          <p:cNvPr id="4" name="Content Placeholder 3"/>
          <p:cNvSpPr>
            <a:spLocks noGrp="1"/>
          </p:cNvSpPr>
          <p:nvPr>
            <p:ph sz="half" idx="2"/>
          </p:nvPr>
        </p:nvSpPr>
        <p:spPr/>
        <p:txBody>
          <a:bodyPr>
            <a:normAutofit/>
          </a:bodyPr>
          <a:lstStyle/>
          <a:p>
            <a:pPr>
              <a:buNone/>
            </a:pPr>
            <a:r>
              <a:rPr lang="en-US" sz="2000" u="sng" dirty="0">
                <a:latin typeface="Comic Sans MS" pitchFamily="66" charset="0"/>
              </a:rPr>
              <a:t>WATER SOLUBLE VITAMINS</a:t>
            </a:r>
          </a:p>
          <a:p>
            <a:pPr>
              <a:buFont typeface="Wingdings" pitchFamily="2" charset="2"/>
              <a:buChar char="§"/>
            </a:pPr>
            <a:r>
              <a:rPr lang="en-US" sz="2000" dirty="0">
                <a:latin typeface="Comic Sans MS" pitchFamily="66" charset="0"/>
              </a:rPr>
              <a:t>Soluble  in water.</a:t>
            </a:r>
          </a:p>
          <a:p>
            <a:pPr>
              <a:buFont typeface="Wingdings" pitchFamily="2" charset="2"/>
              <a:buChar char="§"/>
            </a:pPr>
            <a:r>
              <a:rPr lang="en-US" sz="2000" dirty="0">
                <a:latin typeface="Comic Sans MS" pitchFamily="66" charset="0"/>
              </a:rPr>
              <a:t>Excreted in urine.</a:t>
            </a:r>
          </a:p>
          <a:p>
            <a:pPr>
              <a:buFont typeface="Wingdings" pitchFamily="2" charset="2"/>
              <a:buChar char="§"/>
            </a:pPr>
            <a:r>
              <a:rPr lang="en-US" sz="2000" dirty="0">
                <a:latin typeface="Comic Sans MS" pitchFamily="66" charset="0"/>
              </a:rPr>
              <a:t>No  requirement of carrier protein</a:t>
            </a:r>
          </a:p>
          <a:p>
            <a:pPr>
              <a:buFont typeface="Wingdings" pitchFamily="2" charset="2"/>
              <a:buChar char="§"/>
            </a:pPr>
            <a:r>
              <a:rPr lang="en-US" sz="2000" dirty="0">
                <a:latin typeface="Comic Sans MS" pitchFamily="66" charset="0"/>
              </a:rPr>
              <a:t>Absorption is simple.</a:t>
            </a:r>
          </a:p>
          <a:p>
            <a:pPr>
              <a:buFont typeface="Wingdings" pitchFamily="2" charset="2"/>
              <a:buChar char="§"/>
            </a:pPr>
            <a:r>
              <a:rPr lang="en-US" sz="2000" dirty="0" err="1">
                <a:latin typeface="Comic Sans MS" pitchFamily="66" charset="0"/>
              </a:rPr>
              <a:t>Unlikely,since</a:t>
            </a:r>
            <a:r>
              <a:rPr lang="en-US" sz="2000" dirty="0">
                <a:latin typeface="Comic Sans MS" pitchFamily="66" charset="0"/>
              </a:rPr>
              <a:t> excess is excreted.</a:t>
            </a:r>
          </a:p>
          <a:p>
            <a:pPr>
              <a:buFont typeface="Wingdings" pitchFamily="2" charset="2"/>
              <a:buChar char="§"/>
            </a:pPr>
            <a:r>
              <a:rPr lang="en-US" sz="2000" dirty="0">
                <a:latin typeface="Comic Sans MS" pitchFamily="66" charset="0"/>
              </a:rPr>
              <a:t>Deficiency manifests rapidly as there is no storage.</a:t>
            </a:r>
          </a:p>
          <a:p>
            <a:pPr>
              <a:buFont typeface="Wingdings" pitchFamily="2" charset="2"/>
              <a:buChar char="§"/>
            </a:pPr>
            <a:r>
              <a:rPr lang="en-US" sz="2000" dirty="0" err="1">
                <a:latin typeface="Comic Sans MS" pitchFamily="66" charset="0"/>
              </a:rPr>
              <a:t>E.g</a:t>
            </a:r>
            <a:r>
              <a:rPr lang="en-US" sz="2000" dirty="0">
                <a:latin typeface="Comic Sans MS" pitchFamily="66" charset="0"/>
              </a:rPr>
              <a:t> B complex and </a:t>
            </a:r>
            <a:r>
              <a:rPr lang="en-US" sz="2000" dirty="0" err="1">
                <a:latin typeface="Comic Sans MS" pitchFamily="66" charset="0"/>
              </a:rPr>
              <a:t>vit</a:t>
            </a:r>
            <a:r>
              <a:rPr lang="en-US" sz="2000" dirty="0">
                <a:latin typeface="Comic Sans MS" pitchFamily="66" charset="0"/>
              </a:rPr>
              <a:t> 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mune Boosting Foods - The Produce Mom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4495800" cy="1219200"/>
          </a:xfrm>
        </p:spPr>
        <p:txBody>
          <a:bodyPr/>
          <a:lstStyle/>
          <a:p>
            <a:pPr algn="ctr"/>
            <a:r>
              <a:rPr lang="en-US" dirty="0"/>
              <a:t>INTRODUCTION</a:t>
            </a:r>
          </a:p>
        </p:txBody>
      </p:sp>
      <p:sp>
        <p:nvSpPr>
          <p:cNvPr id="3" name="Content Placeholder 2"/>
          <p:cNvSpPr>
            <a:spLocks noGrp="1"/>
          </p:cNvSpPr>
          <p:nvPr>
            <p:ph idx="1"/>
          </p:nvPr>
        </p:nvSpPr>
        <p:spPr>
          <a:xfrm>
            <a:off x="457200" y="1609416"/>
            <a:ext cx="7924800" cy="5248584"/>
          </a:xfrm>
        </p:spPr>
        <p:txBody>
          <a:bodyPr>
            <a:normAutofit/>
          </a:bodyPr>
          <a:lstStyle/>
          <a:p>
            <a:endParaRPr lang="en-US" sz="2400" dirty="0"/>
          </a:p>
          <a:p>
            <a:pPr>
              <a:buNone/>
            </a:pPr>
            <a:r>
              <a:rPr lang="en-US" sz="2400" dirty="0"/>
              <a:t>   Vitamin A was discovered  in1909 and its chemical name is retinol.</a:t>
            </a:r>
          </a:p>
          <a:p>
            <a:pPr>
              <a:buNone/>
            </a:pPr>
            <a:r>
              <a:rPr lang="en-US" sz="2400" dirty="0"/>
              <a:t>    Vitamin A is an essential fat-soluble micronutrient</a:t>
            </a:r>
          </a:p>
          <a:p>
            <a:pPr>
              <a:buNone/>
            </a:pPr>
            <a:r>
              <a:rPr lang="en-US" sz="2400" dirty="0"/>
              <a:t>    required for normal growth development,</a:t>
            </a:r>
          </a:p>
          <a:p>
            <a:pPr>
              <a:buNone/>
            </a:pPr>
            <a:r>
              <a:rPr lang="en-US" sz="2400" dirty="0"/>
              <a:t>    maintenance of healthy mucosal membranes,  reproductive health, immunity, and vision,  especially for dark adaptation. Vitamin A occurs only in foods of animal </a:t>
            </a:r>
            <a:r>
              <a:rPr lang="en-US" sz="2400" dirty="0" err="1"/>
              <a:t>origin.Vitamin</a:t>
            </a:r>
            <a:r>
              <a:rPr lang="en-US" sz="2400" dirty="0"/>
              <a:t> A  activity is possessed by </a:t>
            </a:r>
            <a:r>
              <a:rPr lang="en-US" sz="2400" dirty="0" err="1"/>
              <a:t>carotenoids</a:t>
            </a:r>
            <a:r>
              <a:rPr lang="en-US" sz="2400" dirty="0"/>
              <a:t> found in </a:t>
            </a:r>
            <a:r>
              <a:rPr lang="en-US" sz="2400" dirty="0" err="1"/>
              <a:t>plants.Hence</a:t>
            </a:r>
            <a:r>
              <a:rPr lang="en-US" sz="2400" dirty="0"/>
              <a:t> </a:t>
            </a:r>
            <a:r>
              <a:rPr lang="en-US" sz="2400" dirty="0" err="1"/>
              <a:t>carotenoids</a:t>
            </a:r>
            <a:r>
              <a:rPr lang="en-US" sz="2400" dirty="0"/>
              <a:t> are called </a:t>
            </a:r>
            <a:r>
              <a:rPr lang="en-US" sz="2400" dirty="0" err="1"/>
              <a:t>provitamnins</a:t>
            </a:r>
            <a:r>
              <a:rPr lang="en-US" sz="2400" dirty="0"/>
              <a:t> 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VITAMIN A</a:t>
            </a:r>
          </a:p>
        </p:txBody>
      </p:sp>
      <p:sp>
        <p:nvSpPr>
          <p:cNvPr id="6" name="Rectangle 5"/>
          <p:cNvSpPr/>
          <p:nvPr/>
        </p:nvSpPr>
        <p:spPr>
          <a:xfrm>
            <a:off x="685800" y="1981200"/>
            <a:ext cx="7467600" cy="3477875"/>
          </a:xfrm>
          <a:prstGeom prst="rect">
            <a:avLst/>
          </a:prstGeom>
        </p:spPr>
        <p:txBody>
          <a:bodyPr wrap="square">
            <a:spAutoFit/>
          </a:bodyPr>
          <a:lstStyle/>
          <a:p>
            <a:r>
              <a:rPr lang="en-US" sz="2000" dirty="0"/>
              <a:t>The two main forms of vitamin A in the human diet are preformed –</a:t>
            </a:r>
          </a:p>
          <a:p>
            <a:pPr marL="457200" indent="-457200"/>
            <a:r>
              <a:rPr lang="en-US" sz="2000" dirty="0"/>
              <a:t>1. Vitamin A (retinol, </a:t>
            </a:r>
            <a:r>
              <a:rPr lang="en-US" sz="2000" dirty="0" err="1"/>
              <a:t>retinyl</a:t>
            </a:r>
            <a:r>
              <a:rPr lang="en-US" sz="2000" dirty="0"/>
              <a:t> esters)</a:t>
            </a:r>
          </a:p>
          <a:p>
            <a:r>
              <a:rPr lang="en-US" sz="2000" dirty="0"/>
              <a:t>2. </a:t>
            </a:r>
            <a:r>
              <a:rPr lang="en-US" sz="2000" dirty="0" err="1"/>
              <a:t>Provitamin</a:t>
            </a:r>
            <a:r>
              <a:rPr lang="en-US" sz="2000" dirty="0"/>
              <a:t> A </a:t>
            </a:r>
            <a:r>
              <a:rPr lang="en-US" sz="2000" dirty="0" err="1"/>
              <a:t>carotenoids</a:t>
            </a:r>
            <a:r>
              <a:rPr lang="en-US" sz="2000" dirty="0"/>
              <a:t> (such as beta-carotene that are converted to retinol).</a:t>
            </a:r>
          </a:p>
          <a:p>
            <a:endParaRPr lang="en-US" sz="2000" dirty="0"/>
          </a:p>
          <a:p>
            <a:r>
              <a:rPr lang="en-US" sz="2000" dirty="0"/>
              <a:t> Preformed vitamin A comes from –</a:t>
            </a:r>
          </a:p>
          <a:p>
            <a:endParaRPr lang="en-US" sz="2000" dirty="0"/>
          </a:p>
          <a:p>
            <a:pPr marL="457200" indent="-457200"/>
            <a:r>
              <a:rPr lang="en-US" sz="2000" dirty="0"/>
              <a:t>  1.Animal products</a:t>
            </a:r>
          </a:p>
          <a:p>
            <a:r>
              <a:rPr lang="en-US" sz="2000" dirty="0"/>
              <a:t>  2.Fortified foods</a:t>
            </a:r>
          </a:p>
          <a:p>
            <a:r>
              <a:rPr lang="en-US" sz="2000" dirty="0"/>
              <a:t>  3.vitamin supplements.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895600"/>
            <a:ext cx="7543800" cy="2800767"/>
          </a:xfrm>
          <a:prstGeom prst="rect">
            <a:avLst/>
          </a:prstGeom>
        </p:spPr>
        <p:txBody>
          <a:bodyPr wrap="square">
            <a:spAutoFit/>
          </a:bodyPr>
          <a:lstStyle/>
          <a:p>
            <a:r>
              <a:rPr lang="en-US" sz="2800" dirty="0"/>
              <a:t> </a:t>
            </a:r>
            <a:r>
              <a:rPr lang="en-US" sz="2000" dirty="0" err="1"/>
              <a:t>Carotenoids</a:t>
            </a:r>
            <a:r>
              <a:rPr lang="en-US" sz="2000" dirty="0"/>
              <a:t> are found naturally in plant foods. </a:t>
            </a:r>
          </a:p>
          <a:p>
            <a:r>
              <a:rPr lang="en-US" sz="2000" dirty="0"/>
              <a:t>There are other types of </a:t>
            </a:r>
            <a:r>
              <a:rPr lang="en-US" sz="2000" dirty="0" err="1"/>
              <a:t>carotenoids</a:t>
            </a:r>
            <a:r>
              <a:rPr lang="en-US" sz="2000" dirty="0"/>
              <a:t> found in food that are not converted to vitamin A but have health-promoting properties; these include-</a:t>
            </a:r>
          </a:p>
          <a:p>
            <a:endParaRPr lang="en-US" sz="2000" dirty="0"/>
          </a:p>
          <a:p>
            <a:r>
              <a:rPr lang="en-US" sz="2000" dirty="0"/>
              <a:t>                               1.Lycopene</a:t>
            </a:r>
          </a:p>
          <a:p>
            <a:r>
              <a:rPr lang="en-US" sz="2000" dirty="0"/>
              <a:t>                               2.Lutein</a:t>
            </a:r>
          </a:p>
          <a:p>
            <a:r>
              <a:rPr lang="en-US" sz="2000" dirty="0"/>
              <a:t>                               3.Zeaxanthin</a:t>
            </a:r>
            <a:r>
              <a:rPr lang="en-US" sz="2800" dirty="0"/>
              <a:t>.</a:t>
            </a:r>
          </a:p>
        </p:txBody>
      </p:sp>
      <p:sp>
        <p:nvSpPr>
          <p:cNvPr id="1026" name="AutoShape 2" descr="Carotenoids Analysis Service - Creative Proteom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Carotenoids Analysis Service - Creative Proteom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Low levels of carotenoids linked to Parkinson's disease risk and  progression: R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Low levels of carotenoids linked to Parkinson's disease risk and  progression: R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Low levels of carotenoids linked to Parkinson's disease risk and  progression: R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Low levels of carotenoids linked to Parkinson's disease risk and  progression: R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Low levels of carotenoids linked to Parkinson's disease risk and  progression: R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Low levels of carotenoids linked to Parkinson's disease risk and  progression: R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2" name="Picture 18" descr="Carotenoid là gì và tác dụng ra sao?"/>
          <p:cNvPicPr>
            <a:picLocks noChangeAspect="1" noChangeArrowheads="1"/>
          </p:cNvPicPr>
          <p:nvPr/>
        </p:nvPicPr>
        <p:blipFill>
          <a:blip r:embed="rId2"/>
          <a:srcRect/>
          <a:stretch>
            <a:fillRect/>
          </a:stretch>
        </p:blipFill>
        <p:spPr bwMode="auto">
          <a:xfrm>
            <a:off x="1752600" y="685800"/>
            <a:ext cx="5257800" cy="2057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320</TotalTime>
  <Words>615</Words>
  <Application>Microsoft Office PowerPoint</Application>
  <PresentationFormat>On-screen Show (4:3)</PresentationFormat>
  <Paragraphs>78</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Algerian</vt:lpstr>
      <vt:lpstr>Calibri</vt:lpstr>
      <vt:lpstr>Comic Sans MS</vt:lpstr>
      <vt:lpstr>Constantia</vt:lpstr>
      <vt:lpstr>Wingdings</vt:lpstr>
      <vt:lpstr>Wingdings 2</vt:lpstr>
      <vt:lpstr>Flow</vt:lpstr>
      <vt:lpstr>VITAMIN A DEFICIENCY</vt:lpstr>
      <vt:lpstr>PowerPoint Presentation</vt:lpstr>
      <vt:lpstr>PowerPoint Presentation</vt:lpstr>
      <vt:lpstr>PowerPoint Presentation</vt:lpstr>
      <vt:lpstr>DIFFERENCE BETWEEN FAT SOLUBLE AND WATER SOLUBLE VITAMINS</vt:lpstr>
      <vt:lpstr>PowerPoint Presentation</vt:lpstr>
      <vt:lpstr>INTRODUCTION</vt:lpstr>
      <vt:lpstr>TYPES OF VITAMIN A</vt:lpstr>
      <vt:lpstr>PowerPoint Presentation</vt:lpstr>
      <vt:lpstr>1) It is a primary alcohol containing beta-ionone ring. 2) The side chain has two isoprenoid units,four double   bonds and one hydroxyl group. 3) Retinols present in animal tissues as retiny ester with long chain fatty acids.  </vt:lpstr>
      <vt:lpstr>1)This is an aldehyde form obtained by the oxidation of retinol. 2)Retinal and retinol are interconvertible.</vt:lpstr>
      <vt:lpstr>1.)This is produced by the oxidation of retinal.  2.)Retinoic acid cannot give rise to the formation retinal or retinol.</vt:lpstr>
      <vt:lpstr>1.)This is present in plant foods. 2.)It is cleaved in the intestine to produce two moles of retinal;but it may produce only one in biological system.</vt:lpstr>
      <vt:lpstr>1.)All the compounds with vitamin a activity are reffered as retinoids. 2.)They are poly-isoprenoid compounds having beta-iononering system. 3.)The retinal may be reduced to retinol by retinal reductase and it is reversible. 4.)Retinal is oxidized to retinoic acid,which cannot be converted to the other forms.</vt:lpstr>
      <vt:lpstr>Dietary retinyl esters are hydrolyzed by pancreatic or intestinal brush border hydrolases,releasing retinol and free fatty acids.  Beta-carotene is cleaved by di-oxygenase of intestinal cells to release 2 moles of retinal.  Retinal is reduced to retinol  by an NADH or NADPH dependent retinal reductase present in intestinal mucosa. </vt:lpstr>
      <vt:lpstr>PowerPoint Presentation</vt:lpstr>
      <vt:lpstr>PowerPoint Presentation</vt:lpstr>
      <vt:lpstr>PowerPoint Presentation</vt:lpstr>
      <vt:lpstr>PowerPoint Presentation</vt:lpstr>
      <vt:lpstr>PowerPoint Presentation</vt:lpstr>
      <vt:lpstr>PowerPoint Presentation</vt:lpstr>
      <vt:lpstr>Vitamin A deficiency is rare in western countries but may occur.conditions that interfare with normal digestion can lead to vitamin A malabsorption such as celiac disease,crohn’s disease,cirrhosis,alcoholism and cystic fibrosis.also at risk are adults and children who eat a very limited diet due to poverty or self-restriction.mild  vitamin A deficiency may cause fatigue,susceptibility to infections and infertility.</vt:lpstr>
      <vt:lpstr> The following are signs of a more  serious deficiency-  1) XEROPHTHALMIA, a severe dryness of the eyes that if untreated can lead to blindness. 2)NYCTALOPIA or NIGHT BLINDNESS. 3)Keratomalacia 4)Bitot’s spot. 5)skin becomes rough,dry and scaly.This condition is known as toad’s skin.    Vitamin A toxicity may be more common in the U.S than a deficiency,due to high doses of preformed vitamin A (retinol) found in some supplements.</vt:lpstr>
      <vt:lpstr>PowerPoint Presentation</vt:lpstr>
      <vt:lpstr>PowerPoint Presentation</vt:lpstr>
      <vt:lpstr>PowerPoint Presentation</vt:lpstr>
      <vt:lpstr>PowerPoint Presentation</vt:lpstr>
      <vt:lpstr>Vitamin A is also fat-soluble,meaning that any amount not immediately needed by the body is absorbed and stored in fat tissue or the liver.If too much is stored, it can become toxic.  The tolerable upper intake of 3,000 mcg of performed vitamin A, more than three times the current recommended daily level , is thought to be safe. However,there is some evidence that this much preformed vitamin A might increase the risk of bone loss,hip fracture or some birth defects. Another reason to avoid too much preformed vitamin A is that it may interfere with the beneficial actions of Vitamin D. </vt:lpstr>
      <vt:lpstr>Signs of toxicity include the following- 1)Vision changes such as blurry sight. 2)Bone pain. 3)Nausea and vomiting. 4)Dry skin. 5)Sensitivity to bright light like sunlight.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A DEFICIENCY</dc:title>
  <dc:creator>HR</dc:creator>
  <cp:lastModifiedBy>USER</cp:lastModifiedBy>
  <cp:revision>37</cp:revision>
  <dcterms:created xsi:type="dcterms:W3CDTF">2006-08-16T00:00:00Z</dcterms:created>
  <dcterms:modified xsi:type="dcterms:W3CDTF">2022-09-15T08:23:33Z</dcterms:modified>
</cp:coreProperties>
</file>