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7" autoAdjust="0"/>
    <p:restoredTop sz="94638" autoAdjust="0"/>
  </p:normalViewPr>
  <p:slideViewPr>
    <p:cSldViewPr>
      <p:cViewPr varScale="1">
        <p:scale>
          <a:sx n="90" d="100"/>
          <a:sy n="90" d="100"/>
        </p:scale>
        <p:origin x="15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1B7E5E-ECAB-490A-85F6-4A6C60C9D8CA}" type="datetimeFigureOut">
              <a:rPr lang="en-US" smtClean="0"/>
              <a:t>9/15/2022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5A11C-D53A-4473-A2A1-6902B106691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39F578B-BFCE-425B-8F11-981464E44844}" type="datetimeFigureOut">
              <a:rPr lang="en-US" smtClean="0"/>
              <a:t>9/15/2022</a:t>
            </a:fld>
            <a:endParaRPr lang="en-US"/>
          </a:p>
        </p:txBody>
      </p:sp>
      <p:sp>
        <p:nvSpPr>
          <p:cNvPr id="16" name="Slide Number Placeholder 15"/>
          <p:cNvSpPr>
            <a:spLocks noGrp="1"/>
          </p:cNvSpPr>
          <p:nvPr>
            <p:ph type="sldNum" sz="quarter" idx="11"/>
          </p:nvPr>
        </p:nvSpPr>
        <p:spPr/>
        <p:txBody>
          <a:bodyPr/>
          <a:lstStyle/>
          <a:p>
            <a:fld id="{760FB7DF-B0DA-4428-B589-AB7278933F5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9F578B-BFCE-425B-8F11-981464E44844}"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FB7DF-B0DA-4428-B589-AB7278933F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9F578B-BFCE-425B-8F11-981464E44844}"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FB7DF-B0DA-4428-B589-AB7278933F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39F578B-BFCE-425B-8F11-981464E44844}" type="datetimeFigureOut">
              <a:rPr lang="en-US" smtClean="0"/>
              <a:t>9/15/2022</a:t>
            </a:fld>
            <a:endParaRPr lang="en-US"/>
          </a:p>
        </p:txBody>
      </p:sp>
      <p:sp>
        <p:nvSpPr>
          <p:cNvPr id="15" name="Slide Number Placeholder 14"/>
          <p:cNvSpPr>
            <a:spLocks noGrp="1"/>
          </p:cNvSpPr>
          <p:nvPr>
            <p:ph type="sldNum" sz="quarter" idx="15"/>
          </p:nvPr>
        </p:nvSpPr>
        <p:spPr/>
        <p:txBody>
          <a:bodyPr/>
          <a:lstStyle>
            <a:lvl1pPr algn="ctr">
              <a:defRPr/>
            </a:lvl1pPr>
          </a:lstStyle>
          <a:p>
            <a:fld id="{760FB7DF-B0DA-4428-B589-AB7278933F50}"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9F578B-BFCE-425B-8F11-981464E44844}"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FB7DF-B0DA-4428-B589-AB7278933F50}"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9F578B-BFCE-425B-8F11-981464E44844}"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FB7DF-B0DA-4428-B589-AB7278933F5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60FB7DF-B0DA-4428-B589-AB7278933F50}"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39F578B-BFCE-425B-8F11-981464E44844}" type="datetimeFigureOut">
              <a:rPr lang="en-US" smtClean="0"/>
              <a:t>9/15/2022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9F578B-BFCE-425B-8F11-981464E44844}"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FB7DF-B0DA-4428-B589-AB7278933F5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F578B-BFCE-425B-8F11-981464E44844}"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FB7DF-B0DA-4428-B589-AB7278933F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39F578B-BFCE-425B-8F11-981464E44844}" type="datetimeFigureOut">
              <a:rPr lang="en-US" smtClean="0"/>
              <a:t>9/15/2022</a:t>
            </a:fld>
            <a:endParaRPr lang="en-US"/>
          </a:p>
        </p:txBody>
      </p:sp>
      <p:sp>
        <p:nvSpPr>
          <p:cNvPr id="9" name="Slide Number Placeholder 8"/>
          <p:cNvSpPr>
            <a:spLocks noGrp="1"/>
          </p:cNvSpPr>
          <p:nvPr>
            <p:ph type="sldNum" sz="quarter" idx="15"/>
          </p:nvPr>
        </p:nvSpPr>
        <p:spPr/>
        <p:txBody>
          <a:bodyPr/>
          <a:lstStyle/>
          <a:p>
            <a:fld id="{760FB7DF-B0DA-4428-B589-AB7278933F50}"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39F578B-BFCE-425B-8F11-981464E44844}" type="datetimeFigureOut">
              <a:rPr lang="en-US" smtClean="0"/>
              <a:t>9/15/2022</a:t>
            </a:fld>
            <a:endParaRPr lang="en-US"/>
          </a:p>
        </p:txBody>
      </p:sp>
      <p:sp>
        <p:nvSpPr>
          <p:cNvPr id="9" name="Slide Number Placeholder 8"/>
          <p:cNvSpPr>
            <a:spLocks noGrp="1"/>
          </p:cNvSpPr>
          <p:nvPr>
            <p:ph type="sldNum" sz="quarter" idx="11"/>
          </p:nvPr>
        </p:nvSpPr>
        <p:spPr/>
        <p:txBody>
          <a:bodyPr/>
          <a:lstStyle/>
          <a:p>
            <a:fld id="{760FB7DF-B0DA-4428-B589-AB7278933F5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39F578B-BFCE-425B-8F11-981464E44844}" type="datetimeFigureOut">
              <a:rPr lang="en-US" smtClean="0"/>
              <a:t>9/15/2022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60FB7DF-B0DA-4428-B589-AB7278933F50}"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352800"/>
            <a:ext cx="6781800" cy="1752600"/>
          </a:xfrm>
        </p:spPr>
        <p:txBody>
          <a:bodyPr>
            <a:noAutofit/>
          </a:bodyPr>
          <a:lstStyle/>
          <a:p>
            <a:pPr>
              <a:spcBef>
                <a:spcPts val="0"/>
              </a:spcBef>
            </a:pPr>
            <a:r>
              <a:rPr lang="en-US" sz="4400" b="1" dirty="0" smtClean="0">
                <a:solidFill>
                  <a:schemeClr val="accent3">
                    <a:lumMod val="40000"/>
                    <a:lumOff val="60000"/>
                  </a:schemeClr>
                </a:solidFill>
                <a:latin typeface="Arial Rounded MT Bold" pitchFamily="34" charset="0"/>
              </a:rPr>
              <a:t>School of Health Sciences</a:t>
            </a:r>
          </a:p>
          <a:p>
            <a:pPr>
              <a:spcBef>
                <a:spcPts val="0"/>
              </a:spcBef>
            </a:pPr>
            <a:r>
              <a:rPr lang="en-US" sz="4400" b="1" dirty="0" smtClean="0">
                <a:solidFill>
                  <a:schemeClr val="accent3">
                    <a:lumMod val="40000"/>
                    <a:lumOff val="60000"/>
                  </a:schemeClr>
                </a:solidFill>
                <a:latin typeface="Arial Rounded MT Bold" pitchFamily="34" charset="0"/>
              </a:rPr>
              <a:t>By-</a:t>
            </a:r>
            <a:r>
              <a:rPr lang="en-US" sz="4400" b="1" dirty="0" err="1" smtClean="0">
                <a:solidFill>
                  <a:schemeClr val="accent3">
                    <a:lumMod val="40000"/>
                    <a:lumOff val="60000"/>
                  </a:schemeClr>
                </a:solidFill>
                <a:latin typeface="Arial Rounded MT Bold" pitchFamily="34" charset="0"/>
              </a:rPr>
              <a:t>DrAamena</a:t>
            </a:r>
            <a:r>
              <a:rPr lang="en-US" sz="4400" b="1" dirty="0" smtClean="0">
                <a:solidFill>
                  <a:schemeClr val="accent3">
                    <a:lumMod val="40000"/>
                    <a:lumOff val="60000"/>
                  </a:schemeClr>
                </a:solidFill>
                <a:latin typeface="Arial Rounded MT Bold" pitchFamily="34" charset="0"/>
              </a:rPr>
              <a:t> Zaidi </a:t>
            </a:r>
            <a:endParaRPr lang="en-US" sz="4400" b="1" dirty="0">
              <a:solidFill>
                <a:schemeClr val="accent3">
                  <a:lumMod val="40000"/>
                  <a:lumOff val="60000"/>
                </a:schemeClr>
              </a:solidFill>
              <a:latin typeface="Arial Rounded MT Bold" pitchFamily="34" charset="0"/>
            </a:endParaRPr>
          </a:p>
        </p:txBody>
      </p:sp>
      <p:sp>
        <p:nvSpPr>
          <p:cNvPr id="2" name="Title 1"/>
          <p:cNvSpPr>
            <a:spLocks noGrp="1"/>
          </p:cNvSpPr>
          <p:nvPr>
            <p:ph type="ctrTitle"/>
          </p:nvPr>
        </p:nvSpPr>
        <p:spPr>
          <a:xfrm>
            <a:off x="762000" y="304800"/>
            <a:ext cx="7848600" cy="1066800"/>
          </a:xfrm>
        </p:spPr>
        <p:txBody>
          <a:bodyPr>
            <a:normAutofit/>
          </a:bodyPr>
          <a:lstStyle/>
          <a:p>
            <a:r>
              <a:rPr lang="en-US" sz="4800" b="1" dirty="0" smtClean="0">
                <a:solidFill>
                  <a:schemeClr val="accent2">
                    <a:lumMod val="75000"/>
                  </a:schemeClr>
                </a:solidFill>
                <a:latin typeface="Andalus" pitchFamily="18" charset="-78"/>
                <a:cs typeface="Andalus" pitchFamily="18" charset="-78"/>
              </a:rPr>
              <a:t>C.S.J.M. University, Kanpur</a:t>
            </a:r>
            <a:endParaRPr lang="en-US" sz="4800" b="1" dirty="0">
              <a:solidFill>
                <a:schemeClr val="accent2">
                  <a:lumMod val="75000"/>
                </a:schemeClr>
              </a:solidFill>
              <a:latin typeface="Andalus" pitchFamily="18" charset="-78"/>
              <a:cs typeface="Andalus" pitchFamily="18" charset="-78"/>
            </a:endParaRPr>
          </a:p>
        </p:txBody>
      </p:sp>
      <p:pic>
        <p:nvPicPr>
          <p:cNvPr id="4" name="Picture 3" descr="chhatrapati-shahu-ji-maharaj-university-kanpur-logo.png"/>
          <p:cNvPicPr>
            <a:picLocks noChangeAspect="1"/>
          </p:cNvPicPr>
          <p:nvPr/>
        </p:nvPicPr>
        <p:blipFill>
          <a:blip r:embed="rId2" cstate="print"/>
          <a:stretch>
            <a:fillRect/>
          </a:stretch>
        </p:blipFill>
        <p:spPr>
          <a:xfrm>
            <a:off x="3449324" y="1356098"/>
            <a:ext cx="2113276" cy="21491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153400" cy="5940088"/>
          </a:xfrm>
          <a:prstGeom prst="rect">
            <a:avLst/>
          </a:prstGeom>
          <a:noFill/>
        </p:spPr>
        <p:txBody>
          <a:bodyPr wrap="square" rtlCol="0">
            <a:spAutoFit/>
          </a:bodyPr>
          <a:lstStyle/>
          <a:p>
            <a:r>
              <a:rPr lang="en-US" sz="3200" b="1" dirty="0">
                <a:solidFill>
                  <a:schemeClr val="accent6">
                    <a:lumMod val="50000"/>
                  </a:schemeClr>
                </a:solidFill>
              </a:rPr>
              <a:t>What treatments are available for GN? </a:t>
            </a:r>
          </a:p>
          <a:p>
            <a:r>
              <a:rPr lang="en-US" dirty="0" smtClean="0"/>
              <a:t>	</a:t>
            </a:r>
            <a:r>
              <a:rPr lang="en-US" sz="2400" dirty="0" smtClean="0">
                <a:solidFill>
                  <a:schemeClr val="accent5">
                    <a:lumMod val="40000"/>
                    <a:lumOff val="60000"/>
                  </a:schemeClr>
                </a:solidFill>
              </a:rPr>
              <a:t>Treatment </a:t>
            </a:r>
            <a:r>
              <a:rPr lang="en-US" sz="2400" dirty="0">
                <a:solidFill>
                  <a:schemeClr val="accent5">
                    <a:lumMod val="40000"/>
                    <a:lumOff val="60000"/>
                  </a:schemeClr>
                </a:solidFill>
              </a:rPr>
              <a:t>options depend on the type of GN you’re experiencing and its cause. </a:t>
            </a:r>
          </a:p>
          <a:p>
            <a:r>
              <a:rPr lang="en-US" sz="2400" dirty="0" smtClean="0">
                <a:solidFill>
                  <a:schemeClr val="accent5">
                    <a:lumMod val="40000"/>
                    <a:lumOff val="60000"/>
                  </a:schemeClr>
                </a:solidFill>
              </a:rPr>
              <a:t>	One </a:t>
            </a:r>
            <a:r>
              <a:rPr lang="en-US" sz="2400" dirty="0">
                <a:solidFill>
                  <a:schemeClr val="accent5">
                    <a:lumMod val="40000"/>
                    <a:lumOff val="60000"/>
                  </a:schemeClr>
                </a:solidFill>
              </a:rPr>
              <a:t>treatment is to control high blood pressure, especially if that’s the underlying cause of the GN. Blood pressure may be very hard to control when your kidneys aren’t working properly. If this is the case, your doctor may prescribe blood pressure medications, including </a:t>
            </a:r>
            <a:r>
              <a:rPr lang="en-US" sz="2400" dirty="0" err="1">
                <a:solidFill>
                  <a:schemeClr val="accent5">
                    <a:lumMod val="40000"/>
                    <a:lumOff val="60000"/>
                  </a:schemeClr>
                </a:solidFill>
              </a:rPr>
              <a:t>angiotensin</a:t>
            </a:r>
            <a:r>
              <a:rPr lang="en-US" sz="2400" dirty="0">
                <a:solidFill>
                  <a:schemeClr val="accent5">
                    <a:lumMod val="40000"/>
                    <a:lumOff val="60000"/>
                  </a:schemeClr>
                </a:solidFill>
              </a:rPr>
              <a:t>- converting enzyme inhibitors, or ACE inhibitors, such as: </a:t>
            </a:r>
          </a:p>
          <a:p>
            <a:endParaRPr lang="en-US" dirty="0"/>
          </a:p>
          <a:p>
            <a:pPr>
              <a:buFont typeface="Wingdings" pitchFamily="2" charset="2"/>
              <a:buChar char="v"/>
            </a:pPr>
            <a:r>
              <a:rPr lang="en-US" sz="3200" dirty="0" err="1" smtClean="0">
                <a:solidFill>
                  <a:schemeClr val="bg2">
                    <a:lumMod val="50000"/>
                  </a:schemeClr>
                </a:solidFill>
              </a:rPr>
              <a:t>Captopril</a:t>
            </a:r>
            <a:r>
              <a:rPr lang="en-US" sz="3200" dirty="0" smtClean="0">
                <a:solidFill>
                  <a:schemeClr val="bg2">
                    <a:lumMod val="50000"/>
                  </a:schemeClr>
                </a:solidFill>
              </a:rPr>
              <a:t> </a:t>
            </a:r>
            <a:endParaRPr lang="en-US" sz="3200" dirty="0">
              <a:solidFill>
                <a:schemeClr val="bg2">
                  <a:lumMod val="50000"/>
                </a:schemeClr>
              </a:solidFill>
            </a:endParaRPr>
          </a:p>
          <a:p>
            <a:pPr>
              <a:buFont typeface="Wingdings" pitchFamily="2" charset="2"/>
              <a:buChar char="v"/>
            </a:pPr>
            <a:r>
              <a:rPr lang="en-US" sz="3200" dirty="0" err="1" smtClean="0">
                <a:solidFill>
                  <a:schemeClr val="bg2">
                    <a:lumMod val="50000"/>
                  </a:schemeClr>
                </a:solidFill>
              </a:rPr>
              <a:t>lisinopril</a:t>
            </a:r>
            <a:r>
              <a:rPr lang="en-US" sz="3200" dirty="0" smtClean="0">
                <a:solidFill>
                  <a:schemeClr val="bg2">
                    <a:lumMod val="50000"/>
                  </a:schemeClr>
                </a:solidFill>
              </a:rPr>
              <a:t> </a:t>
            </a:r>
            <a:r>
              <a:rPr lang="en-US" sz="3200" dirty="0">
                <a:solidFill>
                  <a:schemeClr val="bg2">
                    <a:lumMod val="50000"/>
                  </a:schemeClr>
                </a:solidFill>
              </a:rPr>
              <a:t>(</a:t>
            </a:r>
            <a:r>
              <a:rPr lang="en-US" sz="3200" dirty="0" err="1">
                <a:solidFill>
                  <a:schemeClr val="bg2">
                    <a:lumMod val="50000"/>
                  </a:schemeClr>
                </a:solidFill>
              </a:rPr>
              <a:t>Zestril</a:t>
            </a:r>
            <a:r>
              <a:rPr lang="en-US" sz="3200" dirty="0">
                <a:solidFill>
                  <a:schemeClr val="bg2">
                    <a:lumMod val="50000"/>
                  </a:schemeClr>
                </a:solidFill>
              </a:rPr>
              <a:t>) </a:t>
            </a:r>
          </a:p>
          <a:p>
            <a:pPr>
              <a:buFont typeface="Wingdings" pitchFamily="2" charset="2"/>
              <a:buChar char="v"/>
            </a:pPr>
            <a:r>
              <a:rPr lang="en-US" sz="3200" dirty="0" err="1" smtClean="0">
                <a:solidFill>
                  <a:schemeClr val="bg2">
                    <a:lumMod val="50000"/>
                  </a:schemeClr>
                </a:solidFill>
              </a:rPr>
              <a:t>Perindopril</a:t>
            </a:r>
            <a:r>
              <a:rPr lang="en-US" sz="3200" dirty="0" smtClean="0">
                <a:solidFill>
                  <a:schemeClr val="bg2">
                    <a:lumMod val="50000"/>
                  </a:schemeClr>
                </a:solidFill>
              </a:rPr>
              <a:t> </a:t>
            </a:r>
            <a:r>
              <a:rPr lang="en-US" sz="3200" dirty="0">
                <a:solidFill>
                  <a:schemeClr val="bg2">
                    <a:lumMod val="50000"/>
                  </a:schemeClr>
                </a:solidFill>
              </a:rPr>
              <a:t>(</a:t>
            </a:r>
            <a:r>
              <a:rPr lang="en-US" sz="3200" dirty="0" err="1">
                <a:solidFill>
                  <a:schemeClr val="bg2">
                    <a:lumMod val="50000"/>
                  </a:schemeClr>
                </a:solidFill>
              </a:rPr>
              <a:t>Aceon</a:t>
            </a:r>
            <a:r>
              <a:rPr lang="en-US" sz="3200" dirty="0">
                <a:solidFill>
                  <a:schemeClr val="bg2">
                    <a:lumMod val="50000"/>
                  </a:schemeClr>
                </a:solidFill>
              </a:rPr>
              <a:t>)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5262979"/>
          </a:xfrm>
          <a:prstGeom prst="rect">
            <a:avLst/>
          </a:prstGeom>
        </p:spPr>
        <p:txBody>
          <a:bodyPr wrap="square">
            <a:spAutoFit/>
          </a:bodyPr>
          <a:lstStyle/>
          <a:p>
            <a:r>
              <a:rPr lang="en-US" sz="2800" b="1" dirty="0">
                <a:solidFill>
                  <a:schemeClr val="bg1">
                    <a:lumMod val="95000"/>
                    <a:lumOff val="5000"/>
                  </a:schemeClr>
                </a:solidFill>
              </a:rPr>
              <a:t>What are the complications associated with GN? </a:t>
            </a:r>
          </a:p>
          <a:p>
            <a:r>
              <a:rPr lang="en-US" dirty="0" smtClean="0"/>
              <a:t>	</a:t>
            </a:r>
            <a:r>
              <a:rPr lang="en-US" dirty="0" smtClean="0">
                <a:solidFill>
                  <a:schemeClr val="bg1">
                    <a:lumMod val="75000"/>
                    <a:lumOff val="25000"/>
                  </a:schemeClr>
                </a:solidFill>
              </a:rPr>
              <a:t>GN </a:t>
            </a:r>
            <a:r>
              <a:rPr lang="en-US" dirty="0">
                <a:solidFill>
                  <a:schemeClr val="bg1">
                    <a:lumMod val="75000"/>
                    <a:lumOff val="25000"/>
                  </a:schemeClr>
                </a:solidFill>
              </a:rPr>
              <a:t>can lead to </a:t>
            </a:r>
            <a:r>
              <a:rPr lang="en-US" dirty="0" err="1">
                <a:solidFill>
                  <a:schemeClr val="bg1">
                    <a:lumMod val="75000"/>
                    <a:lumOff val="25000"/>
                  </a:schemeClr>
                </a:solidFill>
              </a:rPr>
              <a:t>nephrotic</a:t>
            </a:r>
            <a:r>
              <a:rPr lang="en-US" dirty="0">
                <a:solidFill>
                  <a:schemeClr val="bg1">
                    <a:lumMod val="75000"/>
                    <a:lumOff val="25000"/>
                  </a:schemeClr>
                </a:solidFill>
              </a:rPr>
              <a:t> syndrome, which causes you to lose large amounts of protein in your urine. This leads to a lot of fluid and salt retention in your body. You can develop high blood pressure, high cholesterol, and swelling throughout your body. Corticosteroids treat this condition. Eventually, </a:t>
            </a:r>
            <a:r>
              <a:rPr lang="en-US" dirty="0" err="1">
                <a:solidFill>
                  <a:schemeClr val="bg1">
                    <a:lumMod val="75000"/>
                    <a:lumOff val="25000"/>
                  </a:schemeClr>
                </a:solidFill>
              </a:rPr>
              <a:t>nephrotic</a:t>
            </a:r>
            <a:r>
              <a:rPr lang="en-US" dirty="0">
                <a:solidFill>
                  <a:schemeClr val="bg1">
                    <a:lumMod val="75000"/>
                    <a:lumOff val="25000"/>
                  </a:schemeClr>
                </a:solidFill>
              </a:rPr>
              <a:t> syndrome will lead to end-stage renal disease if it doesn’t come under control. </a:t>
            </a:r>
          </a:p>
          <a:p>
            <a:r>
              <a:rPr lang="en-US" dirty="0">
                <a:solidFill>
                  <a:schemeClr val="bg1">
                    <a:lumMod val="75000"/>
                    <a:lumOff val="25000"/>
                  </a:schemeClr>
                </a:solidFill>
              </a:rPr>
              <a:t>The following conditions can also occur due to GN: </a:t>
            </a:r>
          </a:p>
          <a:p>
            <a:pPr>
              <a:buFont typeface="Wingdings" pitchFamily="2" charset="2"/>
              <a:buChar char="q"/>
            </a:pPr>
            <a:r>
              <a:rPr lang="en-US" sz="2000" dirty="0" smtClean="0">
                <a:solidFill>
                  <a:schemeClr val="accent3"/>
                </a:solidFill>
                <a:effectLst>
                  <a:outerShdw blurRad="38100" dist="38100" dir="2700000" algn="tl">
                    <a:srgbClr val="000000">
                      <a:alpha val="43137"/>
                    </a:srgbClr>
                  </a:outerShdw>
                </a:effectLst>
              </a:rPr>
              <a:t> Acute </a:t>
            </a:r>
            <a:r>
              <a:rPr lang="en-US" sz="2000" dirty="0">
                <a:solidFill>
                  <a:schemeClr val="accent3"/>
                </a:solidFill>
                <a:effectLst>
                  <a:outerShdw blurRad="38100" dist="38100" dir="2700000" algn="tl">
                    <a:srgbClr val="000000">
                      <a:alpha val="43137"/>
                    </a:srgbClr>
                  </a:outerShdw>
                </a:effectLst>
              </a:rPr>
              <a:t>kidney failure </a:t>
            </a:r>
          </a:p>
          <a:p>
            <a:pPr>
              <a:buFont typeface="Wingdings" pitchFamily="2" charset="2"/>
              <a:buChar char="q"/>
            </a:pPr>
            <a:r>
              <a:rPr lang="en-US" sz="2000" dirty="0" smtClean="0">
                <a:solidFill>
                  <a:schemeClr val="accent3"/>
                </a:solidFill>
                <a:effectLst>
                  <a:outerShdw blurRad="38100" dist="38100" dir="2700000" algn="tl">
                    <a:srgbClr val="000000">
                      <a:alpha val="43137"/>
                    </a:srgbClr>
                  </a:outerShdw>
                </a:effectLst>
              </a:rPr>
              <a:t>Chronic </a:t>
            </a:r>
            <a:r>
              <a:rPr lang="en-US" sz="2000" dirty="0">
                <a:solidFill>
                  <a:schemeClr val="accent3"/>
                </a:solidFill>
                <a:effectLst>
                  <a:outerShdw blurRad="38100" dist="38100" dir="2700000" algn="tl">
                    <a:srgbClr val="000000">
                      <a:alpha val="43137"/>
                    </a:srgbClr>
                  </a:outerShdw>
                </a:effectLst>
              </a:rPr>
              <a:t>kidney disease </a:t>
            </a:r>
          </a:p>
          <a:p>
            <a:pPr>
              <a:buFont typeface="Wingdings" pitchFamily="2" charset="2"/>
              <a:buChar char="q"/>
            </a:pPr>
            <a:r>
              <a:rPr lang="en-US" sz="2000" dirty="0" smtClean="0">
                <a:solidFill>
                  <a:schemeClr val="accent3"/>
                </a:solidFill>
                <a:effectLst>
                  <a:outerShdw blurRad="38100" dist="38100" dir="2700000" algn="tl">
                    <a:srgbClr val="000000">
                      <a:alpha val="43137"/>
                    </a:srgbClr>
                  </a:outerShdw>
                </a:effectLst>
              </a:rPr>
              <a:t>Electrolyte </a:t>
            </a:r>
            <a:r>
              <a:rPr lang="en-US" sz="2000" dirty="0">
                <a:solidFill>
                  <a:schemeClr val="accent3"/>
                </a:solidFill>
                <a:effectLst>
                  <a:outerShdw blurRad="38100" dist="38100" dir="2700000" algn="tl">
                    <a:srgbClr val="000000">
                      <a:alpha val="43137"/>
                    </a:srgbClr>
                  </a:outerShdw>
                </a:effectLst>
              </a:rPr>
              <a:t>imbalances, such as high levels of sodium or potassium </a:t>
            </a:r>
          </a:p>
          <a:p>
            <a:pPr>
              <a:buFont typeface="Wingdings" pitchFamily="2" charset="2"/>
              <a:buChar char="q"/>
            </a:pPr>
            <a:r>
              <a:rPr lang="en-US" sz="2000" dirty="0" smtClean="0">
                <a:solidFill>
                  <a:schemeClr val="accent3"/>
                </a:solidFill>
                <a:effectLst>
                  <a:outerShdw blurRad="38100" dist="38100" dir="2700000" algn="tl">
                    <a:srgbClr val="000000">
                      <a:alpha val="43137"/>
                    </a:srgbClr>
                  </a:outerShdw>
                </a:effectLst>
              </a:rPr>
              <a:t>Chronic </a:t>
            </a:r>
            <a:r>
              <a:rPr lang="en-US" sz="2000" dirty="0">
                <a:solidFill>
                  <a:schemeClr val="accent3"/>
                </a:solidFill>
                <a:effectLst>
                  <a:outerShdw blurRad="38100" dist="38100" dir="2700000" algn="tl">
                    <a:srgbClr val="000000">
                      <a:alpha val="43137"/>
                    </a:srgbClr>
                  </a:outerShdw>
                </a:effectLst>
              </a:rPr>
              <a:t>urinary tract infections </a:t>
            </a:r>
          </a:p>
          <a:p>
            <a:pPr>
              <a:buFont typeface="Wingdings" pitchFamily="2" charset="2"/>
              <a:buChar char="q"/>
            </a:pPr>
            <a:r>
              <a:rPr lang="en-US" sz="2000" dirty="0" smtClean="0">
                <a:solidFill>
                  <a:schemeClr val="accent3"/>
                </a:solidFill>
                <a:effectLst>
                  <a:outerShdw blurRad="38100" dist="38100" dir="2700000" algn="tl">
                    <a:srgbClr val="000000">
                      <a:alpha val="43137"/>
                    </a:srgbClr>
                  </a:outerShdw>
                </a:effectLst>
              </a:rPr>
              <a:t>Congestive </a:t>
            </a:r>
            <a:r>
              <a:rPr lang="en-US" sz="2000" dirty="0">
                <a:solidFill>
                  <a:schemeClr val="accent3"/>
                </a:solidFill>
                <a:effectLst>
                  <a:outerShdw blurRad="38100" dist="38100" dir="2700000" algn="tl">
                    <a:srgbClr val="000000">
                      <a:alpha val="43137"/>
                    </a:srgbClr>
                  </a:outerShdw>
                </a:effectLst>
              </a:rPr>
              <a:t>heart failure due to retained fluid or fluid </a:t>
            </a:r>
          </a:p>
          <a:p>
            <a:r>
              <a:rPr lang="en-US" sz="2000" dirty="0" smtClean="0">
                <a:solidFill>
                  <a:schemeClr val="accent3"/>
                </a:solidFill>
                <a:effectLst>
                  <a:outerShdw blurRad="38100" dist="38100" dir="2700000" algn="tl">
                    <a:srgbClr val="000000">
                      <a:alpha val="43137"/>
                    </a:srgbClr>
                  </a:outerShdw>
                </a:effectLst>
              </a:rPr>
              <a:t>    overload </a:t>
            </a:r>
            <a:endParaRPr lang="en-US" sz="2000" dirty="0">
              <a:solidFill>
                <a:schemeClr val="accent3"/>
              </a:solidFill>
              <a:effectLst>
                <a:outerShdw blurRad="38100" dist="38100" dir="2700000" algn="tl">
                  <a:srgbClr val="000000">
                    <a:alpha val="43137"/>
                  </a:srgbClr>
                </a:outerShdw>
              </a:effectLst>
            </a:endParaRPr>
          </a:p>
          <a:p>
            <a:pPr>
              <a:buFont typeface="Wingdings" pitchFamily="2" charset="2"/>
              <a:buChar char="q"/>
            </a:pPr>
            <a:r>
              <a:rPr lang="en-US" sz="2000" dirty="0" smtClean="0">
                <a:solidFill>
                  <a:schemeClr val="accent3"/>
                </a:solidFill>
                <a:effectLst>
                  <a:outerShdw blurRad="38100" dist="38100" dir="2700000" algn="tl">
                    <a:srgbClr val="000000">
                      <a:alpha val="43137"/>
                    </a:srgbClr>
                  </a:outerShdw>
                </a:effectLst>
              </a:rPr>
              <a:t>Pulmonary </a:t>
            </a:r>
            <a:r>
              <a:rPr lang="en-US" sz="2000" dirty="0">
                <a:solidFill>
                  <a:schemeClr val="accent3"/>
                </a:solidFill>
                <a:effectLst>
                  <a:outerShdw blurRad="38100" dist="38100" dir="2700000" algn="tl">
                    <a:srgbClr val="000000">
                      <a:alpha val="43137"/>
                    </a:srgbClr>
                  </a:outerShdw>
                </a:effectLst>
              </a:rPr>
              <a:t>edema due to retained fluid or fluid overload </a:t>
            </a:r>
          </a:p>
          <a:p>
            <a:pPr>
              <a:buFont typeface="Wingdings" pitchFamily="2" charset="2"/>
              <a:buChar char="q"/>
            </a:pPr>
            <a:r>
              <a:rPr lang="en-US" sz="2000" dirty="0" smtClean="0">
                <a:solidFill>
                  <a:schemeClr val="accent3"/>
                </a:solidFill>
                <a:effectLst>
                  <a:outerShdw blurRad="38100" dist="38100" dir="2700000" algn="tl">
                    <a:srgbClr val="000000">
                      <a:alpha val="43137"/>
                    </a:srgbClr>
                  </a:outerShdw>
                </a:effectLst>
              </a:rPr>
              <a:t>High </a:t>
            </a:r>
            <a:r>
              <a:rPr lang="en-US" sz="2000" dirty="0">
                <a:solidFill>
                  <a:schemeClr val="accent3"/>
                </a:solidFill>
                <a:effectLst>
                  <a:outerShdw blurRad="38100" dist="38100" dir="2700000" algn="tl">
                    <a:srgbClr val="000000">
                      <a:alpha val="43137"/>
                    </a:srgbClr>
                  </a:outerShdw>
                </a:effectLst>
              </a:rPr>
              <a:t>blood pressure </a:t>
            </a:r>
          </a:p>
          <a:p>
            <a:pPr>
              <a:buFont typeface="Wingdings" pitchFamily="2" charset="2"/>
              <a:buChar char="q"/>
            </a:pPr>
            <a:r>
              <a:rPr lang="en-US" sz="2000" dirty="0" smtClean="0">
                <a:solidFill>
                  <a:schemeClr val="accent3"/>
                </a:solidFill>
                <a:effectLst>
                  <a:outerShdw blurRad="38100" dist="38100" dir="2700000" algn="tl">
                    <a:srgbClr val="000000">
                      <a:alpha val="43137"/>
                    </a:srgbClr>
                  </a:outerShdw>
                </a:effectLst>
              </a:rPr>
              <a:t> </a:t>
            </a:r>
            <a:r>
              <a:rPr lang="en-US" sz="2000" dirty="0">
                <a:solidFill>
                  <a:schemeClr val="accent3"/>
                </a:solidFill>
                <a:effectLst>
                  <a:outerShdw blurRad="38100" dist="38100" dir="2700000" algn="tl">
                    <a:srgbClr val="000000">
                      <a:alpha val="43137"/>
                    </a:srgbClr>
                  </a:outerShdw>
                </a:effectLst>
              </a:rPr>
              <a:t>Malignant hypertension, which is rapidly increasing high blood pressure </a:t>
            </a:r>
          </a:p>
          <a:p>
            <a:pPr>
              <a:buFont typeface="Wingdings" pitchFamily="2" charset="2"/>
              <a:buChar char="q"/>
            </a:pPr>
            <a:r>
              <a:rPr lang="en-US" sz="2000" dirty="0" smtClean="0">
                <a:solidFill>
                  <a:schemeClr val="accent3"/>
                </a:solidFill>
                <a:effectLst>
                  <a:outerShdw blurRad="38100" dist="38100" dir="2700000" algn="tl">
                    <a:srgbClr val="000000">
                      <a:alpha val="43137"/>
                    </a:srgbClr>
                  </a:outerShdw>
                </a:effectLst>
              </a:rPr>
              <a:t>Increased </a:t>
            </a:r>
            <a:r>
              <a:rPr lang="en-US" sz="2000" dirty="0">
                <a:solidFill>
                  <a:schemeClr val="accent3"/>
                </a:solidFill>
                <a:effectLst>
                  <a:outerShdw blurRad="38100" dist="38100" dir="2700000" algn="tl">
                    <a:srgbClr val="000000">
                      <a:alpha val="43137"/>
                    </a:srgbClr>
                  </a:outerShdw>
                </a:effectLst>
              </a:rPr>
              <a:t>risk of infections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077200" cy="5139869"/>
          </a:xfrm>
          <a:prstGeom prst="rect">
            <a:avLst/>
          </a:prstGeom>
        </p:spPr>
        <p:txBody>
          <a:bodyPr wrap="square">
            <a:spAutoFit/>
          </a:bodyPr>
          <a:lstStyle/>
          <a:p>
            <a:r>
              <a:rPr lang="en-US" sz="4000" b="1" dirty="0">
                <a:solidFill>
                  <a:schemeClr val="accent5">
                    <a:lumMod val="75000"/>
                  </a:schemeClr>
                </a:solidFill>
                <a:effectLst>
                  <a:outerShdw blurRad="38100" dist="38100" dir="2700000" algn="tl">
                    <a:srgbClr val="000000">
                      <a:alpha val="43137"/>
                    </a:srgbClr>
                  </a:outerShdw>
                </a:effectLst>
              </a:rPr>
              <a:t>What is the long-term outlook? </a:t>
            </a:r>
          </a:p>
          <a:p>
            <a:r>
              <a:rPr lang="en-US" dirty="0" smtClean="0"/>
              <a:t>	</a:t>
            </a:r>
          </a:p>
          <a:p>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If </a:t>
            </a:r>
            <a:r>
              <a:rPr lang="en-US" dirty="0">
                <a:effectLst>
                  <a:outerShdw blurRad="38100" dist="38100" dir="2700000" algn="tl">
                    <a:srgbClr val="000000">
                      <a:alpha val="43137"/>
                    </a:srgbClr>
                  </a:outerShdw>
                </a:effectLst>
              </a:rPr>
              <a:t>caught early, acute GN can be temporary and reversible. Chronic GN may be slowed with early treatment. If your GN worsens, it will likely lead to reduced kidney function, chronic kidney failure, and end-stage renal disease. </a:t>
            </a:r>
          </a:p>
          <a:p>
            <a:r>
              <a:rPr lang="en-US" dirty="0">
                <a:effectLst>
                  <a:outerShdw blurRad="38100" dist="38100" dir="2700000" algn="tl">
                    <a:srgbClr val="000000">
                      <a:alpha val="43137"/>
                    </a:srgbClr>
                  </a:outerShdw>
                </a:effectLst>
              </a:rPr>
              <a:t>Severe kidney damage, kidney failure, and end-stage renal disease may eventually require dialysis and a kidney transplant. </a:t>
            </a:r>
          </a:p>
          <a:p>
            <a:r>
              <a:rPr lang="en-US" dirty="0" smtClean="0">
                <a:effectLst>
                  <a:outerShdw blurRad="38100" dist="38100" dir="2700000" algn="tl">
                    <a:srgbClr val="000000">
                      <a:alpha val="43137"/>
                    </a:srgbClr>
                  </a:outerShdw>
                </a:effectLst>
              </a:rPr>
              <a:t>	The </a:t>
            </a:r>
            <a:r>
              <a:rPr lang="en-US" dirty="0">
                <a:effectLst>
                  <a:outerShdw blurRad="38100" dist="38100" dir="2700000" algn="tl">
                    <a:srgbClr val="000000">
                      <a:alpha val="43137"/>
                    </a:srgbClr>
                  </a:outerShdw>
                </a:effectLst>
              </a:rPr>
              <a:t>following are positive steps to recover from GN and prevent future episodes: </a:t>
            </a:r>
          </a:p>
          <a:p>
            <a:pPr>
              <a:buFont typeface="Wingdings" pitchFamily="2" charset="2"/>
              <a:buChar char="Ø"/>
            </a:pPr>
            <a:r>
              <a:rPr lang="en-US" dirty="0" smtClean="0">
                <a:effectLst>
                  <a:outerShdw blurRad="38100" dist="38100" dir="2700000" algn="tl">
                    <a:srgbClr val="000000">
                      <a:alpha val="43137"/>
                    </a:srgbClr>
                  </a:outerShdw>
                </a:effectLst>
              </a:rPr>
              <a:t>Maintain </a:t>
            </a:r>
            <a:r>
              <a:rPr lang="en-US" dirty="0">
                <a:effectLst>
                  <a:outerShdw blurRad="38100" dist="38100" dir="2700000" algn="tl">
                    <a:srgbClr val="000000">
                      <a:alpha val="43137"/>
                    </a:srgbClr>
                  </a:outerShdw>
                </a:effectLst>
              </a:rPr>
              <a:t>a healthy weight. </a:t>
            </a:r>
          </a:p>
          <a:p>
            <a:pPr>
              <a:buFont typeface="Wingdings" pitchFamily="2" charset="2"/>
              <a:buChar char="Ø"/>
            </a:pPr>
            <a:r>
              <a:rPr lang="en-US" dirty="0" smtClean="0">
                <a:effectLst>
                  <a:outerShdw blurRad="38100" dist="38100" dir="2700000" algn="tl">
                    <a:srgbClr val="000000">
                      <a:alpha val="43137"/>
                    </a:srgbClr>
                  </a:outerShdw>
                </a:effectLst>
              </a:rPr>
              <a:t>Restrict </a:t>
            </a:r>
            <a:r>
              <a:rPr lang="en-US" dirty="0">
                <a:effectLst>
                  <a:outerShdw blurRad="38100" dist="38100" dir="2700000" algn="tl">
                    <a:srgbClr val="000000">
                      <a:alpha val="43137"/>
                    </a:srgbClr>
                  </a:outerShdw>
                </a:effectLst>
              </a:rPr>
              <a:t>salt in your diet. </a:t>
            </a:r>
          </a:p>
          <a:p>
            <a:pPr>
              <a:buFont typeface="Wingdings" pitchFamily="2" charset="2"/>
              <a:buChar char="Ø"/>
            </a:pPr>
            <a:r>
              <a:rPr lang="en-US" dirty="0" smtClean="0">
                <a:effectLst>
                  <a:outerShdw blurRad="38100" dist="38100" dir="2700000" algn="tl">
                    <a:srgbClr val="000000">
                      <a:alpha val="43137"/>
                    </a:srgbClr>
                  </a:outerShdw>
                </a:effectLst>
              </a:rPr>
              <a:t>Restrict </a:t>
            </a:r>
            <a:r>
              <a:rPr lang="en-US" dirty="0">
                <a:effectLst>
                  <a:outerShdw blurRad="38100" dist="38100" dir="2700000" algn="tl">
                    <a:srgbClr val="000000">
                      <a:alpha val="43137"/>
                    </a:srgbClr>
                  </a:outerShdw>
                </a:effectLst>
              </a:rPr>
              <a:t>protein in your diet. </a:t>
            </a:r>
          </a:p>
          <a:p>
            <a:pPr>
              <a:buFont typeface="Wingdings" pitchFamily="2" charset="2"/>
              <a:buChar char="Ø"/>
            </a:pPr>
            <a:r>
              <a:rPr lang="en-US" dirty="0" smtClean="0">
                <a:effectLst>
                  <a:outerShdw blurRad="38100" dist="38100" dir="2700000" algn="tl">
                    <a:srgbClr val="000000">
                      <a:alpha val="43137"/>
                    </a:srgbClr>
                  </a:outerShdw>
                </a:effectLst>
              </a:rPr>
              <a:t>Restrict </a:t>
            </a:r>
            <a:r>
              <a:rPr lang="en-US" dirty="0">
                <a:effectLst>
                  <a:outerShdw blurRad="38100" dist="38100" dir="2700000" algn="tl">
                    <a:srgbClr val="000000">
                      <a:alpha val="43137"/>
                    </a:srgbClr>
                  </a:outerShdw>
                </a:effectLst>
              </a:rPr>
              <a:t>potassium in your diet. </a:t>
            </a:r>
          </a:p>
          <a:p>
            <a:pPr>
              <a:buFont typeface="Wingdings" pitchFamily="2" charset="2"/>
              <a:buChar char="Ø"/>
            </a:pP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Quit smoking. </a:t>
            </a:r>
          </a:p>
          <a:p>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	In </a:t>
            </a:r>
            <a:r>
              <a:rPr lang="en-US" dirty="0">
                <a:effectLst>
                  <a:outerShdw blurRad="38100" dist="38100" dir="2700000" algn="tl">
                    <a:srgbClr val="000000">
                      <a:alpha val="43137"/>
                    </a:srgbClr>
                  </a:outerShdw>
                </a:effectLst>
              </a:rPr>
              <a:t>addition, meeting with a support group can be a helpful way for you to deal with the emotional stress of having a kidney disease.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8305800" cy="4708981"/>
          </a:xfrm>
          <a:prstGeom prst="rect">
            <a:avLst/>
          </a:prstGeom>
        </p:spPr>
        <p:txBody>
          <a:bodyPr wrap="square">
            <a:spAutoFit/>
          </a:bodyPr>
          <a:lstStyle/>
          <a:p>
            <a:r>
              <a:rPr lang="en-US" sz="4800" b="1" dirty="0">
                <a:solidFill>
                  <a:schemeClr val="accent6">
                    <a:lumMod val="50000"/>
                  </a:schemeClr>
                </a:solidFill>
              </a:rPr>
              <a:t>Dietary Management:- </a:t>
            </a:r>
          </a:p>
          <a:p>
            <a:r>
              <a:rPr lang="en-US" dirty="0" smtClean="0"/>
              <a:t>	</a:t>
            </a:r>
            <a:r>
              <a:rPr lang="en-US" sz="2800" dirty="0" smtClean="0">
                <a:solidFill>
                  <a:schemeClr val="accent6">
                    <a:lumMod val="60000"/>
                    <a:lumOff val="40000"/>
                  </a:schemeClr>
                </a:solidFill>
              </a:rPr>
              <a:t>During </a:t>
            </a:r>
            <a:r>
              <a:rPr lang="en-US" sz="2800" dirty="0">
                <a:solidFill>
                  <a:schemeClr val="accent6">
                    <a:lumMod val="60000"/>
                    <a:lumOff val="40000"/>
                  </a:schemeClr>
                </a:solidFill>
              </a:rPr>
              <a:t>the acute phase of illness when nausea and vomiting are present, effort should be made to maintain fluid balance and to provide non-protein calories to minimize the catabolism of tissue proteins. Salt is restricted if there is </a:t>
            </a:r>
            <a:r>
              <a:rPr lang="en-US" sz="2800" dirty="0" err="1">
                <a:solidFill>
                  <a:schemeClr val="accent6">
                    <a:lumMod val="60000"/>
                    <a:lumOff val="40000"/>
                  </a:schemeClr>
                </a:solidFill>
              </a:rPr>
              <a:t>oedema</a:t>
            </a:r>
            <a:r>
              <a:rPr lang="en-US" sz="2800" dirty="0">
                <a:solidFill>
                  <a:schemeClr val="accent6">
                    <a:lumMod val="60000"/>
                    <a:lumOff val="40000"/>
                  </a:schemeClr>
                </a:solidFill>
              </a:rPr>
              <a:t>, hypertension or </a:t>
            </a:r>
            <a:r>
              <a:rPr lang="en-US" sz="2800" dirty="0" err="1">
                <a:solidFill>
                  <a:schemeClr val="accent6">
                    <a:lumMod val="60000"/>
                    <a:lumOff val="40000"/>
                  </a:schemeClr>
                </a:solidFill>
              </a:rPr>
              <a:t>oliguria</a:t>
            </a:r>
            <a:r>
              <a:rPr lang="en-US" sz="2800" dirty="0">
                <a:solidFill>
                  <a:schemeClr val="accent6">
                    <a:lumMod val="60000"/>
                    <a:lumOff val="40000"/>
                  </a:schemeClr>
                </a:solidFill>
              </a:rPr>
              <a:t>. Bed rest and antibiotic therapy are the main treatment. As the patient improves and appetite returns the following dietary modifications are done </a:t>
            </a:r>
            <a:endParaRPr lang="en-US"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077200" cy="4985980"/>
          </a:xfrm>
          <a:prstGeom prst="rect">
            <a:avLst/>
          </a:prstGeom>
        </p:spPr>
        <p:txBody>
          <a:bodyPr wrap="square">
            <a:spAutoFit/>
          </a:bodyPr>
          <a:lstStyle/>
          <a:p>
            <a:r>
              <a:rPr lang="en-US" sz="6600" b="1" dirty="0">
                <a:solidFill>
                  <a:schemeClr val="accent6">
                    <a:lumMod val="50000"/>
                  </a:schemeClr>
                </a:solidFill>
              </a:rPr>
              <a:t>Energy:- </a:t>
            </a:r>
          </a:p>
          <a:p>
            <a:r>
              <a:rPr lang="en-US" sz="2800" dirty="0" smtClean="0"/>
              <a:t>	</a:t>
            </a:r>
            <a:r>
              <a:rPr lang="en-US" sz="2800" dirty="0" smtClean="0">
                <a:solidFill>
                  <a:srgbClr val="0070C0"/>
                </a:solidFill>
              </a:rPr>
              <a:t>The </a:t>
            </a:r>
            <a:r>
              <a:rPr lang="en-US" sz="2800" dirty="0">
                <a:solidFill>
                  <a:srgbClr val="0070C0"/>
                </a:solidFill>
              </a:rPr>
              <a:t>recommended dietary allowances provide a general guide for the calorie requirements for the particular age and weight and 10% percent more for infection. For children 80 kcal / kg body weight is suggested. Sufficient calories is given without </a:t>
            </a:r>
            <a:r>
              <a:rPr lang="en-US" sz="2800" dirty="0" smtClean="0">
                <a:solidFill>
                  <a:srgbClr val="0070C0"/>
                </a:solidFill>
              </a:rPr>
              <a:t>increasing </a:t>
            </a:r>
            <a:r>
              <a:rPr lang="en-US" sz="2800" dirty="0">
                <a:solidFill>
                  <a:srgbClr val="0070C0"/>
                </a:solidFill>
              </a:rPr>
              <a:t>the protein intake. High carbohydrate, low electrolyte supplements like fruit juices sweetened with glucose, honey, sago and cereals are given.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1"/>
            <a:ext cx="8077200" cy="4247317"/>
          </a:xfrm>
          <a:prstGeom prst="rect">
            <a:avLst/>
          </a:prstGeom>
        </p:spPr>
        <p:txBody>
          <a:bodyPr wrap="square">
            <a:spAutoFit/>
          </a:bodyPr>
          <a:lstStyle/>
          <a:p>
            <a:r>
              <a:rPr lang="en-US" sz="5400" b="1" dirty="0">
                <a:solidFill>
                  <a:schemeClr val="accent5">
                    <a:lumMod val="50000"/>
                  </a:schemeClr>
                </a:solidFill>
                <a:effectLst>
                  <a:outerShdw blurRad="38100" dist="38100" dir="2700000" algn="tl">
                    <a:srgbClr val="000000">
                      <a:alpha val="43137"/>
                    </a:srgbClr>
                  </a:outerShdw>
                </a:effectLst>
              </a:rPr>
              <a:t>Protein:- </a:t>
            </a:r>
          </a:p>
          <a:p>
            <a:r>
              <a:rPr lang="en-US" dirty="0" smtClean="0">
                <a:solidFill>
                  <a:schemeClr val="accent5">
                    <a:lumMod val="40000"/>
                    <a:lumOff val="60000"/>
                  </a:schemeClr>
                </a:solidFill>
                <a:effectLst>
                  <a:outerShdw blurRad="38100" dist="38100" dir="2700000" algn="tl">
                    <a:srgbClr val="000000">
                      <a:alpha val="43137"/>
                    </a:srgbClr>
                  </a:outerShdw>
                </a:effectLst>
              </a:rPr>
              <a:t>	</a:t>
            </a:r>
            <a:r>
              <a:rPr lang="en-US" sz="2400" dirty="0" smtClean="0">
                <a:solidFill>
                  <a:schemeClr val="accent5">
                    <a:lumMod val="40000"/>
                    <a:lumOff val="60000"/>
                  </a:schemeClr>
                </a:solidFill>
                <a:effectLst>
                  <a:outerShdw blurRad="38100" dist="38100" dir="2700000" algn="tl">
                    <a:srgbClr val="000000">
                      <a:alpha val="43137"/>
                    </a:srgbClr>
                  </a:outerShdw>
                </a:effectLst>
              </a:rPr>
              <a:t>If </a:t>
            </a:r>
            <a:r>
              <a:rPr lang="en-US" sz="2400" dirty="0">
                <a:solidFill>
                  <a:schemeClr val="accent5">
                    <a:lumMod val="40000"/>
                    <a:lumOff val="60000"/>
                  </a:schemeClr>
                </a:solidFill>
                <a:effectLst>
                  <a:outerShdw blurRad="38100" dist="38100" dir="2700000" algn="tl">
                    <a:srgbClr val="000000">
                      <a:alpha val="43137"/>
                    </a:srgbClr>
                  </a:outerShdw>
                </a:effectLst>
              </a:rPr>
              <a:t>the blood urea nitrogen is elevated and </a:t>
            </a:r>
            <a:r>
              <a:rPr lang="en-US" sz="2400" dirty="0" err="1">
                <a:solidFill>
                  <a:schemeClr val="accent5">
                    <a:lumMod val="40000"/>
                    <a:lumOff val="60000"/>
                  </a:schemeClr>
                </a:solidFill>
                <a:effectLst>
                  <a:outerShdw blurRad="38100" dist="38100" dir="2700000" algn="tl">
                    <a:srgbClr val="000000">
                      <a:alpha val="43137"/>
                    </a:srgbClr>
                  </a:outerShdw>
                </a:effectLst>
              </a:rPr>
              <a:t>oliguria</a:t>
            </a:r>
            <a:r>
              <a:rPr lang="en-US" sz="2400" dirty="0">
                <a:solidFill>
                  <a:schemeClr val="accent5">
                    <a:lumMod val="40000"/>
                    <a:lumOff val="60000"/>
                  </a:schemeClr>
                </a:solidFill>
                <a:effectLst>
                  <a:outerShdw blurRad="38100" dist="38100" dir="2700000" algn="tl">
                    <a:srgbClr val="000000">
                      <a:alpha val="43137"/>
                    </a:srgbClr>
                  </a:outerShdw>
                </a:effectLst>
              </a:rPr>
              <a:t> is present dietary protein is restricted. For older children the diet contains 0.5 g of protein / kg of ideal body weight and 1 to 1.5g / kg per day for younger children. A low protein diet is given to give rest to the kidneys. If </a:t>
            </a:r>
            <a:r>
              <a:rPr lang="en-US" sz="2400" dirty="0" err="1">
                <a:solidFill>
                  <a:schemeClr val="accent5">
                    <a:lumMod val="40000"/>
                    <a:lumOff val="60000"/>
                  </a:schemeClr>
                </a:solidFill>
                <a:effectLst>
                  <a:outerShdw blurRad="38100" dist="38100" dir="2700000" algn="tl">
                    <a:srgbClr val="000000">
                      <a:alpha val="43137"/>
                    </a:srgbClr>
                  </a:outerShdw>
                </a:effectLst>
              </a:rPr>
              <a:t>anuria</a:t>
            </a:r>
            <a:r>
              <a:rPr lang="en-US" sz="2400" dirty="0">
                <a:solidFill>
                  <a:schemeClr val="accent5">
                    <a:lumMod val="40000"/>
                    <a:lumOff val="60000"/>
                  </a:schemeClr>
                </a:solidFill>
                <a:effectLst>
                  <a:outerShdw blurRad="38100" dist="38100" dir="2700000" algn="tl">
                    <a:srgbClr val="000000">
                      <a:alpha val="43137"/>
                    </a:srgbClr>
                  </a:outerShdw>
                </a:effectLst>
              </a:rPr>
              <a:t> develops, proteins should be stopped. An intake </a:t>
            </a:r>
          </a:p>
          <a:p>
            <a:r>
              <a:rPr lang="en-US" sz="2400" dirty="0">
                <a:solidFill>
                  <a:schemeClr val="accent5">
                    <a:lumMod val="40000"/>
                    <a:lumOff val="60000"/>
                  </a:schemeClr>
                </a:solidFill>
                <a:effectLst>
                  <a:outerShdw blurRad="38100" dist="38100" dir="2700000" algn="tl">
                    <a:srgbClr val="000000">
                      <a:alpha val="43137"/>
                    </a:srgbClr>
                  </a:outerShdw>
                </a:effectLst>
              </a:rPr>
              <a:t>of 20-40 g / day is sufficient, out of which 50 percent should be from animal protein. Pulses and groundnuts increase urea levels in the blood and should be restricted.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3962400"/>
            <a:ext cx="7086599" cy="1569660"/>
          </a:xfrm>
          <a:prstGeom prst="rect">
            <a:avLst/>
          </a:prstGeom>
          <a:noFill/>
        </p:spPr>
        <p:txBody>
          <a:bodyPr wrap="square" lIns="91440" tIns="45720" rIns="91440" bIns="45720">
            <a:spAutoFit/>
          </a:bodyPr>
          <a:lstStyle/>
          <a:p>
            <a:pPr algn="ctr"/>
            <a:r>
              <a:rPr lang="en-US" sz="9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Thank you</a:t>
            </a:r>
            <a:endParaRPr lang="en-US" sz="9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3429000"/>
          </a:xfrm>
        </p:spPr>
        <p:txBody>
          <a:bodyPr>
            <a:noAutofit/>
          </a:bodyPr>
          <a:lstStyle/>
          <a:p>
            <a:pPr algn="ctr"/>
            <a:r>
              <a:rPr lang="en-US" sz="7200" dirty="0" smtClean="0"/>
              <a:t>Glomerulonephritis</a:t>
            </a:r>
            <a:endParaRPr lang="en-US" sz="7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st-your-knowledge-on-glomerulonephritis.png"/>
          <p:cNvPicPr>
            <a:picLocks noChangeAspect="1"/>
          </p:cNvPicPr>
          <p:nvPr/>
        </p:nvPicPr>
        <p:blipFill>
          <a:blip r:embed="rId2" cstate="print"/>
          <a:srcRect b="7327"/>
          <a:stretch>
            <a:fillRect/>
          </a:stretch>
        </p:blipFill>
        <p:spPr>
          <a:xfrm>
            <a:off x="685800" y="457200"/>
            <a:ext cx="7848600" cy="5943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838200"/>
            <a:ext cx="7772400" cy="6063198"/>
          </a:xfrm>
          <a:prstGeom prst="rect">
            <a:avLst/>
          </a:prstGeom>
          <a:noFill/>
        </p:spPr>
        <p:txBody>
          <a:bodyPr wrap="square" rtlCol="0">
            <a:spAutoFit/>
          </a:bodyPr>
          <a:lstStyle/>
          <a:p>
            <a:pPr algn="ctr"/>
            <a:r>
              <a:rPr lang="en-US" sz="3200" b="1" u="sng" dirty="0" err="1" smtClean="0">
                <a:solidFill>
                  <a:schemeClr val="bg2">
                    <a:lumMod val="50000"/>
                  </a:schemeClr>
                </a:solidFill>
                <a:latin typeface="Baskerville Old Face" pitchFamily="18" charset="0"/>
              </a:rPr>
              <a:t>Glomerulonephritis</a:t>
            </a:r>
            <a:endParaRPr lang="en-US" sz="3200" b="1" u="sng" dirty="0" smtClean="0">
              <a:solidFill>
                <a:schemeClr val="bg2">
                  <a:lumMod val="50000"/>
                </a:schemeClr>
              </a:solidFill>
              <a:latin typeface="Baskerville Old Face" pitchFamily="18" charset="0"/>
            </a:endParaRPr>
          </a:p>
          <a:p>
            <a:r>
              <a:rPr lang="en-US" dirty="0" smtClean="0"/>
              <a:t>	</a:t>
            </a:r>
          </a:p>
          <a:p>
            <a:r>
              <a:rPr lang="en-US" dirty="0"/>
              <a:t>	</a:t>
            </a:r>
            <a:r>
              <a:rPr lang="en-US" sz="2000" dirty="0" err="1" smtClean="0">
                <a:solidFill>
                  <a:schemeClr val="accent1">
                    <a:lumMod val="40000"/>
                    <a:lumOff val="60000"/>
                  </a:schemeClr>
                </a:solidFill>
              </a:rPr>
              <a:t>Glomerulonephritis</a:t>
            </a:r>
            <a:r>
              <a:rPr lang="en-US" sz="2000" dirty="0" smtClean="0">
                <a:solidFill>
                  <a:schemeClr val="accent1">
                    <a:lumMod val="40000"/>
                    <a:lumOff val="60000"/>
                  </a:schemeClr>
                </a:solidFill>
              </a:rPr>
              <a:t> </a:t>
            </a:r>
            <a:r>
              <a:rPr lang="en-US" sz="2000" dirty="0">
                <a:solidFill>
                  <a:schemeClr val="accent1">
                    <a:lumMod val="40000"/>
                    <a:lumOff val="60000"/>
                  </a:schemeClr>
                </a:solidFill>
              </a:rPr>
              <a:t>(GN) is inflammation of the </a:t>
            </a:r>
            <a:r>
              <a:rPr lang="en-US" sz="2000" dirty="0" err="1">
                <a:solidFill>
                  <a:schemeClr val="accent1">
                    <a:lumMod val="40000"/>
                    <a:lumOff val="60000"/>
                  </a:schemeClr>
                </a:solidFill>
              </a:rPr>
              <a:t>glomeruli</a:t>
            </a:r>
            <a:r>
              <a:rPr lang="en-US" sz="2000" dirty="0">
                <a:solidFill>
                  <a:schemeClr val="accent1">
                    <a:lumMod val="40000"/>
                    <a:lumOff val="60000"/>
                  </a:schemeClr>
                </a:solidFill>
              </a:rPr>
              <a:t>, which are structures in your kidneys that are made up of tiny blood vessels. </a:t>
            </a:r>
            <a:endParaRPr lang="en-US" sz="2000" dirty="0" smtClean="0">
              <a:solidFill>
                <a:schemeClr val="accent1">
                  <a:lumMod val="40000"/>
                  <a:lumOff val="60000"/>
                </a:schemeClr>
              </a:solidFill>
            </a:endParaRPr>
          </a:p>
          <a:p>
            <a:r>
              <a:rPr lang="en-US" sz="2000" dirty="0" smtClean="0">
                <a:solidFill>
                  <a:schemeClr val="accent1">
                    <a:lumMod val="40000"/>
                    <a:lumOff val="60000"/>
                  </a:schemeClr>
                </a:solidFill>
              </a:rPr>
              <a:t>	These </a:t>
            </a:r>
            <a:r>
              <a:rPr lang="en-US" sz="2000" dirty="0">
                <a:solidFill>
                  <a:schemeClr val="accent1">
                    <a:lumMod val="40000"/>
                    <a:lumOff val="60000"/>
                  </a:schemeClr>
                </a:solidFill>
              </a:rPr>
              <a:t>knots of vessels help filter your blood and remove excess fluids. If your </a:t>
            </a:r>
            <a:r>
              <a:rPr lang="en-US" sz="2000" dirty="0" err="1">
                <a:solidFill>
                  <a:schemeClr val="accent1">
                    <a:lumMod val="40000"/>
                    <a:lumOff val="60000"/>
                  </a:schemeClr>
                </a:solidFill>
              </a:rPr>
              <a:t>glomeruli</a:t>
            </a:r>
            <a:r>
              <a:rPr lang="en-US" sz="2000" dirty="0">
                <a:solidFill>
                  <a:schemeClr val="accent1">
                    <a:lumMod val="40000"/>
                    <a:lumOff val="60000"/>
                  </a:schemeClr>
                </a:solidFill>
              </a:rPr>
              <a:t> are damaged, your kidneys will stop working properly, and you can go into kidney failure.</a:t>
            </a:r>
          </a:p>
          <a:p>
            <a:r>
              <a:rPr lang="en-US" sz="2000" dirty="0">
                <a:solidFill>
                  <a:schemeClr val="accent1">
                    <a:lumMod val="40000"/>
                    <a:lumOff val="60000"/>
                  </a:schemeClr>
                </a:solidFill>
              </a:rPr>
              <a:t> </a:t>
            </a:r>
          </a:p>
          <a:p>
            <a:r>
              <a:rPr lang="en-US" sz="2000" dirty="0" smtClean="0">
                <a:solidFill>
                  <a:schemeClr val="accent1">
                    <a:lumMod val="40000"/>
                    <a:lumOff val="60000"/>
                  </a:schemeClr>
                </a:solidFill>
              </a:rPr>
              <a:t>	Sometimes </a:t>
            </a:r>
            <a:r>
              <a:rPr lang="en-US" sz="2000" dirty="0">
                <a:solidFill>
                  <a:schemeClr val="accent1">
                    <a:lumMod val="40000"/>
                    <a:lumOff val="60000"/>
                  </a:schemeClr>
                </a:solidFill>
              </a:rPr>
              <a:t>called nephritis, GN is a serious illness that can be life- threatening and requires </a:t>
            </a:r>
            <a:r>
              <a:rPr lang="en-US" sz="2000" dirty="0" smtClean="0">
                <a:solidFill>
                  <a:schemeClr val="accent1">
                    <a:lumMod val="40000"/>
                    <a:lumOff val="60000"/>
                  </a:schemeClr>
                </a:solidFill>
              </a:rPr>
              <a:t>immediate treatment</a:t>
            </a:r>
            <a:r>
              <a:rPr lang="en-US" sz="2000" dirty="0">
                <a:solidFill>
                  <a:schemeClr val="accent1">
                    <a:lumMod val="40000"/>
                    <a:lumOff val="60000"/>
                  </a:schemeClr>
                </a:solidFill>
              </a:rPr>
              <a:t>. </a:t>
            </a:r>
            <a:endParaRPr lang="en-US" sz="2000" dirty="0" smtClean="0">
              <a:solidFill>
                <a:schemeClr val="accent1">
                  <a:lumMod val="40000"/>
                  <a:lumOff val="60000"/>
                </a:schemeClr>
              </a:solidFill>
            </a:endParaRPr>
          </a:p>
          <a:p>
            <a:endParaRPr lang="en-US" sz="2000" dirty="0" smtClean="0">
              <a:solidFill>
                <a:schemeClr val="accent1">
                  <a:lumMod val="40000"/>
                  <a:lumOff val="60000"/>
                </a:schemeClr>
              </a:solidFill>
            </a:endParaRPr>
          </a:p>
          <a:p>
            <a:r>
              <a:rPr lang="en-US" sz="2000" dirty="0" smtClean="0">
                <a:solidFill>
                  <a:schemeClr val="accent1">
                    <a:lumMod val="40000"/>
                    <a:lumOff val="60000"/>
                  </a:schemeClr>
                </a:solidFill>
              </a:rPr>
              <a:t>	GN </a:t>
            </a:r>
            <a:r>
              <a:rPr lang="en-US" sz="2000" dirty="0">
                <a:solidFill>
                  <a:schemeClr val="accent1">
                    <a:lumMod val="40000"/>
                    <a:lumOff val="60000"/>
                  </a:schemeClr>
                </a:solidFill>
              </a:rPr>
              <a:t>can be both acute, or sudden, and chronic, or long-term.</a:t>
            </a:r>
          </a:p>
          <a:p>
            <a:r>
              <a:rPr lang="en-US" sz="2000" dirty="0">
                <a:solidFill>
                  <a:schemeClr val="accent1">
                    <a:lumMod val="40000"/>
                    <a:lumOff val="60000"/>
                  </a:schemeClr>
                </a:solidFill>
              </a:rPr>
              <a:t>This condition used to be known as </a:t>
            </a:r>
            <a:r>
              <a:rPr lang="en-US" sz="2000" dirty="0" err="1">
                <a:solidFill>
                  <a:schemeClr val="accent1">
                    <a:lumMod val="40000"/>
                    <a:lumOff val="60000"/>
                  </a:schemeClr>
                </a:solidFill>
              </a:rPr>
              <a:t>Bright’s</a:t>
            </a:r>
            <a:r>
              <a:rPr lang="en-US" sz="2000" dirty="0">
                <a:solidFill>
                  <a:schemeClr val="accent1">
                    <a:lumMod val="40000"/>
                    <a:lumOff val="60000"/>
                  </a:schemeClr>
                </a:solidFill>
              </a:rPr>
              <a:t> disease.</a:t>
            </a:r>
          </a:p>
          <a:p>
            <a:r>
              <a:rPr lang="en-US" sz="2000" dirty="0">
                <a:solidFill>
                  <a:schemeClr val="accent1">
                    <a:lumMod val="40000"/>
                    <a:lumOff val="60000"/>
                  </a:schemeClr>
                </a:solidFill>
              </a:rPr>
              <a:t> </a:t>
            </a:r>
          </a:p>
          <a:p>
            <a:r>
              <a:rPr lang="en-US" sz="2000" dirty="0" smtClean="0">
                <a:solidFill>
                  <a:schemeClr val="accent1">
                    <a:lumMod val="40000"/>
                    <a:lumOff val="60000"/>
                  </a:schemeClr>
                </a:solidFill>
              </a:rPr>
              <a:t>	Read </a:t>
            </a:r>
            <a:r>
              <a:rPr lang="en-US" sz="2000" dirty="0">
                <a:solidFill>
                  <a:schemeClr val="accent1">
                    <a:lumMod val="40000"/>
                    <a:lumOff val="60000"/>
                  </a:schemeClr>
                </a:solidFill>
              </a:rPr>
              <a:t>on to learn what causes GN, how it’s diagnosed, and what the treatment options are.</a:t>
            </a:r>
          </a:p>
          <a:p>
            <a:r>
              <a:rPr lang="en-US" sz="2000" dirty="0">
                <a:solidFill>
                  <a:schemeClr val="accent1">
                    <a:lumMod val="40000"/>
                    <a:lumOff val="60000"/>
                  </a:schemeClr>
                </a:solidFill>
              </a:rPr>
              <a:t>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200"/>
            <a:ext cx="8458200" cy="1938992"/>
          </a:xfrm>
          <a:prstGeom prst="rect">
            <a:avLst/>
          </a:prstGeom>
          <a:noFill/>
        </p:spPr>
        <p:txBody>
          <a:bodyPr wrap="square" rtlCol="0">
            <a:spAutoFit/>
          </a:bodyPr>
          <a:lstStyle/>
          <a:p>
            <a:pPr algn="ctr"/>
            <a:r>
              <a:rPr lang="en-US" sz="4400" b="1" dirty="0" smtClean="0">
                <a:solidFill>
                  <a:schemeClr val="bg2">
                    <a:lumMod val="50000"/>
                  </a:schemeClr>
                </a:solidFill>
              </a:rPr>
              <a:t>What are the causes of GN?</a:t>
            </a:r>
          </a:p>
          <a:p>
            <a:r>
              <a:rPr lang="en-US" sz="4400" b="1" dirty="0" smtClean="0"/>
              <a:t>	</a:t>
            </a:r>
            <a:r>
              <a:rPr lang="en-US" sz="3200" dirty="0" smtClean="0">
                <a:solidFill>
                  <a:schemeClr val="bg2">
                    <a:lumMod val="20000"/>
                    <a:lumOff val="80000"/>
                  </a:schemeClr>
                </a:solidFill>
              </a:rPr>
              <a:t>The causes of GN depend on whether it’s acute or chronic.</a:t>
            </a:r>
            <a:endParaRPr lang="en-US" sz="3200" dirty="0">
              <a:solidFill>
                <a:schemeClr val="bg2">
                  <a:lumMod val="20000"/>
                  <a:lumOff val="80000"/>
                </a:schemeClr>
              </a:solidFill>
            </a:endParaRPr>
          </a:p>
        </p:txBody>
      </p:sp>
      <p:pic>
        <p:nvPicPr>
          <p:cNvPr id="3" name="Picture 2" descr="hgkj.png"/>
          <p:cNvPicPr>
            <a:picLocks noChangeAspect="1"/>
          </p:cNvPicPr>
          <p:nvPr/>
        </p:nvPicPr>
        <p:blipFill>
          <a:blip r:embed="rId2" cstate="print"/>
          <a:srcRect l="20769" r="20700"/>
          <a:stretch>
            <a:fillRect/>
          </a:stretch>
        </p:blipFill>
        <p:spPr>
          <a:xfrm>
            <a:off x="4572000" y="2819400"/>
            <a:ext cx="2362200" cy="3026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153400" cy="5509200"/>
          </a:xfrm>
          <a:prstGeom prst="rect">
            <a:avLst/>
          </a:prstGeom>
          <a:noFill/>
        </p:spPr>
        <p:txBody>
          <a:bodyPr wrap="square" rtlCol="0">
            <a:spAutoFit/>
          </a:bodyPr>
          <a:lstStyle/>
          <a:p>
            <a:pPr algn="ctr"/>
            <a:r>
              <a:rPr lang="en-US" sz="4800" b="1" u="sng" dirty="0" smtClean="0">
                <a:solidFill>
                  <a:schemeClr val="accent5">
                    <a:lumMod val="50000"/>
                  </a:schemeClr>
                </a:solidFill>
                <a:latin typeface="Comic Sans MS" pitchFamily="66" charset="0"/>
              </a:rPr>
              <a:t>Acute GN</a:t>
            </a:r>
            <a:endParaRPr lang="en-US" b="1" u="sng" dirty="0" smtClean="0"/>
          </a:p>
          <a:p>
            <a:pPr algn="ctr"/>
            <a:endParaRPr lang="en-US" dirty="0" smtClean="0"/>
          </a:p>
          <a:p>
            <a:r>
              <a:rPr lang="en-US" dirty="0" smtClean="0"/>
              <a:t> 	</a:t>
            </a:r>
            <a:r>
              <a:rPr lang="en-US" sz="2000" dirty="0" smtClean="0">
                <a:solidFill>
                  <a:schemeClr val="tx2">
                    <a:lumMod val="75000"/>
                  </a:schemeClr>
                </a:solidFill>
              </a:rPr>
              <a:t>Acute GN can be a response to an infection such as strep throat or an abscessed tooth. It may be due to problems with your immune system overreacting to the infection. This can go away without treatment. If it doesn’t go away, prompt treatment is necessary to prevent long-term damage to </a:t>
            </a:r>
            <a:r>
              <a:rPr lang="en-US" sz="2000" dirty="0" err="1" smtClean="0">
                <a:solidFill>
                  <a:schemeClr val="tx2">
                    <a:lumMod val="75000"/>
                  </a:schemeClr>
                </a:solidFill>
              </a:rPr>
              <a:t>yourkidneys</a:t>
            </a:r>
            <a:r>
              <a:rPr lang="en-US" dirty="0" smtClean="0"/>
              <a:t>. </a:t>
            </a:r>
          </a:p>
          <a:p>
            <a:r>
              <a:rPr lang="en-US" sz="2400" dirty="0" smtClean="0">
                <a:solidFill>
                  <a:schemeClr val="accent5">
                    <a:lumMod val="50000"/>
                  </a:schemeClr>
                </a:solidFill>
              </a:rPr>
              <a:t>Certain illnesses are known to trigger acute GN, including</a:t>
            </a:r>
            <a:endParaRPr lang="en-US" dirty="0" smtClean="0">
              <a:solidFill>
                <a:schemeClr val="accent5">
                  <a:lumMod val="50000"/>
                </a:schemeClr>
              </a:solidFill>
            </a:endParaRPr>
          </a:p>
          <a:p>
            <a:pPr>
              <a:buFont typeface="Wingdings" pitchFamily="2" charset="2"/>
              <a:buChar char="Ø"/>
            </a:pPr>
            <a:r>
              <a:rPr lang="en-US" dirty="0" smtClean="0"/>
              <a:t>  Strep throat </a:t>
            </a:r>
          </a:p>
          <a:p>
            <a:pPr>
              <a:buFont typeface="Wingdings" pitchFamily="2" charset="2"/>
              <a:buChar char="Ø"/>
            </a:pPr>
            <a:r>
              <a:rPr lang="en-US" dirty="0" smtClean="0"/>
              <a:t> Systemic lupus </a:t>
            </a:r>
            <a:r>
              <a:rPr lang="en-US" dirty="0" err="1" smtClean="0"/>
              <a:t>erythematosus</a:t>
            </a:r>
            <a:r>
              <a:rPr lang="en-US" dirty="0" smtClean="0"/>
              <a:t>, which is also </a:t>
            </a:r>
            <a:r>
              <a:rPr lang="en-US" dirty="0" err="1" smtClean="0"/>
              <a:t>calledlupus</a:t>
            </a:r>
            <a:r>
              <a:rPr lang="en-US" dirty="0" smtClean="0"/>
              <a:t> </a:t>
            </a:r>
          </a:p>
          <a:p>
            <a:pPr>
              <a:buFont typeface="Wingdings" pitchFamily="2" charset="2"/>
              <a:buChar char="Ø"/>
            </a:pPr>
            <a:r>
              <a:rPr lang="en-US" dirty="0" smtClean="0"/>
              <a:t> Good pasture syndrome, a rare autoimmune disease in which antibodies attack your kidneys and lungs </a:t>
            </a:r>
          </a:p>
          <a:p>
            <a:pPr>
              <a:buFont typeface="Wingdings" pitchFamily="2" charset="2"/>
              <a:buChar char="Ø"/>
            </a:pPr>
            <a:r>
              <a:rPr lang="en-US" dirty="0" smtClean="0"/>
              <a:t> </a:t>
            </a:r>
            <a:r>
              <a:rPr lang="en-US" dirty="0" err="1" smtClean="0"/>
              <a:t>Amyloidosis</a:t>
            </a:r>
            <a:r>
              <a:rPr lang="en-US" dirty="0" smtClean="0"/>
              <a:t>, which occurs when abnormal proteins that can cause harm build up in your </a:t>
            </a:r>
            <a:r>
              <a:rPr lang="en-US" dirty="0" err="1" smtClean="0"/>
              <a:t>organsand</a:t>
            </a:r>
            <a:r>
              <a:rPr lang="en-US" dirty="0" smtClean="0"/>
              <a:t> tissues</a:t>
            </a:r>
          </a:p>
          <a:p>
            <a:pPr>
              <a:buFont typeface="Wingdings" pitchFamily="2" charset="2"/>
              <a:buChar char="Ø"/>
            </a:pPr>
            <a:r>
              <a:rPr lang="en-US" dirty="0" smtClean="0"/>
              <a:t>  </a:t>
            </a:r>
            <a:r>
              <a:rPr lang="en-US" dirty="0" err="1" smtClean="0"/>
              <a:t>Granulomatosis</a:t>
            </a:r>
            <a:r>
              <a:rPr lang="en-US" dirty="0" smtClean="0"/>
              <a:t> with </a:t>
            </a:r>
            <a:r>
              <a:rPr lang="en-US" dirty="0" err="1" smtClean="0"/>
              <a:t>polyangiitis</a:t>
            </a:r>
            <a:r>
              <a:rPr lang="en-US" dirty="0" smtClean="0"/>
              <a:t> (</a:t>
            </a:r>
            <a:r>
              <a:rPr lang="en-US" dirty="0" err="1" smtClean="0"/>
              <a:t>formerlyknownas</a:t>
            </a:r>
            <a:r>
              <a:rPr lang="en-US" dirty="0" smtClean="0"/>
              <a:t> Wegener’s       </a:t>
            </a:r>
            <a:r>
              <a:rPr lang="en-US" dirty="0" err="1" smtClean="0"/>
              <a:t>granulomatosis</a:t>
            </a:r>
            <a:r>
              <a:rPr lang="en-US" dirty="0" smtClean="0"/>
              <a:t>), a rare disease that causes inflammation of the blood vessels </a:t>
            </a:r>
          </a:p>
          <a:p>
            <a:pPr>
              <a:buFont typeface="Wingdings" pitchFamily="2" charset="2"/>
              <a:buChar char="Ø"/>
            </a:pPr>
            <a:r>
              <a:rPr lang="en-US" dirty="0" smtClean="0"/>
              <a:t> </a:t>
            </a:r>
            <a:r>
              <a:rPr lang="en-US" dirty="0" err="1" smtClean="0"/>
              <a:t>Polyarteritis</a:t>
            </a:r>
            <a:r>
              <a:rPr lang="en-US" dirty="0" smtClean="0"/>
              <a:t> </a:t>
            </a:r>
            <a:r>
              <a:rPr lang="en-US" dirty="0" err="1" smtClean="0"/>
              <a:t>nodosa</a:t>
            </a:r>
            <a:r>
              <a:rPr lang="en-US" dirty="0" smtClean="0"/>
              <a:t>, a disease in which cells </a:t>
            </a:r>
            <a:r>
              <a:rPr lang="en-US" dirty="0" err="1" smtClean="0"/>
              <a:t>attackarteries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924800" cy="5139869"/>
          </a:xfrm>
          <a:prstGeom prst="rect">
            <a:avLst/>
          </a:prstGeom>
        </p:spPr>
        <p:txBody>
          <a:bodyPr wrap="square">
            <a:spAutoFit/>
          </a:bodyPr>
          <a:lstStyle/>
          <a:p>
            <a:pPr algn="ctr"/>
            <a:r>
              <a:rPr lang="en-US" sz="4400" b="1" u="sng" dirty="0">
                <a:solidFill>
                  <a:schemeClr val="accent4">
                    <a:lumMod val="50000"/>
                  </a:schemeClr>
                </a:solidFill>
                <a:latin typeface="Comic Sans MS" pitchFamily="66" charset="0"/>
              </a:rPr>
              <a:t>Chronic </a:t>
            </a:r>
            <a:r>
              <a:rPr lang="en-US" sz="4400" b="1" u="sng" dirty="0" smtClean="0">
                <a:solidFill>
                  <a:schemeClr val="accent4">
                    <a:lumMod val="50000"/>
                  </a:schemeClr>
                </a:solidFill>
                <a:latin typeface="Comic Sans MS" pitchFamily="66" charset="0"/>
              </a:rPr>
              <a:t>GN</a:t>
            </a:r>
            <a:endParaRPr lang="en-US" sz="4400" b="1" u="sng" dirty="0">
              <a:solidFill>
                <a:schemeClr val="accent4">
                  <a:lumMod val="50000"/>
                </a:schemeClr>
              </a:solidFill>
              <a:latin typeface="Comic Sans MS" pitchFamily="66" charset="0"/>
            </a:endParaRPr>
          </a:p>
          <a:p>
            <a:r>
              <a:rPr lang="en-US" dirty="0" smtClean="0"/>
              <a:t>	</a:t>
            </a:r>
            <a:r>
              <a:rPr lang="en-US" sz="2200" dirty="0" smtClean="0">
                <a:solidFill>
                  <a:schemeClr val="accent5">
                    <a:lumMod val="50000"/>
                  </a:schemeClr>
                </a:solidFill>
              </a:rPr>
              <a:t>The </a:t>
            </a:r>
            <a:r>
              <a:rPr lang="en-US" sz="2200" dirty="0">
                <a:solidFill>
                  <a:schemeClr val="accent5">
                    <a:lumMod val="50000"/>
                  </a:schemeClr>
                </a:solidFill>
              </a:rPr>
              <a:t>chronic form of GN can develop over several years with no or very few symptoms. This can cause irreversible damage to your kidneys and ultimately lead to complete kidney failure. </a:t>
            </a:r>
          </a:p>
          <a:p>
            <a:r>
              <a:rPr lang="en-US" sz="2200" dirty="0" smtClean="0">
                <a:solidFill>
                  <a:schemeClr val="accent5">
                    <a:lumMod val="50000"/>
                  </a:schemeClr>
                </a:solidFill>
              </a:rPr>
              <a:t>	Chronic </a:t>
            </a:r>
            <a:r>
              <a:rPr lang="en-US" sz="2200" dirty="0">
                <a:solidFill>
                  <a:schemeClr val="accent5">
                    <a:lumMod val="50000"/>
                  </a:schemeClr>
                </a:solidFill>
              </a:rPr>
              <a:t>GN doesn’t always have a clear cause. A genetic disease can sometimes cause chronic GN. Hereditary nephritis occurs in young men with poor vision and poor hearing. Other possible causes include</a:t>
            </a:r>
            <a:r>
              <a:rPr lang="en-US" dirty="0"/>
              <a:t>: </a:t>
            </a:r>
          </a:p>
          <a:p>
            <a:pPr>
              <a:buFont typeface="Arial" pitchFamily="34" charset="0"/>
              <a:buChar char="•"/>
            </a:pPr>
            <a:r>
              <a:rPr lang="en-US" dirty="0" smtClean="0"/>
              <a:t> </a:t>
            </a:r>
            <a:r>
              <a:rPr lang="en-US" dirty="0" smtClean="0">
                <a:effectLst>
                  <a:outerShdw blurRad="38100" dist="38100" dir="2700000" algn="tl">
                    <a:srgbClr val="000000">
                      <a:alpha val="43137"/>
                    </a:srgbClr>
                  </a:outerShdw>
                </a:effectLst>
              </a:rPr>
              <a:t>Certain immune diseases </a:t>
            </a:r>
          </a:p>
          <a:p>
            <a:pPr>
              <a:buFont typeface="Arial" pitchFamily="34" charset="0"/>
              <a:buChar char="•"/>
            </a:pPr>
            <a:r>
              <a:rPr lang="en-US" dirty="0" smtClean="0">
                <a:effectLst>
                  <a:outerShdw blurRad="38100" dist="38100" dir="2700000" algn="tl">
                    <a:srgbClr val="000000">
                      <a:alpha val="43137"/>
                    </a:srgbClr>
                  </a:outerShdw>
                </a:effectLst>
              </a:rPr>
              <a:t>A </a:t>
            </a:r>
            <a:r>
              <a:rPr lang="en-US" dirty="0">
                <a:effectLst>
                  <a:outerShdw blurRad="38100" dist="38100" dir="2700000" algn="tl">
                    <a:srgbClr val="000000">
                      <a:alpha val="43137"/>
                    </a:srgbClr>
                  </a:outerShdw>
                </a:effectLst>
              </a:rPr>
              <a:t>history of cancer </a:t>
            </a:r>
          </a:p>
          <a:p>
            <a:pPr>
              <a:buFont typeface="Arial" pitchFamily="34" charset="0"/>
              <a:buChar char="•"/>
            </a:pPr>
            <a:r>
              <a:rPr lang="en-US" dirty="0" smtClean="0">
                <a:effectLst>
                  <a:outerShdw blurRad="38100" dist="38100" dir="2700000" algn="tl">
                    <a:srgbClr val="000000">
                      <a:alpha val="43137"/>
                    </a:srgbClr>
                  </a:outerShdw>
                </a:effectLst>
              </a:rPr>
              <a:t> Exposure to some hydrocarbon solvents </a:t>
            </a:r>
          </a:p>
          <a:p>
            <a:endParaRPr lang="en-US" dirty="0"/>
          </a:p>
          <a:p>
            <a:r>
              <a:rPr lang="en-US" dirty="0" smtClean="0"/>
              <a:t>	</a:t>
            </a:r>
            <a:r>
              <a:rPr lang="en-US" dirty="0" smtClean="0">
                <a:solidFill>
                  <a:schemeClr val="accent3">
                    <a:lumMod val="40000"/>
                    <a:lumOff val="60000"/>
                  </a:schemeClr>
                </a:solidFill>
              </a:rPr>
              <a:t>As </a:t>
            </a:r>
            <a:r>
              <a:rPr lang="en-US" dirty="0">
                <a:solidFill>
                  <a:schemeClr val="accent3">
                    <a:lumMod val="40000"/>
                    <a:lumOff val="60000"/>
                  </a:schemeClr>
                </a:solidFill>
              </a:rPr>
              <a:t>well, having the acute form of GN may make you more likely to develop chronic GN later 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6063198"/>
          </a:xfrm>
          <a:prstGeom prst="rect">
            <a:avLst/>
          </a:prstGeom>
        </p:spPr>
        <p:txBody>
          <a:bodyPr wrap="square">
            <a:spAutoFit/>
          </a:bodyPr>
          <a:lstStyle/>
          <a:p>
            <a:r>
              <a:rPr lang="en-US" sz="2800" b="1" dirty="0">
                <a:solidFill>
                  <a:srgbClr val="7030A0"/>
                </a:solidFill>
              </a:rPr>
              <a:t>What are the symptoms of GN? </a:t>
            </a:r>
            <a:r>
              <a:rPr lang="en-US" sz="2800" b="1" dirty="0" smtClean="0">
                <a:solidFill>
                  <a:srgbClr val="7030A0"/>
                </a:solidFill>
              </a:rPr>
              <a:t>		</a:t>
            </a:r>
            <a:endParaRPr lang="en-US" sz="2800" b="1" dirty="0">
              <a:solidFill>
                <a:srgbClr val="7030A0"/>
              </a:solidFill>
            </a:endParaRPr>
          </a:p>
          <a:p>
            <a:r>
              <a:rPr lang="en-US" dirty="0" smtClean="0"/>
              <a:t>	Symptoms </a:t>
            </a:r>
            <a:r>
              <a:rPr lang="en-US" dirty="0"/>
              <a:t>you may experience depend on what form of GN you have as well as how severe it is. </a:t>
            </a:r>
          </a:p>
          <a:p>
            <a:r>
              <a:rPr lang="en-US" b="1" dirty="0" smtClean="0"/>
              <a:t>     </a:t>
            </a:r>
            <a:r>
              <a:rPr lang="en-US" b="1" dirty="0" smtClean="0">
                <a:solidFill>
                  <a:schemeClr val="accent6">
                    <a:lumMod val="50000"/>
                  </a:schemeClr>
                </a:solidFill>
              </a:rPr>
              <a:t>Acute </a:t>
            </a:r>
            <a:r>
              <a:rPr lang="en-US" b="1" dirty="0">
                <a:solidFill>
                  <a:schemeClr val="accent6">
                    <a:lumMod val="50000"/>
                  </a:schemeClr>
                </a:solidFill>
              </a:rPr>
              <a:t>GN:- </a:t>
            </a:r>
          </a:p>
          <a:p>
            <a:pPr>
              <a:buFont typeface="Arial" pitchFamily="34" charset="0"/>
              <a:buChar char="•"/>
            </a:pPr>
            <a:r>
              <a:rPr lang="en-US" dirty="0" smtClean="0"/>
              <a:t>Early </a:t>
            </a:r>
            <a:r>
              <a:rPr lang="en-US" dirty="0"/>
              <a:t>symptoms of acute GN include: </a:t>
            </a:r>
          </a:p>
          <a:p>
            <a:pPr>
              <a:buFont typeface="Arial" pitchFamily="34" charset="0"/>
              <a:buChar char="•"/>
            </a:pPr>
            <a:r>
              <a:rPr lang="en-US" dirty="0" smtClean="0"/>
              <a:t>Urinating </a:t>
            </a:r>
            <a:r>
              <a:rPr lang="en-US" dirty="0"/>
              <a:t>less often </a:t>
            </a:r>
          </a:p>
          <a:p>
            <a:pPr>
              <a:buFont typeface="Arial" pitchFamily="34" charset="0"/>
              <a:buChar char="•"/>
            </a:pPr>
            <a:r>
              <a:rPr lang="en-US" dirty="0" smtClean="0"/>
              <a:t>Blood </a:t>
            </a:r>
            <a:r>
              <a:rPr lang="en-US" dirty="0"/>
              <a:t>in your urine, which turns your urine a dark rust </a:t>
            </a:r>
          </a:p>
          <a:p>
            <a:r>
              <a:rPr lang="en-US" dirty="0" smtClean="0"/>
              <a:t>color </a:t>
            </a:r>
            <a:endParaRPr lang="en-US" dirty="0"/>
          </a:p>
          <a:p>
            <a:pPr>
              <a:buFont typeface="Arial" pitchFamily="34" charset="0"/>
              <a:buChar char="•"/>
            </a:pPr>
            <a:r>
              <a:rPr lang="en-US" dirty="0" smtClean="0"/>
              <a:t>Extra </a:t>
            </a:r>
            <a:r>
              <a:rPr lang="en-US" dirty="0"/>
              <a:t>fluid in your lungs, causing coughing </a:t>
            </a:r>
          </a:p>
          <a:p>
            <a:pPr>
              <a:buFont typeface="Arial" pitchFamily="34" charset="0"/>
              <a:buChar char="•"/>
            </a:pPr>
            <a:r>
              <a:rPr lang="en-US" dirty="0" smtClean="0"/>
              <a:t>High </a:t>
            </a:r>
            <a:r>
              <a:rPr lang="en-US" dirty="0"/>
              <a:t>blood pressure </a:t>
            </a:r>
            <a:endParaRPr lang="en-US" dirty="0" smtClean="0"/>
          </a:p>
          <a:p>
            <a:endParaRPr lang="en-US" b="1" dirty="0" smtClean="0"/>
          </a:p>
          <a:p>
            <a:r>
              <a:rPr lang="en-US" b="1" dirty="0" smtClean="0"/>
              <a:t>     </a:t>
            </a:r>
            <a:r>
              <a:rPr lang="en-US" b="1" dirty="0" smtClean="0">
                <a:solidFill>
                  <a:schemeClr val="accent6">
                    <a:lumMod val="50000"/>
                  </a:schemeClr>
                </a:solidFill>
              </a:rPr>
              <a:t>Chronic </a:t>
            </a:r>
            <a:r>
              <a:rPr lang="en-US" b="1" dirty="0">
                <a:solidFill>
                  <a:schemeClr val="accent6">
                    <a:lumMod val="50000"/>
                  </a:schemeClr>
                </a:solidFill>
              </a:rPr>
              <a:t>GN:- </a:t>
            </a:r>
          </a:p>
          <a:p>
            <a:r>
              <a:rPr lang="en-US" dirty="0" smtClean="0"/>
              <a:t>	The </a:t>
            </a:r>
            <a:r>
              <a:rPr lang="en-US" dirty="0"/>
              <a:t>chronic form of GN can creep up without any symptoms. There may be slow development of symptoms similar to the acute form. Some symptoms include: </a:t>
            </a:r>
          </a:p>
          <a:p>
            <a:pPr>
              <a:buFont typeface="Arial" pitchFamily="34" charset="0"/>
              <a:buChar char="•"/>
            </a:pPr>
            <a:r>
              <a:rPr lang="en-US" dirty="0" smtClean="0"/>
              <a:t>Blood </a:t>
            </a:r>
            <a:r>
              <a:rPr lang="en-US" dirty="0"/>
              <a:t>or excess protein in your urine, which may be microscopic and show up in urine tests </a:t>
            </a:r>
          </a:p>
          <a:p>
            <a:pPr>
              <a:buFont typeface="Arial" pitchFamily="34" charset="0"/>
              <a:buChar char="•"/>
            </a:pPr>
            <a:r>
              <a:rPr lang="en-US" dirty="0" smtClean="0"/>
              <a:t>High </a:t>
            </a:r>
            <a:r>
              <a:rPr lang="en-US" dirty="0"/>
              <a:t>blood pressure </a:t>
            </a:r>
          </a:p>
          <a:p>
            <a:pPr>
              <a:buFont typeface="Arial" pitchFamily="34" charset="0"/>
              <a:buChar char="•"/>
            </a:pPr>
            <a:r>
              <a:rPr lang="en-US" dirty="0" smtClean="0"/>
              <a:t>Frequent </a:t>
            </a:r>
            <a:r>
              <a:rPr lang="en-US" dirty="0"/>
              <a:t>nighttime urination </a:t>
            </a:r>
          </a:p>
          <a:p>
            <a:pPr>
              <a:buFont typeface="Arial" pitchFamily="34" charset="0"/>
              <a:buChar char="•"/>
            </a:pPr>
            <a:r>
              <a:rPr lang="en-US" dirty="0" smtClean="0"/>
              <a:t>Abdominal </a:t>
            </a:r>
            <a:r>
              <a:rPr lang="en-US" dirty="0"/>
              <a:t>pain </a:t>
            </a:r>
          </a:p>
          <a:p>
            <a:pPr>
              <a:buFont typeface="Arial" pitchFamily="34" charset="0"/>
              <a:buChar char="•"/>
            </a:pPr>
            <a:r>
              <a:rPr lang="en-US" dirty="0" smtClean="0"/>
              <a:t>Frequent </a:t>
            </a:r>
            <a:r>
              <a:rPr lang="en-US" dirty="0"/>
              <a:t>nosebleeds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924800" cy="5232202"/>
          </a:xfrm>
          <a:prstGeom prst="rect">
            <a:avLst/>
          </a:prstGeom>
        </p:spPr>
        <p:txBody>
          <a:bodyPr wrap="square">
            <a:spAutoFit/>
          </a:bodyPr>
          <a:lstStyle/>
          <a:p>
            <a:pPr algn="ctr"/>
            <a:r>
              <a:rPr lang="en-US" sz="2800" b="1" dirty="0">
                <a:solidFill>
                  <a:schemeClr val="bg2">
                    <a:lumMod val="50000"/>
                  </a:schemeClr>
                </a:solidFill>
              </a:rPr>
              <a:t>How is GN diagnosed ? </a:t>
            </a:r>
          </a:p>
          <a:p>
            <a:r>
              <a:rPr lang="en-US" dirty="0" smtClean="0">
                <a:solidFill>
                  <a:schemeClr val="bg2">
                    <a:lumMod val="20000"/>
                    <a:lumOff val="80000"/>
                  </a:schemeClr>
                </a:solidFill>
              </a:rPr>
              <a:t>	</a:t>
            </a:r>
          </a:p>
          <a:p>
            <a:r>
              <a:rPr lang="en-US" dirty="0">
                <a:solidFill>
                  <a:schemeClr val="bg2">
                    <a:lumMod val="20000"/>
                    <a:lumOff val="80000"/>
                  </a:schemeClr>
                </a:solidFill>
              </a:rPr>
              <a:t>	</a:t>
            </a:r>
            <a:r>
              <a:rPr lang="en-US" dirty="0" smtClean="0">
                <a:solidFill>
                  <a:schemeClr val="bg2">
                    <a:lumMod val="20000"/>
                    <a:lumOff val="80000"/>
                  </a:schemeClr>
                </a:solidFill>
              </a:rPr>
              <a:t>The </a:t>
            </a:r>
            <a:r>
              <a:rPr lang="en-US" dirty="0">
                <a:solidFill>
                  <a:schemeClr val="bg2">
                    <a:lumMod val="20000"/>
                    <a:lumOff val="80000"/>
                  </a:schemeClr>
                </a:solidFill>
              </a:rPr>
              <a:t>first step in diagnosis is a urinalysis test. Blood and protein in urine are important markers for the disease. A routine physical exam for another condition can also lead to the discovery of GN. </a:t>
            </a:r>
          </a:p>
          <a:p>
            <a:r>
              <a:rPr lang="en-US" dirty="0">
                <a:solidFill>
                  <a:schemeClr val="bg2">
                    <a:lumMod val="20000"/>
                    <a:lumOff val="80000"/>
                  </a:schemeClr>
                </a:solidFill>
              </a:rPr>
              <a:t>More urine testing may be necessary to check for important signs of kidney health, including: </a:t>
            </a:r>
          </a:p>
          <a:p>
            <a:pPr>
              <a:buFont typeface="Wingdings" pitchFamily="2" charset="2"/>
              <a:buChar char="ü"/>
            </a:pPr>
            <a:r>
              <a:rPr lang="en-US" dirty="0" err="1" smtClean="0">
                <a:solidFill>
                  <a:schemeClr val="bg2">
                    <a:lumMod val="20000"/>
                    <a:lumOff val="80000"/>
                  </a:schemeClr>
                </a:solidFill>
              </a:rPr>
              <a:t>Creatinine</a:t>
            </a:r>
            <a:r>
              <a:rPr lang="en-US" dirty="0" smtClean="0">
                <a:solidFill>
                  <a:schemeClr val="bg2">
                    <a:lumMod val="20000"/>
                    <a:lumOff val="80000"/>
                  </a:schemeClr>
                </a:solidFill>
              </a:rPr>
              <a:t> </a:t>
            </a:r>
            <a:r>
              <a:rPr lang="en-US" dirty="0">
                <a:solidFill>
                  <a:schemeClr val="bg2">
                    <a:lumMod val="20000"/>
                    <a:lumOff val="80000"/>
                  </a:schemeClr>
                </a:solidFill>
              </a:rPr>
              <a:t>clearance </a:t>
            </a:r>
          </a:p>
          <a:p>
            <a:pPr>
              <a:buFont typeface="Wingdings" pitchFamily="2" charset="2"/>
              <a:buChar char="ü"/>
            </a:pPr>
            <a:r>
              <a:rPr lang="en-US" dirty="0" smtClean="0">
                <a:solidFill>
                  <a:schemeClr val="bg2">
                    <a:lumMod val="20000"/>
                    <a:lumOff val="80000"/>
                  </a:schemeClr>
                </a:solidFill>
              </a:rPr>
              <a:t>Total </a:t>
            </a:r>
            <a:r>
              <a:rPr lang="en-US" dirty="0">
                <a:solidFill>
                  <a:schemeClr val="bg2">
                    <a:lumMod val="20000"/>
                    <a:lumOff val="80000"/>
                  </a:schemeClr>
                </a:solidFill>
              </a:rPr>
              <a:t>protein in the urine </a:t>
            </a:r>
          </a:p>
          <a:p>
            <a:pPr>
              <a:buFont typeface="Wingdings" pitchFamily="2" charset="2"/>
              <a:buChar char="ü"/>
            </a:pPr>
            <a:r>
              <a:rPr lang="en-US" dirty="0" smtClean="0">
                <a:solidFill>
                  <a:schemeClr val="bg2">
                    <a:lumMod val="20000"/>
                    <a:lumOff val="80000"/>
                  </a:schemeClr>
                </a:solidFill>
              </a:rPr>
              <a:t>Urine </a:t>
            </a:r>
            <a:r>
              <a:rPr lang="en-US" dirty="0">
                <a:solidFill>
                  <a:schemeClr val="bg2">
                    <a:lumMod val="20000"/>
                    <a:lumOff val="80000"/>
                  </a:schemeClr>
                </a:solidFill>
              </a:rPr>
              <a:t>concentration </a:t>
            </a:r>
          </a:p>
          <a:p>
            <a:pPr>
              <a:buFont typeface="Wingdings" pitchFamily="2" charset="2"/>
              <a:buChar char="ü"/>
            </a:pPr>
            <a:r>
              <a:rPr lang="en-US" dirty="0" smtClean="0">
                <a:solidFill>
                  <a:schemeClr val="bg2">
                    <a:lumMod val="20000"/>
                    <a:lumOff val="80000"/>
                  </a:schemeClr>
                </a:solidFill>
              </a:rPr>
              <a:t>Urine </a:t>
            </a:r>
            <a:r>
              <a:rPr lang="en-US" dirty="0">
                <a:solidFill>
                  <a:schemeClr val="bg2">
                    <a:lumMod val="20000"/>
                    <a:lumOff val="80000"/>
                  </a:schemeClr>
                </a:solidFill>
              </a:rPr>
              <a:t>specific gravity </a:t>
            </a:r>
          </a:p>
          <a:p>
            <a:pPr>
              <a:buFont typeface="Wingdings" pitchFamily="2" charset="2"/>
              <a:buChar char="ü"/>
            </a:pPr>
            <a:r>
              <a:rPr lang="en-US" dirty="0" smtClean="0">
                <a:solidFill>
                  <a:schemeClr val="bg2">
                    <a:lumMod val="20000"/>
                    <a:lumOff val="80000"/>
                  </a:schemeClr>
                </a:solidFill>
              </a:rPr>
              <a:t>Urine </a:t>
            </a:r>
            <a:r>
              <a:rPr lang="en-US" dirty="0">
                <a:solidFill>
                  <a:schemeClr val="bg2">
                    <a:lumMod val="20000"/>
                    <a:lumOff val="80000"/>
                  </a:schemeClr>
                </a:solidFill>
              </a:rPr>
              <a:t>red blood cells </a:t>
            </a:r>
          </a:p>
          <a:p>
            <a:pPr>
              <a:buFont typeface="Wingdings" pitchFamily="2" charset="2"/>
              <a:buChar char="ü"/>
            </a:pPr>
            <a:r>
              <a:rPr lang="en-US" dirty="0" smtClean="0">
                <a:solidFill>
                  <a:schemeClr val="bg2">
                    <a:lumMod val="20000"/>
                    <a:lumOff val="80000"/>
                  </a:schemeClr>
                </a:solidFill>
              </a:rPr>
              <a:t> </a:t>
            </a:r>
            <a:r>
              <a:rPr lang="en-US" dirty="0">
                <a:solidFill>
                  <a:schemeClr val="bg2">
                    <a:lumMod val="20000"/>
                    <a:lumOff val="80000"/>
                  </a:schemeClr>
                </a:solidFill>
              </a:rPr>
              <a:t>Urine </a:t>
            </a:r>
            <a:r>
              <a:rPr lang="en-US" dirty="0" err="1">
                <a:solidFill>
                  <a:schemeClr val="bg2">
                    <a:lumMod val="20000"/>
                    <a:lumOff val="80000"/>
                  </a:schemeClr>
                </a:solidFill>
              </a:rPr>
              <a:t>osmolality</a:t>
            </a:r>
            <a:r>
              <a:rPr lang="en-US" dirty="0">
                <a:solidFill>
                  <a:schemeClr val="bg2">
                    <a:lumMod val="20000"/>
                    <a:lumOff val="80000"/>
                  </a:schemeClr>
                </a:solidFill>
              </a:rPr>
              <a:t> </a:t>
            </a:r>
          </a:p>
          <a:p>
            <a:pPr>
              <a:buFont typeface="Wingdings" pitchFamily="2" charset="2"/>
              <a:buChar char="ü"/>
            </a:pPr>
            <a:r>
              <a:rPr lang="en-US" dirty="0" smtClean="0">
                <a:solidFill>
                  <a:schemeClr val="bg2">
                    <a:lumMod val="20000"/>
                    <a:lumOff val="80000"/>
                  </a:schemeClr>
                </a:solidFill>
              </a:rPr>
              <a:t>Blood </a:t>
            </a:r>
            <a:r>
              <a:rPr lang="en-US" dirty="0">
                <a:solidFill>
                  <a:schemeClr val="bg2">
                    <a:lumMod val="20000"/>
                    <a:lumOff val="80000"/>
                  </a:schemeClr>
                </a:solidFill>
              </a:rPr>
              <a:t>tests may show: </a:t>
            </a:r>
          </a:p>
          <a:p>
            <a:pPr>
              <a:buFont typeface="Wingdings" pitchFamily="2" charset="2"/>
              <a:buChar char="ü"/>
            </a:pPr>
            <a:r>
              <a:rPr lang="en-US" dirty="0" smtClean="0">
                <a:solidFill>
                  <a:schemeClr val="bg2">
                    <a:lumMod val="20000"/>
                    <a:lumOff val="80000"/>
                  </a:schemeClr>
                </a:solidFill>
              </a:rPr>
              <a:t>Anemia</a:t>
            </a:r>
            <a:r>
              <a:rPr lang="en-US" dirty="0">
                <a:solidFill>
                  <a:schemeClr val="bg2">
                    <a:lumMod val="20000"/>
                    <a:lumOff val="80000"/>
                  </a:schemeClr>
                </a:solidFill>
              </a:rPr>
              <a:t>, which is a low level of red blood cells </a:t>
            </a:r>
          </a:p>
          <a:p>
            <a:pPr>
              <a:buFont typeface="Wingdings" pitchFamily="2" charset="2"/>
              <a:buChar char="ü"/>
            </a:pPr>
            <a:r>
              <a:rPr lang="en-US" dirty="0" smtClean="0">
                <a:solidFill>
                  <a:schemeClr val="bg2">
                    <a:lumMod val="20000"/>
                    <a:lumOff val="80000"/>
                  </a:schemeClr>
                </a:solidFill>
              </a:rPr>
              <a:t>Abnormal </a:t>
            </a:r>
            <a:r>
              <a:rPr lang="en-US" dirty="0">
                <a:solidFill>
                  <a:schemeClr val="bg2">
                    <a:lumMod val="20000"/>
                    <a:lumOff val="80000"/>
                  </a:schemeClr>
                </a:solidFill>
              </a:rPr>
              <a:t>albumin levels </a:t>
            </a:r>
          </a:p>
          <a:p>
            <a:pPr>
              <a:buFont typeface="Wingdings" pitchFamily="2" charset="2"/>
              <a:buChar char="ü"/>
            </a:pPr>
            <a:r>
              <a:rPr lang="en-US" dirty="0" smtClean="0">
                <a:solidFill>
                  <a:schemeClr val="bg2">
                    <a:lumMod val="20000"/>
                    <a:lumOff val="80000"/>
                  </a:schemeClr>
                </a:solidFill>
              </a:rPr>
              <a:t>Abnormal </a:t>
            </a:r>
            <a:r>
              <a:rPr lang="en-US" dirty="0">
                <a:solidFill>
                  <a:schemeClr val="bg2">
                    <a:lumMod val="20000"/>
                    <a:lumOff val="80000"/>
                  </a:schemeClr>
                </a:solidFill>
              </a:rPr>
              <a:t>blood urea nitrogen </a:t>
            </a:r>
          </a:p>
          <a:p>
            <a:pPr>
              <a:buFont typeface="Wingdings" pitchFamily="2" charset="2"/>
              <a:buChar char="ü"/>
            </a:pPr>
            <a:r>
              <a:rPr lang="en-US" dirty="0" smtClean="0">
                <a:solidFill>
                  <a:schemeClr val="bg2">
                    <a:lumMod val="20000"/>
                    <a:lumOff val="80000"/>
                  </a:schemeClr>
                </a:solidFill>
              </a:rPr>
              <a:t>High </a:t>
            </a:r>
            <a:r>
              <a:rPr lang="en-US" dirty="0" err="1">
                <a:solidFill>
                  <a:schemeClr val="bg2">
                    <a:lumMod val="20000"/>
                    <a:lumOff val="80000"/>
                  </a:schemeClr>
                </a:solidFill>
              </a:rPr>
              <a:t>creatinine</a:t>
            </a:r>
            <a:r>
              <a:rPr lang="en-US" dirty="0">
                <a:solidFill>
                  <a:schemeClr val="bg2">
                    <a:lumMod val="20000"/>
                    <a:lumOff val="80000"/>
                  </a:schemeClr>
                </a:solidFill>
              </a:rPr>
              <a:t> levels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108</TotalTime>
  <Words>67</Words>
  <Application>Microsoft Office PowerPoint</Application>
  <PresentationFormat>On-screen Show (4:3)</PresentationFormat>
  <Paragraphs>108</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Andalus</vt:lpstr>
      <vt:lpstr>Arial</vt:lpstr>
      <vt:lpstr>Arial Rounded MT Bold</vt:lpstr>
      <vt:lpstr>Baskerville Old Face</vt:lpstr>
      <vt:lpstr>Calibri</vt:lpstr>
      <vt:lpstr>Comic Sans MS</vt:lpstr>
      <vt:lpstr>Constantia</vt:lpstr>
      <vt:lpstr>Wingdings</vt:lpstr>
      <vt:lpstr>Wingdings 2</vt:lpstr>
      <vt:lpstr>Paper</vt:lpstr>
      <vt:lpstr>C.S.J.M. University, Kanpur</vt:lpstr>
      <vt:lpstr>Glomerulonephritis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Bhole Stationery</dc:creator>
  <cp:lastModifiedBy>USER</cp:lastModifiedBy>
  <cp:revision>12</cp:revision>
  <dcterms:created xsi:type="dcterms:W3CDTF">2022-07-03T09:15:44Z</dcterms:created>
  <dcterms:modified xsi:type="dcterms:W3CDTF">2022-09-15T08:14:24Z</dcterms:modified>
</cp:coreProperties>
</file>