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5"/>
  </p:notesMasterIdLst>
  <p:sldIdLst>
    <p:sldId id="294" r:id="rId2"/>
    <p:sldId id="277" r:id="rId3"/>
    <p:sldId id="273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815" autoAdjust="0"/>
  </p:normalViewPr>
  <p:slideViewPr>
    <p:cSldViewPr>
      <p:cViewPr varScale="1">
        <p:scale>
          <a:sx n="67" d="100"/>
          <a:sy n="67" d="100"/>
        </p:scale>
        <p:origin x="-14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6E4F69-C50D-492A-A90C-D4995B4AAB9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325E417-41BE-4A00-A3D5-D13C13DF741B}">
      <dgm:prSet phldrT="[Text]" custT="1"/>
      <dgm:spPr>
        <a:solidFill>
          <a:schemeClr val="accent3">
            <a:lumMod val="40000"/>
            <a:lumOff val="6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hi-IN" sz="2000" dirty="0" smtClean="0">
              <a:solidFill>
                <a:schemeClr val="tx1"/>
              </a:solidFill>
            </a:rPr>
            <a:t>कहानी का एक निश्चित उद्देश्य होता है</a:t>
          </a:r>
          <a:endParaRPr lang="en-US" sz="2000" b="1" dirty="0">
            <a:solidFill>
              <a:schemeClr val="tx1"/>
            </a:solidFill>
            <a:latin typeface="Arial Black" pitchFamily="34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 action="ppaction://noaction"/>
          </dgm14:cNvPr>
        </a:ext>
      </dgm:extLst>
    </dgm:pt>
    <dgm:pt modelId="{AD6B35F9-F026-446F-B463-0E7B529EB38B}" type="parTrans" cxnId="{67EE6F81-5F95-45C4-92B1-58116AD3BB70}">
      <dgm:prSet/>
      <dgm:spPr/>
      <dgm:t>
        <a:bodyPr/>
        <a:lstStyle/>
        <a:p>
          <a:endParaRPr lang="en-US" sz="2000" b="1">
            <a:solidFill>
              <a:schemeClr val="tx1"/>
            </a:solidFill>
            <a:latin typeface="Arial Black" pitchFamily="34" charset="0"/>
          </a:endParaRPr>
        </a:p>
      </dgm:t>
    </dgm:pt>
    <dgm:pt modelId="{14B37A75-1983-4F70-B3A2-5A568C0205B7}" type="sibTrans" cxnId="{67EE6F81-5F95-45C4-92B1-58116AD3BB70}">
      <dgm:prSet/>
      <dgm:spPr/>
      <dgm:t>
        <a:bodyPr/>
        <a:lstStyle/>
        <a:p>
          <a:endParaRPr lang="en-US" sz="2000" b="1">
            <a:solidFill>
              <a:schemeClr val="tx1"/>
            </a:solidFill>
            <a:latin typeface="Arial Black" pitchFamily="34" charset="0"/>
          </a:endParaRPr>
        </a:p>
      </dgm:t>
    </dgm:pt>
    <dgm:pt modelId="{338A4E4E-497C-4C24-B855-29EDE4DF8690}">
      <dgm:prSet custT="1"/>
      <dgm:spPr>
        <a:solidFill>
          <a:schemeClr val="accent2">
            <a:lumMod val="40000"/>
            <a:lumOff val="6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hi-IN" sz="2000" dirty="0" smtClean="0">
              <a:solidFill>
                <a:schemeClr val="tx1"/>
              </a:solidFill>
            </a:rPr>
            <a:t>कहानी में एक विषय अथवा संवेदना का प्रस्तुतीकरण होता है</a:t>
          </a:r>
          <a:endParaRPr lang="en-US" sz="2000" b="1" dirty="0" smtClean="0">
            <a:solidFill>
              <a:schemeClr val="tx1"/>
            </a:solidFill>
            <a:latin typeface="Arial Black" pitchFamily="34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 action="ppaction://noaction"/>
          </dgm14:cNvPr>
        </a:ext>
      </dgm:extLst>
    </dgm:pt>
    <dgm:pt modelId="{DBE52F0F-AD78-445E-A55A-1A16F9263A07}" type="parTrans" cxnId="{96B06426-9EC3-4B66-9835-A7C96EF7338F}">
      <dgm:prSet/>
      <dgm:spPr/>
      <dgm:t>
        <a:bodyPr/>
        <a:lstStyle/>
        <a:p>
          <a:endParaRPr lang="en-US" sz="2000" b="1">
            <a:solidFill>
              <a:schemeClr val="tx1"/>
            </a:solidFill>
            <a:latin typeface="Arial Black" pitchFamily="34" charset="0"/>
          </a:endParaRPr>
        </a:p>
      </dgm:t>
    </dgm:pt>
    <dgm:pt modelId="{90EC0E89-CC63-4812-9DC2-8D8D6BB4265B}" type="sibTrans" cxnId="{96B06426-9EC3-4B66-9835-A7C96EF7338F}">
      <dgm:prSet/>
      <dgm:spPr/>
      <dgm:t>
        <a:bodyPr/>
        <a:lstStyle/>
        <a:p>
          <a:endParaRPr lang="en-US" sz="2000" b="1">
            <a:solidFill>
              <a:schemeClr val="tx1"/>
            </a:solidFill>
            <a:latin typeface="Arial Black" pitchFamily="34" charset="0"/>
          </a:endParaRPr>
        </a:p>
      </dgm:t>
    </dgm:pt>
    <dgm:pt modelId="{AF3C8BF5-2EA1-42FC-AFB0-D7AF398A58B0}">
      <dgm:prSet phldrT="[Text]" custT="1"/>
      <dgm:spPr>
        <a:solidFill>
          <a:schemeClr val="accent2">
            <a:lumMod val="40000"/>
            <a:lumOff val="6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hi-IN" sz="2000" dirty="0" smtClean="0">
              <a:solidFill>
                <a:schemeClr val="tx1"/>
              </a:solidFill>
            </a:rPr>
            <a:t>कहानी में वस्तु-तत्त्व (चरित्र, घटनाएं, कथानक) का आकार लघु होता है</a:t>
          </a:r>
          <a:endParaRPr lang="en-US" sz="2000" b="1" dirty="0">
            <a:solidFill>
              <a:schemeClr val="tx1"/>
            </a:solidFill>
            <a:latin typeface="Arial Black" pitchFamily="34" charset="0"/>
          </a:endParaRPr>
        </a:p>
      </dgm:t>
    </dgm:pt>
    <dgm:pt modelId="{8E36C1B8-43A5-4109-BCAA-73FA1607A89E}" type="parTrans" cxnId="{22B40BB5-E445-413D-8691-5DEF7C7DA3C9}">
      <dgm:prSet/>
      <dgm:spPr/>
      <dgm:t>
        <a:bodyPr/>
        <a:lstStyle/>
        <a:p>
          <a:endParaRPr lang="en-US" sz="2000" b="1">
            <a:solidFill>
              <a:schemeClr val="tx1"/>
            </a:solidFill>
            <a:latin typeface="Arial Black" pitchFamily="34" charset="0"/>
          </a:endParaRPr>
        </a:p>
      </dgm:t>
    </dgm:pt>
    <dgm:pt modelId="{A76CB61B-0E1E-4459-B15C-5503437FD28A}" type="sibTrans" cxnId="{22B40BB5-E445-413D-8691-5DEF7C7DA3C9}">
      <dgm:prSet/>
      <dgm:spPr/>
      <dgm:t>
        <a:bodyPr/>
        <a:lstStyle/>
        <a:p>
          <a:endParaRPr lang="en-US" sz="2000" b="1">
            <a:solidFill>
              <a:schemeClr val="tx1"/>
            </a:solidFill>
            <a:latin typeface="Arial Black" pitchFamily="34" charset="0"/>
          </a:endParaRPr>
        </a:p>
      </dgm:t>
    </dgm:pt>
    <dgm:pt modelId="{08AD65E9-85D2-4E85-A6A4-66CB82E07F98}">
      <dgm:prSet phldrT="[Text]" custT="1"/>
      <dgm:spPr>
        <a:solidFill>
          <a:schemeClr val="accent3">
            <a:lumMod val="40000"/>
            <a:lumOff val="6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hi-IN" sz="2000" dirty="0" smtClean="0">
              <a:solidFill>
                <a:schemeClr val="tx1"/>
              </a:solidFill>
            </a:rPr>
            <a:t>कहानी में मनोरंजन के साथ-साथ जीवन की शाश्वत समस्याओं का प्रकाशन भी होता है</a:t>
          </a:r>
          <a:endParaRPr lang="en-US" sz="2000" b="1" dirty="0">
            <a:solidFill>
              <a:schemeClr val="tx1"/>
            </a:solidFill>
            <a:latin typeface="Arial Black" pitchFamily="34" charset="0"/>
          </a:endParaRPr>
        </a:p>
      </dgm:t>
    </dgm:pt>
    <dgm:pt modelId="{CC7DEF9A-EFBD-4E93-82D7-5E363452AF84}" type="parTrans" cxnId="{656090C6-AA77-4413-8BE0-60322ED0F220}">
      <dgm:prSet/>
      <dgm:spPr/>
      <dgm:t>
        <a:bodyPr/>
        <a:lstStyle/>
        <a:p>
          <a:endParaRPr lang="en-US" sz="2000" b="1">
            <a:solidFill>
              <a:schemeClr val="tx1"/>
            </a:solidFill>
            <a:latin typeface="Arial Black" pitchFamily="34" charset="0"/>
          </a:endParaRPr>
        </a:p>
      </dgm:t>
    </dgm:pt>
    <dgm:pt modelId="{DCA5D96D-7001-4D8B-B1DD-353F5C9F4E3B}" type="sibTrans" cxnId="{656090C6-AA77-4413-8BE0-60322ED0F220}">
      <dgm:prSet/>
      <dgm:spPr/>
      <dgm:t>
        <a:bodyPr/>
        <a:lstStyle/>
        <a:p>
          <a:endParaRPr lang="en-US" sz="2000" b="1">
            <a:solidFill>
              <a:schemeClr val="tx1"/>
            </a:solidFill>
            <a:latin typeface="Arial Black" pitchFamily="34" charset="0"/>
          </a:endParaRPr>
        </a:p>
      </dgm:t>
    </dgm:pt>
    <dgm:pt modelId="{83DAA9E1-91F5-435A-B3CC-AC827A6453FA}">
      <dgm:prSet phldrT="[Text]" custT="1"/>
      <dgm:spPr>
        <a:solidFill>
          <a:schemeClr val="accent4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hi-IN" sz="2000" dirty="0" smtClean="0">
              <a:solidFill>
                <a:schemeClr val="tx1"/>
              </a:solidFill>
            </a:rPr>
            <a:t>कहानी में मानवीय संवेदनाओं, अनुभूतियों एवं तथ्यों का रोचक वर्णन होता है</a:t>
          </a:r>
          <a:endParaRPr lang="en-US" sz="2000" b="1" dirty="0">
            <a:solidFill>
              <a:schemeClr val="tx1"/>
            </a:solidFill>
            <a:latin typeface="Arial Black" pitchFamily="34" charset="0"/>
          </a:endParaRPr>
        </a:p>
      </dgm:t>
    </dgm:pt>
    <dgm:pt modelId="{B3308A3F-824C-4744-B07B-E84EB5457F25}" type="sibTrans" cxnId="{C82B7A39-6304-4D5C-A6BE-486AF3775F60}">
      <dgm:prSet/>
      <dgm:spPr/>
      <dgm:t>
        <a:bodyPr/>
        <a:lstStyle/>
        <a:p>
          <a:endParaRPr lang="en-US" sz="2000" b="1">
            <a:solidFill>
              <a:schemeClr val="tx1"/>
            </a:solidFill>
            <a:latin typeface="Arial Black" pitchFamily="34" charset="0"/>
          </a:endParaRPr>
        </a:p>
      </dgm:t>
    </dgm:pt>
    <dgm:pt modelId="{A39F5193-E435-40B8-B5ED-1079A4FF681A}" type="parTrans" cxnId="{C82B7A39-6304-4D5C-A6BE-486AF3775F60}">
      <dgm:prSet/>
      <dgm:spPr/>
      <dgm:t>
        <a:bodyPr/>
        <a:lstStyle/>
        <a:p>
          <a:endParaRPr lang="en-US" sz="2000" b="1">
            <a:solidFill>
              <a:schemeClr val="tx1"/>
            </a:solidFill>
            <a:latin typeface="Arial Black" pitchFamily="34" charset="0"/>
          </a:endParaRPr>
        </a:p>
      </dgm:t>
    </dgm:pt>
    <dgm:pt modelId="{39BC66BE-67CD-44F8-965A-CA7443B5D4D4}" type="pres">
      <dgm:prSet presAssocID="{4B6E4F69-C50D-492A-A90C-D4995B4AAB9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D784DEA-F622-4A5F-ABB2-F58C46F127EB}" type="pres">
      <dgm:prSet presAssocID="{338A4E4E-497C-4C24-B855-29EDE4DF8690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102BB6-73E0-456C-9082-0161364D7126}" type="pres">
      <dgm:prSet presAssocID="{90EC0E89-CC63-4812-9DC2-8D8D6BB4265B}" presName="spacer" presStyleCnt="0"/>
      <dgm:spPr/>
      <dgm:t>
        <a:bodyPr/>
        <a:lstStyle/>
        <a:p>
          <a:endParaRPr lang="en-US"/>
        </a:p>
      </dgm:t>
    </dgm:pt>
    <dgm:pt modelId="{CE080E08-0078-4E9A-958C-E3D25E1551C1}" type="pres">
      <dgm:prSet presAssocID="{6325E417-41BE-4A00-A3D5-D13C13DF741B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C21AED-2E65-4FC9-BA06-0D49AB27BF5A}" type="pres">
      <dgm:prSet presAssocID="{14B37A75-1983-4F70-B3A2-5A568C0205B7}" presName="spacer" presStyleCnt="0"/>
      <dgm:spPr/>
      <dgm:t>
        <a:bodyPr/>
        <a:lstStyle/>
        <a:p>
          <a:endParaRPr lang="en-US"/>
        </a:p>
      </dgm:t>
    </dgm:pt>
    <dgm:pt modelId="{86871EC9-61C8-4D37-B4B9-4DD90BD41BB3}" type="pres">
      <dgm:prSet presAssocID="{83DAA9E1-91F5-435A-B3CC-AC827A6453FA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380FC0-3B3C-4458-A9E9-A0D1DD528232}" type="pres">
      <dgm:prSet presAssocID="{B3308A3F-824C-4744-B07B-E84EB5457F25}" presName="spacer" presStyleCnt="0"/>
      <dgm:spPr/>
      <dgm:t>
        <a:bodyPr/>
        <a:lstStyle/>
        <a:p>
          <a:endParaRPr lang="en-US"/>
        </a:p>
      </dgm:t>
    </dgm:pt>
    <dgm:pt modelId="{B89FDCE7-95B5-48CA-B7FC-1A69189A2256}" type="pres">
      <dgm:prSet presAssocID="{AF3C8BF5-2EA1-42FC-AFB0-D7AF398A58B0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D2BF37-7E49-4594-A38F-C418F4153190}" type="pres">
      <dgm:prSet presAssocID="{A76CB61B-0E1E-4459-B15C-5503437FD28A}" presName="spacer" presStyleCnt="0"/>
      <dgm:spPr/>
      <dgm:t>
        <a:bodyPr/>
        <a:lstStyle/>
        <a:p>
          <a:endParaRPr lang="en-US"/>
        </a:p>
      </dgm:t>
    </dgm:pt>
    <dgm:pt modelId="{B355EA2E-366C-4426-ABE7-5908C90D2BC6}" type="pres">
      <dgm:prSet presAssocID="{08AD65E9-85D2-4E85-A6A4-66CB82E07F98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56090C6-AA77-4413-8BE0-60322ED0F220}" srcId="{4B6E4F69-C50D-492A-A90C-D4995B4AAB9F}" destId="{08AD65E9-85D2-4E85-A6A4-66CB82E07F98}" srcOrd="4" destOrd="0" parTransId="{CC7DEF9A-EFBD-4E93-82D7-5E363452AF84}" sibTransId="{DCA5D96D-7001-4D8B-B1DD-353F5C9F4E3B}"/>
    <dgm:cxn modelId="{75549E67-2C60-4AEB-BE76-7B751E173A91}" type="presOf" srcId="{83DAA9E1-91F5-435A-B3CC-AC827A6453FA}" destId="{86871EC9-61C8-4D37-B4B9-4DD90BD41BB3}" srcOrd="0" destOrd="0" presId="urn:microsoft.com/office/officeart/2005/8/layout/vList2"/>
    <dgm:cxn modelId="{22B40BB5-E445-413D-8691-5DEF7C7DA3C9}" srcId="{4B6E4F69-C50D-492A-A90C-D4995B4AAB9F}" destId="{AF3C8BF5-2EA1-42FC-AFB0-D7AF398A58B0}" srcOrd="3" destOrd="0" parTransId="{8E36C1B8-43A5-4109-BCAA-73FA1607A89E}" sibTransId="{A76CB61B-0E1E-4459-B15C-5503437FD28A}"/>
    <dgm:cxn modelId="{27F65819-6745-4E27-B5F0-B0721D7C4633}" type="presOf" srcId="{AF3C8BF5-2EA1-42FC-AFB0-D7AF398A58B0}" destId="{B89FDCE7-95B5-48CA-B7FC-1A69189A2256}" srcOrd="0" destOrd="0" presId="urn:microsoft.com/office/officeart/2005/8/layout/vList2"/>
    <dgm:cxn modelId="{D52E2262-B010-4610-94A7-004D27B623BB}" type="presOf" srcId="{4B6E4F69-C50D-492A-A90C-D4995B4AAB9F}" destId="{39BC66BE-67CD-44F8-965A-CA7443B5D4D4}" srcOrd="0" destOrd="0" presId="urn:microsoft.com/office/officeart/2005/8/layout/vList2"/>
    <dgm:cxn modelId="{307D42CE-B8B6-4918-B6D9-C0D6D1CCC8ED}" type="presOf" srcId="{08AD65E9-85D2-4E85-A6A4-66CB82E07F98}" destId="{B355EA2E-366C-4426-ABE7-5908C90D2BC6}" srcOrd="0" destOrd="0" presId="urn:microsoft.com/office/officeart/2005/8/layout/vList2"/>
    <dgm:cxn modelId="{C82B7A39-6304-4D5C-A6BE-486AF3775F60}" srcId="{4B6E4F69-C50D-492A-A90C-D4995B4AAB9F}" destId="{83DAA9E1-91F5-435A-B3CC-AC827A6453FA}" srcOrd="2" destOrd="0" parTransId="{A39F5193-E435-40B8-B5ED-1079A4FF681A}" sibTransId="{B3308A3F-824C-4744-B07B-E84EB5457F25}"/>
    <dgm:cxn modelId="{10DE8888-0596-40BE-B34D-1EE80D141C65}" type="presOf" srcId="{338A4E4E-497C-4C24-B855-29EDE4DF8690}" destId="{9D784DEA-F622-4A5F-ABB2-F58C46F127EB}" srcOrd="0" destOrd="0" presId="urn:microsoft.com/office/officeart/2005/8/layout/vList2"/>
    <dgm:cxn modelId="{11B7447C-160A-4EE4-9FC4-A5B3650DC49B}" type="presOf" srcId="{6325E417-41BE-4A00-A3D5-D13C13DF741B}" destId="{CE080E08-0078-4E9A-958C-E3D25E1551C1}" srcOrd="0" destOrd="0" presId="urn:microsoft.com/office/officeart/2005/8/layout/vList2"/>
    <dgm:cxn modelId="{96B06426-9EC3-4B66-9835-A7C96EF7338F}" srcId="{4B6E4F69-C50D-492A-A90C-D4995B4AAB9F}" destId="{338A4E4E-497C-4C24-B855-29EDE4DF8690}" srcOrd="0" destOrd="0" parTransId="{DBE52F0F-AD78-445E-A55A-1A16F9263A07}" sibTransId="{90EC0E89-CC63-4812-9DC2-8D8D6BB4265B}"/>
    <dgm:cxn modelId="{67EE6F81-5F95-45C4-92B1-58116AD3BB70}" srcId="{4B6E4F69-C50D-492A-A90C-D4995B4AAB9F}" destId="{6325E417-41BE-4A00-A3D5-D13C13DF741B}" srcOrd="1" destOrd="0" parTransId="{AD6B35F9-F026-446F-B463-0E7B529EB38B}" sibTransId="{14B37A75-1983-4F70-B3A2-5A568C0205B7}"/>
    <dgm:cxn modelId="{C1E1B1FD-46C3-4AF0-95CA-00164EB86B70}" type="presParOf" srcId="{39BC66BE-67CD-44F8-965A-CA7443B5D4D4}" destId="{9D784DEA-F622-4A5F-ABB2-F58C46F127EB}" srcOrd="0" destOrd="0" presId="urn:microsoft.com/office/officeart/2005/8/layout/vList2"/>
    <dgm:cxn modelId="{B62CC2D3-1C43-46D0-AD15-A81C8F22CEA8}" type="presParOf" srcId="{39BC66BE-67CD-44F8-965A-CA7443B5D4D4}" destId="{BF102BB6-73E0-456C-9082-0161364D7126}" srcOrd="1" destOrd="0" presId="urn:microsoft.com/office/officeart/2005/8/layout/vList2"/>
    <dgm:cxn modelId="{41335AC4-EC8F-4348-9850-252FD31FD2EF}" type="presParOf" srcId="{39BC66BE-67CD-44F8-965A-CA7443B5D4D4}" destId="{CE080E08-0078-4E9A-958C-E3D25E1551C1}" srcOrd="2" destOrd="0" presId="urn:microsoft.com/office/officeart/2005/8/layout/vList2"/>
    <dgm:cxn modelId="{6813F06F-7024-436E-9ED9-76AC56573E48}" type="presParOf" srcId="{39BC66BE-67CD-44F8-965A-CA7443B5D4D4}" destId="{85C21AED-2E65-4FC9-BA06-0D49AB27BF5A}" srcOrd="3" destOrd="0" presId="urn:microsoft.com/office/officeart/2005/8/layout/vList2"/>
    <dgm:cxn modelId="{89064F12-D692-463C-A4A7-3D7B0995EC90}" type="presParOf" srcId="{39BC66BE-67CD-44F8-965A-CA7443B5D4D4}" destId="{86871EC9-61C8-4D37-B4B9-4DD90BD41BB3}" srcOrd="4" destOrd="0" presId="urn:microsoft.com/office/officeart/2005/8/layout/vList2"/>
    <dgm:cxn modelId="{2C60CF57-F98C-48AA-9B44-E19FDC2259D6}" type="presParOf" srcId="{39BC66BE-67CD-44F8-965A-CA7443B5D4D4}" destId="{8E380FC0-3B3C-4458-A9E9-A0D1DD528232}" srcOrd="5" destOrd="0" presId="urn:microsoft.com/office/officeart/2005/8/layout/vList2"/>
    <dgm:cxn modelId="{DA52BFB9-7EE8-441D-A637-BE15E557559C}" type="presParOf" srcId="{39BC66BE-67CD-44F8-965A-CA7443B5D4D4}" destId="{B89FDCE7-95B5-48CA-B7FC-1A69189A2256}" srcOrd="6" destOrd="0" presId="urn:microsoft.com/office/officeart/2005/8/layout/vList2"/>
    <dgm:cxn modelId="{52517BF8-0B0C-4A86-918D-9443EF98981A}" type="presParOf" srcId="{39BC66BE-67CD-44F8-965A-CA7443B5D4D4}" destId="{C0D2BF37-7E49-4594-A38F-C418F4153190}" srcOrd="7" destOrd="0" presId="urn:microsoft.com/office/officeart/2005/8/layout/vList2"/>
    <dgm:cxn modelId="{E6813996-C84F-46D6-9DB8-07B4061E5AFA}" type="presParOf" srcId="{39BC66BE-67CD-44F8-965A-CA7443B5D4D4}" destId="{B355EA2E-366C-4426-ABE7-5908C90D2BC6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784DEA-F622-4A5F-ABB2-F58C46F127EB}">
      <dsp:nvSpPr>
        <dsp:cNvPr id="0" name=""/>
        <dsp:cNvSpPr/>
      </dsp:nvSpPr>
      <dsp:spPr>
        <a:xfrm>
          <a:off x="0" y="32407"/>
          <a:ext cx="8763000" cy="1023165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000" kern="1200" dirty="0" smtClean="0">
              <a:solidFill>
                <a:schemeClr val="tx1"/>
              </a:solidFill>
            </a:rPr>
            <a:t>कहानी में एक विषय अथवा संवेदना का प्रस्तुतीकरण होता है</a:t>
          </a:r>
          <a:endParaRPr lang="en-US" sz="2000" b="1" kern="1200" dirty="0" smtClean="0">
            <a:solidFill>
              <a:schemeClr val="tx1"/>
            </a:solidFill>
            <a:latin typeface="Arial Black" pitchFamily="34" charset="0"/>
          </a:endParaRPr>
        </a:p>
      </dsp:txBody>
      <dsp:txXfrm>
        <a:off x="49947" y="82354"/>
        <a:ext cx="8663106" cy="923271"/>
      </dsp:txXfrm>
    </dsp:sp>
    <dsp:sp modelId="{CE080E08-0078-4E9A-958C-E3D25E1551C1}">
      <dsp:nvSpPr>
        <dsp:cNvPr id="0" name=""/>
        <dsp:cNvSpPr/>
      </dsp:nvSpPr>
      <dsp:spPr>
        <a:xfrm>
          <a:off x="0" y="1208212"/>
          <a:ext cx="8763000" cy="1023165"/>
        </a:xfrm>
        <a:prstGeom prst="roundRect">
          <a:avLst/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000" kern="1200" dirty="0" smtClean="0">
              <a:solidFill>
                <a:schemeClr val="tx1"/>
              </a:solidFill>
            </a:rPr>
            <a:t>कहानी का एक निश्चित उद्देश्य होता है</a:t>
          </a:r>
          <a:endParaRPr lang="en-US" sz="2000" b="1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49947" y="1258159"/>
        <a:ext cx="8663106" cy="923271"/>
      </dsp:txXfrm>
    </dsp:sp>
    <dsp:sp modelId="{86871EC9-61C8-4D37-B4B9-4DD90BD41BB3}">
      <dsp:nvSpPr>
        <dsp:cNvPr id="0" name=""/>
        <dsp:cNvSpPr/>
      </dsp:nvSpPr>
      <dsp:spPr>
        <a:xfrm>
          <a:off x="0" y="2384017"/>
          <a:ext cx="8763000" cy="1023165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000" kern="1200" dirty="0" smtClean="0">
              <a:solidFill>
                <a:schemeClr val="tx1"/>
              </a:solidFill>
            </a:rPr>
            <a:t>कहानी में मानवीय संवेदनाओं, अनुभूतियों एवं तथ्यों का रोचक वर्णन होता है</a:t>
          </a:r>
          <a:endParaRPr lang="en-US" sz="2000" b="1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49947" y="2433964"/>
        <a:ext cx="8663106" cy="923271"/>
      </dsp:txXfrm>
    </dsp:sp>
    <dsp:sp modelId="{B89FDCE7-95B5-48CA-B7FC-1A69189A2256}">
      <dsp:nvSpPr>
        <dsp:cNvPr id="0" name=""/>
        <dsp:cNvSpPr/>
      </dsp:nvSpPr>
      <dsp:spPr>
        <a:xfrm>
          <a:off x="0" y="3559822"/>
          <a:ext cx="8763000" cy="1023165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000" kern="1200" dirty="0" smtClean="0">
              <a:solidFill>
                <a:schemeClr val="tx1"/>
              </a:solidFill>
            </a:rPr>
            <a:t>कहानी में वस्तु-तत्त्व (चरित्र, घटनाएं, कथानक) का आकार लघु होता है</a:t>
          </a:r>
          <a:endParaRPr lang="en-US" sz="2000" b="1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49947" y="3609769"/>
        <a:ext cx="8663106" cy="923271"/>
      </dsp:txXfrm>
    </dsp:sp>
    <dsp:sp modelId="{B355EA2E-366C-4426-ABE7-5908C90D2BC6}">
      <dsp:nvSpPr>
        <dsp:cNvPr id="0" name=""/>
        <dsp:cNvSpPr/>
      </dsp:nvSpPr>
      <dsp:spPr>
        <a:xfrm>
          <a:off x="0" y="4735627"/>
          <a:ext cx="8763000" cy="1023165"/>
        </a:xfrm>
        <a:prstGeom prst="roundRect">
          <a:avLst/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000" kern="1200" dirty="0" smtClean="0">
              <a:solidFill>
                <a:schemeClr val="tx1"/>
              </a:solidFill>
            </a:rPr>
            <a:t>कहानी में मनोरंजन के साथ-साथ जीवन की शाश्वत समस्याओं का प्रकाशन भी होता है</a:t>
          </a:r>
          <a:endParaRPr lang="en-US" sz="2000" b="1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49947" y="4785574"/>
        <a:ext cx="8663106" cy="9232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7C9BD0-9D9F-4F80-B505-2522A0BC88B1}" type="datetimeFigureOut">
              <a:rPr lang="en-US" smtClean="0"/>
              <a:t>2/20/2023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0115A3-0D4D-4EF1-9E8E-3B33D30D6C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784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115A3-0D4D-4EF1-9E8E-3B33D30D6CD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9809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115A3-0D4D-4EF1-9E8E-3B33D30D6CD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2131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115A3-0D4D-4EF1-9E8E-3B33D30D6CD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213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2/20/2023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2/20/2023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2/20/2023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2/20/2023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2/20/2023</a:t>
            </a:fld>
            <a:endParaRPr lang="en-US" dirty="0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2/20/2023</a:t>
            </a:fld>
            <a:endParaRPr lang="en-US" dirty="0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2/20/2023</a:t>
            </a:fld>
            <a:endParaRPr lang="en-US" dirty="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76199" y="4527756"/>
            <a:ext cx="8991599" cy="6858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 u="sng" dirty="0">
              <a:latin typeface="Algerian" pitchFamily="82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821" y="686480"/>
            <a:ext cx="2047579" cy="205672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angl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676400" y="3276600"/>
            <a:ext cx="5668297" cy="6858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u="sng" dirty="0" smtClean="0">
                <a:latin typeface="Algerian" pitchFamily="82" charset="0"/>
              </a:rPr>
              <a:t>DEPARTMENT OF EDUCATION</a:t>
            </a:r>
            <a:endParaRPr lang="en-US" sz="2800" b="1" u="sng" dirty="0">
              <a:latin typeface="Algerian" pitchFamily="8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66798" y="533400"/>
            <a:ext cx="7010399" cy="52578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0533589"/>
              </a:avLst>
            </a:prstTxWarp>
            <a:spAutoFit/>
          </a:bodyPr>
          <a:lstStyle/>
          <a:p>
            <a:pPr algn="ctr"/>
            <a:r>
              <a:rPr lang="en-US" sz="400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gerian" pitchFamily="82" charset="0"/>
              </a:rPr>
              <a:t>CSJM UNIVERSITY, KANPUR</a:t>
            </a:r>
            <a:endParaRPr lang="en-US" sz="400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42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0" y="0"/>
            <a:ext cx="9144000" cy="838200"/>
          </a:xfrm>
          <a:prstGeom prst="round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i-IN" sz="3200" b="1" u="sng" dirty="0">
                <a:latin typeface="Lucida Calligraphy" pitchFamily="66" charset="0"/>
              </a:rPr>
              <a:t>हिन्दी </a:t>
            </a:r>
            <a:r>
              <a:rPr lang="hi-IN" sz="3200" b="1" u="sng" dirty="0">
                <a:latin typeface="Lucida Calligraphy" pitchFamily="66" charset="0"/>
              </a:rPr>
              <a:t>कहानी की </a:t>
            </a:r>
            <a:r>
              <a:rPr lang="hi-IN" sz="3200" b="1" u="sng" dirty="0">
                <a:latin typeface="Lucida Calligraphy" pitchFamily="66" charset="0"/>
              </a:rPr>
              <a:t>विशेषताएं </a:t>
            </a:r>
            <a:endParaRPr lang="en-US" sz="3200" b="1" u="sng" dirty="0">
              <a:latin typeface="Lucida Calligraphy" pitchFamily="66" charset="0"/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599622646"/>
              </p:ext>
            </p:extLst>
          </p:nvPr>
        </p:nvGraphicFramePr>
        <p:xfrm>
          <a:off x="228600" y="1066800"/>
          <a:ext cx="8763000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617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60" t="28831" r="42304" b="47656"/>
          <a:stretch/>
        </p:blipFill>
        <p:spPr bwMode="auto">
          <a:xfrm>
            <a:off x="1484671" y="76200"/>
            <a:ext cx="6059129" cy="42672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0" y="4201537"/>
            <a:ext cx="9144000" cy="2656463"/>
            <a:chOff x="-152400" y="4201537"/>
            <a:chExt cx="9296400" cy="2656463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2400" y="4201537"/>
              <a:ext cx="9296400" cy="265646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089" t="26008" r="5352" b="49597"/>
            <a:stretch/>
          </p:blipFill>
          <p:spPr bwMode="auto">
            <a:xfrm>
              <a:off x="2045812" y="5029200"/>
              <a:ext cx="4958080" cy="1022140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  <a:extLst/>
          </p:spPr>
        </p:pic>
      </p:grpSp>
    </p:spTree>
    <p:extLst>
      <p:ext uri="{BB962C8B-B14F-4D97-AF65-F5344CB8AC3E}">
        <p14:creationId xmlns:p14="http://schemas.microsoft.com/office/powerpoint/2010/main" val="1385896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11578267</TotalTime>
  <Words>73</Words>
  <Application>Microsoft Office PowerPoint</Application>
  <PresentationFormat>On-screen Show (4:3)</PresentationFormat>
  <Paragraphs>11</Paragraphs>
  <Slides>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Trek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abhishek</dc:creator>
  <cp:lastModifiedBy>abhi</cp:lastModifiedBy>
  <cp:revision>157</cp:revision>
  <dcterms:created xsi:type="dcterms:W3CDTF">2006-08-16T00:00:00Z</dcterms:created>
  <dcterms:modified xsi:type="dcterms:W3CDTF">2023-02-20T03:57:35Z</dcterms:modified>
</cp:coreProperties>
</file>